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9144000" cy="6858000" type="screen4x3"/>
  <p:notesSz cx="6807200" cy="99393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orient="horz" pos="4156" userDrawn="1">
          <p15:clr>
            <a:srgbClr val="A4A3A4"/>
          </p15:clr>
        </p15:guide>
        <p15:guide id="3" orient="horz" pos="346" userDrawn="1">
          <p15:clr>
            <a:srgbClr val="A4A3A4"/>
          </p15:clr>
        </p15:guide>
        <p15:guide id="4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340" autoAdjust="0"/>
    <p:restoredTop sz="94660"/>
  </p:normalViewPr>
  <p:slideViewPr>
    <p:cSldViewPr snapToGrid="0" showGuides="1">
      <p:cViewPr varScale="1">
        <p:scale>
          <a:sx n="116" d="100"/>
          <a:sy n="116" d="100"/>
        </p:scale>
        <p:origin x="-1656" y="-96"/>
      </p:cViewPr>
      <p:guideLst>
        <p:guide orient="horz" pos="2160"/>
        <p:guide orient="horz" pos="4156"/>
        <p:guide orient="horz" pos="346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4DFCD-582E-45D6-89FF-0213A557865E}" type="datetimeFigureOut">
              <a:rPr lang="ko-KR" altLang="en-US" smtClean="0"/>
              <a:pPr/>
              <a:t>2019-07-30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FBFDB-000B-4487-82C7-6E2A3040D9E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2382985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4DFCD-582E-45D6-89FF-0213A557865E}" type="datetimeFigureOut">
              <a:rPr lang="ko-KR" altLang="en-US" smtClean="0"/>
              <a:pPr/>
              <a:t>2019-07-30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FBFDB-000B-4487-82C7-6E2A3040D9E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1008117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4DFCD-582E-45D6-89FF-0213A557865E}" type="datetimeFigureOut">
              <a:rPr lang="ko-KR" altLang="en-US" smtClean="0"/>
              <a:pPr/>
              <a:t>2019-07-30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FBFDB-000B-4487-82C7-6E2A3040D9E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280560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4DFCD-582E-45D6-89FF-0213A557865E}" type="datetimeFigureOut">
              <a:rPr lang="ko-KR" altLang="en-US" smtClean="0"/>
              <a:pPr/>
              <a:t>2019-07-30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FBFDB-000B-4487-82C7-6E2A3040D9E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6268016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4DFCD-582E-45D6-89FF-0213A557865E}" type="datetimeFigureOut">
              <a:rPr lang="ko-KR" altLang="en-US" smtClean="0"/>
              <a:pPr/>
              <a:t>2019-07-30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FBFDB-000B-4487-82C7-6E2A3040D9E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1861380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4DFCD-582E-45D6-89FF-0213A557865E}" type="datetimeFigureOut">
              <a:rPr lang="ko-KR" altLang="en-US" smtClean="0"/>
              <a:pPr/>
              <a:t>2019-07-30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FBFDB-000B-4487-82C7-6E2A3040D9E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6408683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4DFCD-582E-45D6-89FF-0213A557865E}" type="datetimeFigureOut">
              <a:rPr lang="ko-KR" altLang="en-US" smtClean="0"/>
              <a:pPr/>
              <a:t>2019-07-30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FBFDB-000B-4487-82C7-6E2A3040D9E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339805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4DFCD-582E-45D6-89FF-0213A557865E}" type="datetimeFigureOut">
              <a:rPr lang="ko-KR" altLang="en-US" smtClean="0"/>
              <a:pPr/>
              <a:t>2019-07-30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FBFDB-000B-4487-82C7-6E2A3040D9E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8621620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4DFCD-582E-45D6-89FF-0213A557865E}" type="datetimeFigureOut">
              <a:rPr lang="ko-KR" altLang="en-US" smtClean="0"/>
              <a:pPr/>
              <a:t>2019-07-30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FBFDB-000B-4487-82C7-6E2A3040D9E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014425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4DFCD-582E-45D6-89FF-0213A557865E}" type="datetimeFigureOut">
              <a:rPr lang="ko-KR" altLang="en-US" smtClean="0"/>
              <a:pPr/>
              <a:t>2019-07-30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FBFDB-000B-4487-82C7-6E2A3040D9E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4484396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4DFCD-582E-45D6-89FF-0213A557865E}" type="datetimeFigureOut">
              <a:rPr lang="ko-KR" altLang="en-US" smtClean="0"/>
              <a:pPr/>
              <a:t>2019-07-30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FBFDB-000B-4487-82C7-6E2A3040D9E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177459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84DFCD-582E-45D6-89FF-0213A557865E}" type="datetimeFigureOut">
              <a:rPr lang="ko-KR" altLang="en-US" smtClean="0"/>
              <a:pPr/>
              <a:t>2019-07-30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DFBFDB-000B-4487-82C7-6E2A3040D9E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111787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xmlns="" id="{723D4F44-6846-4999-A6E1-522C402255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70104353"/>
              </p:ext>
            </p:extLst>
          </p:nvPr>
        </p:nvGraphicFramePr>
        <p:xfrm>
          <a:off x="226827" y="441002"/>
          <a:ext cx="8650184" cy="62970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5858"/>
                <a:gridCol w="1468456"/>
                <a:gridCol w="1031846"/>
                <a:gridCol w="1744910">
                  <a:extLst>
                    <a:ext uri="{9D8B030D-6E8A-4147-A177-3AD203B41FA5}">
                      <a16:colId xmlns:a16="http://schemas.microsoft.com/office/drawing/2014/main" xmlns="" val="2582223961"/>
                    </a:ext>
                  </a:extLst>
                </a:gridCol>
                <a:gridCol w="2810312"/>
                <a:gridCol w="1268802">
                  <a:extLst>
                    <a:ext uri="{9D8B030D-6E8A-4147-A177-3AD203B41FA5}">
                      <a16:colId xmlns:a16="http://schemas.microsoft.com/office/drawing/2014/main" xmlns="" val="293662727"/>
                    </a:ext>
                  </a:extLst>
                </a:gridCol>
              </a:tblGrid>
              <a:tr h="256499"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latin typeface="나눔바른고딕" pitchFamily="50" charset="-127"/>
                          <a:ea typeface="나눔바른고딕" pitchFamily="50" charset="-127"/>
                        </a:rPr>
                        <a:t>시간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err="1">
                          <a:latin typeface="나눔바른고딕" pitchFamily="50" charset="-127"/>
                          <a:ea typeface="나눔바른고딕" pitchFamily="50" charset="-127"/>
                        </a:rPr>
                        <a:t>활동명</a:t>
                      </a:r>
                      <a:endParaRPr lang="ko-KR" altLang="en-US" sz="1050" b="1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1" dirty="0">
                          <a:latin typeface="나눔바른고딕" pitchFamily="50" charset="-127"/>
                          <a:ea typeface="나눔바른고딕" pitchFamily="50" charset="-127"/>
                        </a:rPr>
                        <a:t>진행 내용 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매체</a:t>
                      </a:r>
                      <a:endParaRPr lang="ko-KR" altLang="en-US" sz="1050" b="1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85276828"/>
                  </a:ext>
                </a:extLst>
              </a:tr>
              <a:tr h="287136">
                <a:tc rowSpan="8"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1</a:t>
                      </a:r>
                      <a:r>
                        <a:rPr lang="ko-KR" altLang="en-US" sz="1050" b="0" dirty="0" err="1" smtClean="0">
                          <a:latin typeface="나눔바른고딕" pitchFamily="50" charset="-127"/>
                          <a:ea typeface="나눔바른고딕" pitchFamily="50" charset="-127"/>
                        </a:rPr>
                        <a:t>회차</a:t>
                      </a:r>
                      <a:endParaRPr lang="ko-KR" altLang="en-US" sz="1050" b="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함께 알아가기</a:t>
                      </a:r>
                      <a:endParaRPr lang="ko-KR" altLang="en-US" sz="1050" b="1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10:00~10:50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dirty="0">
                          <a:latin typeface="나눔바른고딕" pitchFamily="50" charset="-127"/>
                          <a:ea typeface="나눔바른고딕" pitchFamily="50" charset="-127"/>
                        </a:rPr>
                        <a:t>소개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2075" marR="0" lvl="0" indent="-92075" algn="l" defTabSz="685800" rtl="0" eaLnBrk="1" fontAlgn="auto" latinLnBrk="1" hangingPunct="1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dirty="0">
                          <a:latin typeface="나눔바른고딕" pitchFamily="50" charset="-127"/>
                          <a:ea typeface="나눔바른고딕" pitchFamily="50" charset="-127"/>
                        </a:rPr>
                        <a:t>- </a:t>
                      </a:r>
                      <a:r>
                        <a:rPr lang="ko-KR" altLang="en-US" sz="1050" dirty="0">
                          <a:latin typeface="나눔바른고딕" pitchFamily="50" charset="-127"/>
                          <a:ea typeface="나눔바른고딕" pitchFamily="50" charset="-127"/>
                        </a:rPr>
                        <a:t>강사 및 과정에 대한 소개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전지</a:t>
                      </a:r>
                      <a:r>
                        <a:rPr lang="en-US" altLang="ko-KR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, A4, </a:t>
                      </a:r>
                      <a:r>
                        <a:rPr lang="ko-KR" altLang="en-US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색연필</a:t>
                      </a:r>
                      <a:endParaRPr lang="ko-KR" altLang="en-US" sz="100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68441955"/>
                  </a:ext>
                </a:extLst>
              </a:tr>
              <a:tr h="2871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초상화 그리기</a:t>
                      </a:r>
                      <a:endParaRPr lang="en-US" altLang="ko-KR" sz="1050" dirty="0" smtClean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2075" marR="0" indent="-92075" algn="l" defTabSz="914400" rtl="0" eaLnBrk="1" fontAlgn="auto" latinLnBrk="1" hangingPunct="1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-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초상화 그리기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, -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팀 역할 배정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199206785"/>
                  </a:ext>
                </a:extLst>
              </a:tr>
              <a:tr h="2871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이해하기</a:t>
                      </a:r>
                      <a:endParaRPr lang="ko-KR" altLang="en-US" sz="1100" b="1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11:00~11:50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서로 이해하기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2075" indent="-92075" latinLnBrk="1">
                        <a:lnSpc>
                          <a:spcPct val="125000"/>
                        </a:lnSpc>
                        <a:buFontTx/>
                        <a:buNone/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-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팀을 섞어 앉아서 문제풀기 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–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다름 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vs.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 틀림</a:t>
                      </a:r>
                      <a:endParaRPr lang="en-US" altLang="ko-KR" sz="1050" dirty="0" smtClean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A4, </a:t>
                      </a:r>
                      <a:r>
                        <a:rPr lang="ko-KR" altLang="en-US" sz="1000" dirty="0" err="1" smtClean="0">
                          <a:latin typeface="나눔바른고딕" pitchFamily="50" charset="-127"/>
                          <a:ea typeface="나눔바른고딕" pitchFamily="50" charset="-127"/>
                        </a:rPr>
                        <a:t>싸인펜</a:t>
                      </a:r>
                      <a:endParaRPr lang="ko-KR" altLang="en-US" sz="100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21618563"/>
                  </a:ext>
                </a:extLst>
              </a:tr>
              <a:tr h="287136"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1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현안 공유하기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13:00~14:50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현안 소개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2075" indent="-92075" latinLnBrk="1">
                        <a:lnSpc>
                          <a:spcPct val="125000"/>
                        </a:lnSpc>
                        <a:buFontTx/>
                        <a:buNone/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- CEO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인터뷰 소개</a:t>
                      </a:r>
                      <a:endParaRPr lang="en-US" altLang="ko-KR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전지</a:t>
                      </a:r>
                      <a:r>
                        <a:rPr lang="en-US" altLang="ko-KR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, </a:t>
                      </a:r>
                      <a:r>
                        <a:rPr lang="ko-KR" altLang="en-US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색연필</a:t>
                      </a:r>
                      <a:r>
                        <a:rPr lang="en-US" altLang="ko-KR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, </a:t>
                      </a:r>
                      <a:r>
                        <a:rPr lang="ko-KR" altLang="en-US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유성매직</a:t>
                      </a:r>
                      <a:endParaRPr lang="ko-KR" altLang="en-US" sz="100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858459041"/>
                  </a:ext>
                </a:extLst>
              </a:tr>
              <a:tr h="2871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현안 공유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2075" indent="-92075" latinLnBrk="1">
                        <a:lnSpc>
                          <a:spcPct val="125000"/>
                        </a:lnSpc>
                        <a:buFontTx/>
                        <a:buNone/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-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팀 문제 토론하기 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– User Journey Map</a:t>
                      </a:r>
                      <a:endParaRPr lang="en-US" altLang="ko-KR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1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1" smtClean="0">
                          <a:latin typeface="나눔바른고딕" pitchFamily="50" charset="-127"/>
                          <a:ea typeface="나눔바른고딕" pitchFamily="50" charset="-127"/>
                        </a:rPr>
                        <a:t>유저 </a:t>
                      </a:r>
                      <a:r>
                        <a:rPr lang="ko-KR" altLang="en-US" sz="1050" b="1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공감하기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15:00~16:50</a:t>
                      </a:r>
                      <a:endParaRPr lang="ko-KR" altLang="en-US" sz="1050" dirty="0" smtClean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유저 공감 질문 만들기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2075" indent="-92075" latinLnBrk="1">
                        <a:lnSpc>
                          <a:spcPct val="125000"/>
                        </a:lnSpc>
                        <a:buFontTx/>
                        <a:buNone/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-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유저 공감 질문 예시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.. 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dirty="0" err="1" smtClean="0">
                          <a:latin typeface="나눔바른고딕" pitchFamily="50" charset="-127"/>
                          <a:ea typeface="나눔바른고딕" pitchFamily="50" charset="-127"/>
                        </a:rPr>
                        <a:t>빅노트</a:t>
                      </a:r>
                      <a:r>
                        <a:rPr lang="en-US" altLang="ko-KR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, A4, </a:t>
                      </a:r>
                      <a:r>
                        <a:rPr lang="ko-KR" altLang="en-US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유성매직</a:t>
                      </a:r>
                      <a:r>
                        <a:rPr lang="en-US" altLang="ko-KR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, </a:t>
                      </a:r>
                      <a:r>
                        <a:rPr lang="ko-KR" altLang="en-US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사인펜</a:t>
                      </a:r>
                      <a:endParaRPr lang="ko-KR" altLang="en-US" sz="100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253782159"/>
                  </a:ext>
                </a:extLst>
              </a:tr>
              <a:tr h="2871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 b="1" dirty="0" smtClean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유저 공감 인터뷰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2075" indent="-92075" latinLnBrk="1">
                        <a:lnSpc>
                          <a:spcPct val="125000"/>
                        </a:lnSpc>
                        <a:buFontTx/>
                        <a:buNone/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- </a:t>
                      </a:r>
                      <a:r>
                        <a:rPr lang="ko-KR" altLang="en-US" sz="1050" dirty="0" err="1" smtClean="0">
                          <a:latin typeface="나눔바른고딕" pitchFamily="50" charset="-127"/>
                          <a:ea typeface="나눔바른고딕" pitchFamily="50" charset="-127"/>
                        </a:rPr>
                        <a:t>팀별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 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15~20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분씩 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2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타임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1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 b="1" dirty="0" smtClean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 dirty="0" smtClean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문제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정의하기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-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문제 정의서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136">
                <a:tc gridSpan="3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온라인 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1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차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25000"/>
                        </a:lnSpc>
                      </a:pP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개인사진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,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현장사진 받기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,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문제 피드백 받기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dirty="0" err="1" smtClean="0">
                          <a:latin typeface="나눔바른고딕" pitchFamily="50" charset="-127"/>
                          <a:ea typeface="나눔바른고딕" pitchFamily="50" charset="-127"/>
                        </a:rPr>
                        <a:t>단톡방</a:t>
                      </a:r>
                      <a:endParaRPr lang="ko-KR" altLang="en-US" sz="100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91169"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2</a:t>
                      </a:r>
                      <a:r>
                        <a:rPr lang="ko-KR" altLang="en-US" sz="1050" b="0" dirty="0" err="1" smtClean="0">
                          <a:latin typeface="나눔바른고딕" pitchFamily="50" charset="-127"/>
                          <a:ea typeface="나눔바른고딕" pitchFamily="50" charset="-127"/>
                        </a:rPr>
                        <a:t>회차</a:t>
                      </a:r>
                      <a:endParaRPr lang="ko-KR" altLang="en-US" sz="1050" b="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1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1</a:t>
                      </a:r>
                      <a:r>
                        <a:rPr lang="ko-KR" altLang="en-US" sz="1050" b="1" smtClean="0">
                          <a:latin typeface="나눔바른고딕" pitchFamily="50" charset="-127"/>
                          <a:ea typeface="나눔바른고딕" pitchFamily="50" charset="-127"/>
                        </a:rPr>
                        <a:t>회차 </a:t>
                      </a:r>
                      <a:r>
                        <a:rPr lang="ko-KR" altLang="en-US" sz="1050" b="1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돌아보기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10:00~10:20</a:t>
                      </a:r>
                      <a:endParaRPr lang="ko-KR" altLang="en-US" sz="1050" dirty="0" smtClean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인사 나누기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2075" marR="0" indent="-92075" algn="l" defTabSz="914400" rtl="0" eaLnBrk="1" fontAlgn="auto" latinLnBrk="1" hangingPunct="1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문제 정의 공유</a:t>
                      </a:r>
                      <a:endParaRPr lang="en-US" altLang="ko-KR" sz="1050" dirty="0" smtClean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  <a:p>
                      <a:pPr marL="92075" marR="0" indent="-92075" algn="l" defTabSz="914400" rtl="0" eaLnBrk="1" fontAlgn="auto" latinLnBrk="1" hangingPunct="1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온라인 의견 공유</a:t>
                      </a:r>
                      <a:endParaRPr lang="en-US" altLang="ko-KR" sz="1050" dirty="0" smtClean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1169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아이디어 찾기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10:20~11:50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아이디어 발굴하기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2075" indent="-92075" latinLnBrk="1">
                        <a:lnSpc>
                          <a:spcPct val="125000"/>
                        </a:lnSpc>
                        <a:buFontTx/>
                        <a:buChar char="-"/>
                      </a:pP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개인별 아이디어 발굴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(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브레인 </a:t>
                      </a:r>
                      <a:r>
                        <a:rPr lang="ko-KR" altLang="en-US" sz="1050" dirty="0" err="1" smtClean="0">
                          <a:latin typeface="나눔바른고딕" pitchFamily="50" charset="-127"/>
                          <a:ea typeface="나눔바른고딕" pitchFamily="50" charset="-127"/>
                        </a:rPr>
                        <a:t>라이팅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)</a:t>
                      </a:r>
                    </a:p>
                    <a:p>
                      <a:pPr marL="92075" marR="0" indent="-92075" algn="l" defTabSz="914400" rtl="0" eaLnBrk="1" fontAlgn="auto" latinLnBrk="1" hangingPunct="1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pay-off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매트릭스 분석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전지</a:t>
                      </a:r>
                      <a:r>
                        <a:rPr lang="en-US" altLang="ko-KR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, </a:t>
                      </a:r>
                      <a:r>
                        <a:rPr lang="ko-KR" altLang="en-US" sz="1000" dirty="0" err="1" smtClean="0">
                          <a:latin typeface="나눔바른고딕" pitchFamily="50" charset="-127"/>
                          <a:ea typeface="나눔바른고딕" pitchFamily="50" charset="-127"/>
                        </a:rPr>
                        <a:t>포스트잇</a:t>
                      </a:r>
                      <a:r>
                        <a:rPr lang="en-US" altLang="ko-KR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, </a:t>
                      </a:r>
                      <a:r>
                        <a:rPr lang="ko-KR" altLang="en-US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사인펜</a:t>
                      </a:r>
                      <a:r>
                        <a:rPr lang="en-US" altLang="ko-KR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, </a:t>
                      </a:r>
                      <a:r>
                        <a:rPr lang="ko-KR" altLang="en-US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유성매직</a:t>
                      </a:r>
                      <a:endParaRPr lang="ko-KR" altLang="en-US" sz="100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3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b="1" dirty="0" smtClean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13:00~13:30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아이디어 정리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2075" marR="0" indent="-92075" algn="l" defTabSz="914400" rtl="0" eaLnBrk="1" fontAlgn="auto" latinLnBrk="1" hangingPunct="1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아이디어 </a:t>
                      </a:r>
                      <a:r>
                        <a:rPr lang="ko-KR" altLang="en-US" sz="1050" dirty="0" err="1" smtClean="0">
                          <a:latin typeface="나눔바른고딕" pitchFamily="50" charset="-127"/>
                          <a:ea typeface="나눔바른고딕" pitchFamily="50" charset="-127"/>
                        </a:rPr>
                        <a:t>프로토타입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 만들기</a:t>
                      </a:r>
                      <a:endParaRPr lang="en-US" altLang="ko-KR" sz="1050" dirty="0" smtClean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806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1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1</a:t>
                      </a:r>
                      <a:r>
                        <a:rPr lang="ko-KR" altLang="en-US" sz="1050" b="1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차 아이디어 마켓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13:40~14:50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아이디어 동료 피드백 받기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2075" indent="-92075" latinLnBrk="1">
                        <a:lnSpc>
                          <a:spcPct val="125000"/>
                        </a:lnSpc>
                        <a:buFontTx/>
                        <a:buNone/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- </a:t>
                      </a:r>
                      <a:r>
                        <a:rPr lang="ko-KR" altLang="en-US" sz="1050" dirty="0" err="1" smtClean="0">
                          <a:latin typeface="나눔바른고딕" pitchFamily="50" charset="-127"/>
                          <a:ea typeface="나눔바른고딕" pitchFamily="50" charset="-127"/>
                        </a:rPr>
                        <a:t>팀별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 아이디어 설명 및 의견 수렴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dirty="0" err="1" smtClean="0">
                          <a:latin typeface="나눔바른고딕" pitchFamily="50" charset="-127"/>
                          <a:ea typeface="나눔바른고딕" pitchFamily="50" charset="-127"/>
                        </a:rPr>
                        <a:t>빅노트</a:t>
                      </a:r>
                      <a:r>
                        <a:rPr lang="en-US" altLang="ko-KR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, </a:t>
                      </a:r>
                      <a:r>
                        <a:rPr lang="ko-KR" altLang="en-US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사인펜</a:t>
                      </a:r>
                      <a:r>
                        <a:rPr lang="en-US" altLang="ko-KR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, A4</a:t>
                      </a:r>
                      <a:endParaRPr lang="ko-KR" altLang="en-US" sz="100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8061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1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2</a:t>
                      </a:r>
                      <a:r>
                        <a:rPr lang="ko-KR" altLang="en-US" sz="1050" b="1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차 아이디어 마켓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15:00~16:50</a:t>
                      </a:r>
                      <a:endParaRPr lang="ko-KR" altLang="en-US" sz="1050" dirty="0" smtClean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현장전문가 피드백 받기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2075" indent="-92075" latinLnBrk="1">
                        <a:lnSpc>
                          <a:spcPct val="125000"/>
                        </a:lnSpc>
                        <a:buFontTx/>
                        <a:buNone/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-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현장전문가로부터 아이디어 피드백 받기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dirty="0" err="1" smtClean="0">
                          <a:latin typeface="나눔바른고딕" pitchFamily="50" charset="-127"/>
                          <a:ea typeface="나눔바른고딕" pitchFamily="50" charset="-127"/>
                        </a:rPr>
                        <a:t>빅노트</a:t>
                      </a:r>
                      <a:r>
                        <a:rPr lang="en-US" altLang="ko-KR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, </a:t>
                      </a:r>
                      <a:r>
                        <a:rPr lang="ko-KR" altLang="en-US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사인펜</a:t>
                      </a:r>
                      <a:r>
                        <a:rPr lang="en-US" altLang="ko-KR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, A4</a:t>
                      </a:r>
                      <a:endParaRPr lang="ko-KR" altLang="en-US" sz="100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136"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온라인 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2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차</a:t>
                      </a:r>
                      <a:endParaRPr lang="ko-KR" altLang="en-US" sz="1050" b="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25000"/>
                        </a:lnSpc>
                      </a:pP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단체사진 받기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,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아이디어 동료 피드백 받기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93284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3</a:t>
                      </a:r>
                      <a:r>
                        <a:rPr lang="ko-KR" altLang="en-US" sz="1050" b="0" dirty="0" err="1" smtClean="0">
                          <a:latin typeface="나눔바른고딕" pitchFamily="50" charset="-127"/>
                          <a:ea typeface="나눔바른고딕" pitchFamily="50" charset="-127"/>
                        </a:rPr>
                        <a:t>회차</a:t>
                      </a:r>
                      <a:endParaRPr lang="ko-KR" altLang="en-US" sz="1050" b="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1" smtClean="0">
                          <a:latin typeface="나눔바른고딕" pitchFamily="50" charset="-127"/>
                          <a:ea typeface="나눔바른고딕" pitchFamily="50" charset="-127"/>
                        </a:rPr>
                        <a:t>발표 </a:t>
                      </a:r>
                      <a:r>
                        <a:rPr lang="ko-KR" altLang="en-US" sz="1050" b="1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준비</a:t>
                      </a:r>
                      <a:endParaRPr lang="ko-KR" altLang="en-US" sz="1050" b="1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10:00~11:50</a:t>
                      </a:r>
                      <a:endParaRPr lang="ko-KR" altLang="en-US" sz="1050" dirty="0" smtClean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보고서 마무리 하기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2075" indent="-92075" latinLnBrk="1">
                        <a:lnSpc>
                          <a:spcPct val="125000"/>
                        </a:lnSpc>
                        <a:buFontTx/>
                        <a:buNone/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-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보고서 들어갈 내용을 전지에 정리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328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13:00~14:40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발표 리허설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2075" indent="-92075" latinLnBrk="1">
                        <a:lnSpc>
                          <a:spcPct val="125000"/>
                        </a:lnSpc>
                        <a:buFontTx/>
                        <a:buNone/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-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발표 연습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13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발표 및 피드백</a:t>
                      </a:r>
                      <a:endParaRPr lang="ko-KR" altLang="en-US" sz="1050" b="1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15:00~16:00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발표 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&amp;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피드백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2075" indent="-92075" latinLnBrk="1">
                        <a:lnSpc>
                          <a:spcPct val="125000"/>
                        </a:lnSpc>
                        <a:buFontTx/>
                        <a:buNone/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- CEO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발표 및 피드백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발표안내지</a:t>
                      </a:r>
                      <a:r>
                        <a:rPr lang="en-US" altLang="ko-KR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(CEO</a:t>
                      </a:r>
                      <a:r>
                        <a:rPr lang="ko-KR" altLang="en-US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용</a:t>
                      </a:r>
                      <a:r>
                        <a:rPr lang="en-US" altLang="ko-KR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)</a:t>
                      </a:r>
                      <a:endParaRPr lang="ko-KR" altLang="en-US" sz="100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13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과정 마무리</a:t>
                      </a:r>
                      <a:endParaRPr lang="ko-KR" altLang="en-US" sz="1050" b="1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16:00~16:50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2075" indent="-92075" latinLnBrk="1">
                        <a:lnSpc>
                          <a:spcPct val="125000"/>
                        </a:lnSpc>
                        <a:buFontTx/>
                        <a:buNone/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-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과정 소감 공유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,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기념품 나누기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기념품</a:t>
                      </a:r>
                      <a:endParaRPr lang="ko-KR" altLang="en-US" sz="100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34893" y="25167"/>
            <a:ext cx="1444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latin typeface="나눔바른고딕" pitchFamily="50" charset="-127"/>
                <a:ea typeface="나눔바른고딕" pitchFamily="50" charset="-127"/>
              </a:rPr>
              <a:t>「</a:t>
            </a:r>
            <a:r>
              <a:rPr lang="ko-KR" altLang="en-US" dirty="0" err="1" smtClean="0">
                <a:latin typeface="나눔바른고딕" pitchFamily="50" charset="-127"/>
                <a:ea typeface="나눔바른고딕" pitchFamily="50" charset="-127"/>
              </a:rPr>
              <a:t>현안해결형</a:t>
            </a:r>
            <a:r>
              <a:rPr lang="ko-KR" altLang="en-US" dirty="0" smtClean="0">
                <a:latin typeface="맑은 고딕"/>
                <a:ea typeface="맑은 고딕"/>
              </a:rPr>
              <a:t>」</a:t>
            </a:r>
            <a:endParaRPr lang="ko-KR" altLang="en-US" dirty="0">
              <a:latin typeface="나눔바른고딕" pitchFamily="50" charset="-127"/>
              <a:ea typeface="나눔바른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35348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xmlns="" id="{723D4F44-6846-4999-A6E1-522C402255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70104353"/>
              </p:ext>
            </p:extLst>
          </p:nvPr>
        </p:nvGraphicFramePr>
        <p:xfrm>
          <a:off x="226827" y="441002"/>
          <a:ext cx="8650184" cy="40491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5858"/>
                <a:gridCol w="1468456"/>
                <a:gridCol w="1031846"/>
                <a:gridCol w="1744910">
                  <a:extLst>
                    <a:ext uri="{9D8B030D-6E8A-4147-A177-3AD203B41FA5}">
                      <a16:colId xmlns:a16="http://schemas.microsoft.com/office/drawing/2014/main" xmlns="" val="2582223961"/>
                    </a:ext>
                  </a:extLst>
                </a:gridCol>
                <a:gridCol w="2810312"/>
                <a:gridCol w="1268802">
                  <a:extLst>
                    <a:ext uri="{9D8B030D-6E8A-4147-A177-3AD203B41FA5}">
                      <a16:colId xmlns:a16="http://schemas.microsoft.com/office/drawing/2014/main" xmlns="" val="293662727"/>
                    </a:ext>
                  </a:extLst>
                </a:gridCol>
              </a:tblGrid>
              <a:tr h="256499"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latin typeface="나눔바른고딕" pitchFamily="50" charset="-127"/>
                          <a:ea typeface="나눔바른고딕" pitchFamily="50" charset="-127"/>
                        </a:rPr>
                        <a:t>시간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err="1">
                          <a:latin typeface="나눔바른고딕" pitchFamily="50" charset="-127"/>
                          <a:ea typeface="나눔바른고딕" pitchFamily="50" charset="-127"/>
                        </a:rPr>
                        <a:t>활동명</a:t>
                      </a:r>
                      <a:endParaRPr lang="ko-KR" altLang="en-US" sz="1050" b="1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1" dirty="0">
                          <a:latin typeface="나눔바른고딕" pitchFamily="50" charset="-127"/>
                          <a:ea typeface="나눔바른고딕" pitchFamily="50" charset="-127"/>
                        </a:rPr>
                        <a:t>진행 내용 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매체</a:t>
                      </a:r>
                      <a:endParaRPr lang="ko-KR" altLang="en-US" sz="1050" b="1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85276828"/>
                  </a:ext>
                </a:extLst>
              </a:tr>
              <a:tr h="287136">
                <a:tc rowSpan="8"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1</a:t>
                      </a:r>
                      <a:r>
                        <a:rPr lang="ko-KR" altLang="en-US" sz="1050" b="0" dirty="0" err="1" smtClean="0">
                          <a:latin typeface="나눔바른고딕" pitchFamily="50" charset="-127"/>
                          <a:ea typeface="나눔바른고딕" pitchFamily="50" charset="-127"/>
                        </a:rPr>
                        <a:t>회차</a:t>
                      </a:r>
                      <a:endParaRPr lang="ko-KR" altLang="en-US" sz="1050" b="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함께 알아가기</a:t>
                      </a:r>
                      <a:endParaRPr lang="ko-KR" altLang="en-US" sz="1050" b="1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10:00~10:50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dirty="0">
                          <a:latin typeface="나눔바른고딕" pitchFamily="50" charset="-127"/>
                          <a:ea typeface="나눔바른고딕" pitchFamily="50" charset="-127"/>
                        </a:rPr>
                        <a:t>소개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2075" marR="0" lvl="0" indent="-92075" algn="l" defTabSz="685800" rtl="0" eaLnBrk="1" fontAlgn="auto" latinLnBrk="1" hangingPunct="1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dirty="0">
                          <a:latin typeface="나눔바른고딕" pitchFamily="50" charset="-127"/>
                          <a:ea typeface="나눔바른고딕" pitchFamily="50" charset="-127"/>
                        </a:rPr>
                        <a:t>- </a:t>
                      </a:r>
                      <a:r>
                        <a:rPr lang="ko-KR" altLang="en-US" sz="1050" dirty="0">
                          <a:latin typeface="나눔바른고딕" pitchFamily="50" charset="-127"/>
                          <a:ea typeface="나눔바른고딕" pitchFamily="50" charset="-127"/>
                        </a:rPr>
                        <a:t>강사 및 과정에 대한 소개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전지</a:t>
                      </a:r>
                      <a:r>
                        <a:rPr lang="en-US" altLang="ko-KR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, A4, </a:t>
                      </a:r>
                      <a:r>
                        <a:rPr lang="ko-KR" altLang="en-US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색연필</a:t>
                      </a:r>
                      <a:endParaRPr lang="ko-KR" altLang="en-US" sz="100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68441955"/>
                  </a:ext>
                </a:extLst>
              </a:tr>
              <a:tr h="2871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초상화 그리기</a:t>
                      </a:r>
                      <a:endParaRPr lang="en-US" altLang="ko-KR" sz="1050" dirty="0" smtClean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2075" marR="0" indent="-92075" algn="l" defTabSz="914400" rtl="0" eaLnBrk="1" fontAlgn="auto" latinLnBrk="1" hangingPunct="1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-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초상화 그리기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, -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팀 역할 배정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199206785"/>
                  </a:ext>
                </a:extLst>
              </a:tr>
              <a:tr h="2871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이해하기</a:t>
                      </a:r>
                      <a:endParaRPr lang="ko-KR" altLang="en-US" sz="1100" b="1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11:00~11:50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서로 이해하기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2075" indent="-92075" latinLnBrk="1">
                        <a:lnSpc>
                          <a:spcPct val="125000"/>
                        </a:lnSpc>
                        <a:buFontTx/>
                        <a:buNone/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-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팀을 섞어 앉아서 문제풀기 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–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다름 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vs.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 틀림</a:t>
                      </a:r>
                      <a:endParaRPr lang="en-US" altLang="ko-KR" sz="1050" dirty="0" smtClean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A4, </a:t>
                      </a:r>
                      <a:r>
                        <a:rPr lang="ko-KR" altLang="en-US" sz="1000" dirty="0" err="1" smtClean="0">
                          <a:latin typeface="나눔바른고딕" pitchFamily="50" charset="-127"/>
                          <a:ea typeface="나눔바른고딕" pitchFamily="50" charset="-127"/>
                        </a:rPr>
                        <a:t>싸인펜</a:t>
                      </a:r>
                      <a:endParaRPr lang="ko-KR" altLang="en-US" sz="100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21618563"/>
                  </a:ext>
                </a:extLst>
              </a:tr>
              <a:tr h="287136"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1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‘</a:t>
                      </a:r>
                      <a:r>
                        <a:rPr lang="ko-KR" altLang="en-US" sz="1050" b="1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나</a:t>
                      </a:r>
                      <a:r>
                        <a:rPr lang="en-US" altLang="ko-KR" sz="1050" b="1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’</a:t>
                      </a:r>
                      <a:r>
                        <a:rPr lang="ko-KR" altLang="en-US" sz="1050" b="1" baseline="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 와 </a:t>
                      </a:r>
                      <a:r>
                        <a:rPr lang="en-US" altLang="ko-KR" sz="1050" b="1" baseline="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‘</a:t>
                      </a:r>
                      <a:r>
                        <a:rPr lang="ko-KR" altLang="en-US" sz="1050" b="1" baseline="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우리</a:t>
                      </a:r>
                      <a:r>
                        <a:rPr lang="en-US" altLang="ko-KR" sz="1050" b="1" baseline="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’</a:t>
                      </a:r>
                      <a:endParaRPr lang="ko-KR" altLang="en-US" sz="1050" b="1" dirty="0" smtClean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13:00~14:50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 </a:t>
                      </a:r>
                      <a:r>
                        <a:rPr lang="ko-KR" altLang="en-US" sz="1050" dirty="0" err="1" smtClean="0">
                          <a:latin typeface="나눔바른고딕" pitchFamily="50" charset="-127"/>
                          <a:ea typeface="나눔바른고딕" pitchFamily="50" charset="-127"/>
                        </a:rPr>
                        <a:t>국별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 진단 및 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CEO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메시지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2075" indent="-92075" latinLnBrk="1">
                        <a:lnSpc>
                          <a:spcPct val="125000"/>
                        </a:lnSpc>
                        <a:buFontTx/>
                        <a:buNone/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- CEO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인터뷰 소개</a:t>
                      </a:r>
                      <a:endParaRPr lang="en-US" altLang="ko-KR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전지</a:t>
                      </a:r>
                      <a:r>
                        <a:rPr lang="en-US" altLang="ko-KR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, </a:t>
                      </a:r>
                      <a:r>
                        <a:rPr lang="ko-KR" altLang="en-US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색연필</a:t>
                      </a:r>
                      <a:r>
                        <a:rPr lang="en-US" altLang="ko-KR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, </a:t>
                      </a:r>
                      <a:r>
                        <a:rPr lang="ko-KR" altLang="en-US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유성매직</a:t>
                      </a:r>
                      <a:endParaRPr lang="ko-KR" altLang="en-US" sz="100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858459041"/>
                  </a:ext>
                </a:extLst>
              </a:tr>
              <a:tr h="2871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‘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나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’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의 약속 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‘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우리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’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의 약속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2075" indent="-92075" latinLnBrk="1">
                        <a:lnSpc>
                          <a:spcPct val="125000"/>
                        </a:lnSpc>
                        <a:buFontTx/>
                        <a:buNone/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- ‘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나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’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와 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‘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우리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’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에 대해 성찰하기</a:t>
                      </a:r>
                      <a:endParaRPr lang="en-US" altLang="ko-KR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1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1" smtClean="0">
                          <a:latin typeface="나눔바른고딕" pitchFamily="50" charset="-127"/>
                          <a:ea typeface="나눔바른고딕" pitchFamily="50" charset="-127"/>
                        </a:rPr>
                        <a:t>실천다짐 약속 도출</a:t>
                      </a:r>
                      <a:endParaRPr lang="ko-KR" altLang="en-US" sz="1050" b="1" dirty="0" smtClean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15:00~16:50</a:t>
                      </a:r>
                      <a:endParaRPr lang="ko-KR" altLang="en-US" sz="1050" dirty="0" smtClean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장점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,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강화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,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단점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,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개선 도출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2075" indent="-92075" latinLnBrk="1">
                        <a:lnSpc>
                          <a:spcPct val="125000"/>
                        </a:lnSpc>
                        <a:buFontTx/>
                        <a:buNone/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-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우리가 가진 장점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,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강화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,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단점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,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개선 찾아보기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dirty="0" err="1" smtClean="0">
                          <a:latin typeface="나눔바른고딕" pitchFamily="50" charset="-127"/>
                          <a:ea typeface="나눔바른고딕" pitchFamily="50" charset="-127"/>
                        </a:rPr>
                        <a:t>빅노트</a:t>
                      </a:r>
                      <a:r>
                        <a:rPr lang="en-US" altLang="ko-KR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, A4, </a:t>
                      </a:r>
                      <a:r>
                        <a:rPr lang="ko-KR" altLang="en-US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유성매직</a:t>
                      </a:r>
                      <a:r>
                        <a:rPr lang="en-US" altLang="ko-KR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, </a:t>
                      </a:r>
                      <a:r>
                        <a:rPr lang="ko-KR" altLang="en-US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사인펜</a:t>
                      </a:r>
                      <a:endParaRPr lang="ko-KR" altLang="en-US" sz="100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253782159"/>
                  </a:ext>
                </a:extLst>
              </a:tr>
              <a:tr h="2871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 b="1" dirty="0" smtClean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우리의 약속 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3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가지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2075" indent="-92075" latinLnBrk="1">
                        <a:lnSpc>
                          <a:spcPct val="125000"/>
                        </a:lnSpc>
                        <a:buFontTx/>
                        <a:buNone/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- ‘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우리의 약속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’ 3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가지 도출하기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1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 b="1" dirty="0" smtClean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 dirty="0" smtClean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우리의 약속 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3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가지 실천사항 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-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우리의 약속 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3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가지 실천사항 발표하기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136"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온라인 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1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차</a:t>
                      </a:r>
                      <a:endParaRPr lang="ko-KR" altLang="en-US" sz="1050" b="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25000"/>
                        </a:lnSpc>
                      </a:pPr>
                      <a:r>
                        <a:rPr lang="ko-KR" altLang="en-US" sz="1050" dirty="0" err="1" smtClean="0">
                          <a:latin typeface="나눔바른고딕" pitchFamily="50" charset="-127"/>
                          <a:ea typeface="나눔바른고딕" pitchFamily="50" charset="-127"/>
                        </a:rPr>
                        <a:t>코끼리껌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 나누기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,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인증사진 올리기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,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나의 하루 올리고 피드백 받기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93284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smtClean="0">
                          <a:latin typeface="나눔바른고딕" pitchFamily="50" charset="-127"/>
                          <a:ea typeface="나눔바른고딕" pitchFamily="50" charset="-127"/>
                        </a:rPr>
                        <a:t>2</a:t>
                      </a:r>
                      <a:r>
                        <a:rPr lang="ko-KR" altLang="en-US" sz="1050" b="0" smtClean="0">
                          <a:latin typeface="나눔바른고딕" pitchFamily="50" charset="-127"/>
                          <a:ea typeface="나눔바른고딕" pitchFamily="50" charset="-127"/>
                        </a:rPr>
                        <a:t>회차</a:t>
                      </a:r>
                      <a:endParaRPr lang="ko-KR" altLang="en-US" sz="1050" b="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50" b="1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‘</a:t>
                      </a:r>
                      <a:r>
                        <a:rPr lang="ko-KR" altLang="en-US" sz="1050" b="1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나</a:t>
                      </a:r>
                      <a:r>
                        <a:rPr lang="en-US" altLang="ko-KR" sz="1050" b="1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’</a:t>
                      </a:r>
                      <a:r>
                        <a:rPr lang="ko-KR" altLang="en-US" sz="1050" b="1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에 대한 성찰</a:t>
                      </a:r>
                      <a:endParaRPr lang="ko-KR" altLang="en-US" sz="1050" b="1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10:00~10:50</a:t>
                      </a:r>
                      <a:endParaRPr lang="ko-KR" altLang="en-US" sz="1050" dirty="0" smtClean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집배원으로서 나에 대한 성찰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2075" indent="-92075" latinLnBrk="1">
                        <a:lnSpc>
                          <a:spcPct val="125000"/>
                        </a:lnSpc>
                        <a:buFontTx/>
                        <a:buNone/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-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역할 연기 및 실습을 통한 집배원으로서 성찰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328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어울림 시사회</a:t>
                      </a:r>
                      <a:r>
                        <a:rPr lang="ko-KR" altLang="en-US" sz="1050" b="1" baseline="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 </a:t>
                      </a:r>
                      <a:r>
                        <a:rPr lang="ko-KR" altLang="en-US" sz="1050" b="1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준비</a:t>
                      </a:r>
                      <a:endParaRPr lang="ko-KR" altLang="en-US" sz="1050" b="1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11:00~14:40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동영상 제작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2075" indent="-92075" latinLnBrk="1">
                        <a:lnSpc>
                          <a:spcPct val="125000"/>
                        </a:lnSpc>
                        <a:buFontTx/>
                        <a:buNone/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-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우리의 약속 이야기 동영상 제작 준비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13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어울림 시사회</a:t>
                      </a:r>
                      <a:endParaRPr lang="ko-KR" altLang="en-US" sz="1050" b="1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15:00~16:00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발표 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&amp;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피드백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2075" indent="-92075" latinLnBrk="1">
                        <a:lnSpc>
                          <a:spcPct val="125000"/>
                        </a:lnSpc>
                        <a:buFontTx/>
                        <a:buNone/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-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분임조별 발표 및 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CEO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피드백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발표안내지</a:t>
                      </a:r>
                      <a:r>
                        <a:rPr lang="en-US" altLang="ko-KR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(CEO</a:t>
                      </a:r>
                      <a:r>
                        <a:rPr lang="ko-KR" altLang="en-US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용</a:t>
                      </a:r>
                      <a:r>
                        <a:rPr lang="en-US" altLang="ko-KR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)</a:t>
                      </a:r>
                      <a:endParaRPr lang="ko-KR" altLang="en-US" sz="100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13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b="1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과정 마무리</a:t>
                      </a:r>
                      <a:endParaRPr lang="ko-KR" altLang="en-US" sz="1050" b="1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16:00~16:50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리뷰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2075" indent="-92075" latinLnBrk="1">
                        <a:lnSpc>
                          <a:spcPct val="125000"/>
                        </a:lnSpc>
                        <a:buFontTx/>
                        <a:buNone/>
                      </a:pP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-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과정 소감 공유</a:t>
                      </a:r>
                      <a:r>
                        <a:rPr lang="en-US" altLang="ko-KR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, </a:t>
                      </a:r>
                      <a:r>
                        <a:rPr lang="ko-KR" altLang="en-US" sz="105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기념품 나누기</a:t>
                      </a:r>
                      <a:endParaRPr lang="ko-KR" altLang="en-US" sz="105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dirty="0" smtClean="0">
                          <a:latin typeface="나눔바른고딕" pitchFamily="50" charset="-127"/>
                          <a:ea typeface="나눔바른고딕" pitchFamily="50" charset="-127"/>
                        </a:rPr>
                        <a:t>기념품</a:t>
                      </a:r>
                      <a:endParaRPr lang="ko-KR" altLang="en-US" sz="1000" dirty="0">
                        <a:latin typeface="나눔바른고딕" pitchFamily="50" charset="-127"/>
                        <a:ea typeface="나눔바른고딕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34893" y="25167"/>
            <a:ext cx="1444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latin typeface="나눔바른고딕" pitchFamily="50" charset="-127"/>
                <a:ea typeface="나눔바른고딕" pitchFamily="50" charset="-127"/>
              </a:rPr>
              <a:t>「</a:t>
            </a:r>
            <a:r>
              <a:rPr lang="ko-KR" altLang="en-US" dirty="0" err="1" smtClean="0">
                <a:latin typeface="나눔바른고딕" pitchFamily="50" charset="-127"/>
                <a:ea typeface="나눔바른고딕" pitchFamily="50" charset="-127"/>
              </a:rPr>
              <a:t>팀웍구축형</a:t>
            </a:r>
            <a:r>
              <a:rPr lang="ko-KR" altLang="en-US" dirty="0" smtClean="0">
                <a:latin typeface="맑은 고딕"/>
                <a:ea typeface="맑은 고딕"/>
              </a:rPr>
              <a:t>」</a:t>
            </a:r>
            <a:endParaRPr lang="ko-KR" altLang="en-US" dirty="0">
              <a:latin typeface="나눔바른고딕" pitchFamily="50" charset="-127"/>
              <a:ea typeface="나눔바른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35348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3134</TotalTime>
  <Words>488</Words>
  <Application>Microsoft Office PowerPoint</Application>
  <PresentationFormat>화면 슬라이드 쇼(4:3)</PresentationFormat>
  <Paragraphs>136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슬라이드 1</vt:lpstr>
      <vt:lpstr>슬라이드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임 영균</dc:creator>
  <cp:lastModifiedBy>User_3</cp:lastModifiedBy>
  <cp:revision>347</cp:revision>
  <dcterms:created xsi:type="dcterms:W3CDTF">2019-04-03T05:53:58Z</dcterms:created>
  <dcterms:modified xsi:type="dcterms:W3CDTF">2019-07-30T06:58:22Z</dcterms:modified>
</cp:coreProperties>
</file>