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1"/>
  </p:notesMasterIdLst>
  <p:sldIdLst>
    <p:sldId id="1812" r:id="rId2"/>
    <p:sldId id="1376" r:id="rId3"/>
    <p:sldId id="1731" r:id="rId4"/>
    <p:sldId id="1808" r:id="rId5"/>
    <p:sldId id="1809" r:id="rId6"/>
    <p:sldId id="1820" r:id="rId7"/>
    <p:sldId id="1821" r:id="rId8"/>
    <p:sldId id="1822" r:id="rId9"/>
    <p:sldId id="1814" r:id="rId10"/>
    <p:sldId id="1825" r:id="rId11"/>
    <p:sldId id="1845" r:id="rId12"/>
    <p:sldId id="1818" r:id="rId13"/>
    <p:sldId id="1819" r:id="rId14"/>
    <p:sldId id="1823" r:id="rId15"/>
    <p:sldId id="1824" r:id="rId16"/>
    <p:sldId id="1847" r:id="rId17"/>
    <p:sldId id="1846" r:id="rId18"/>
    <p:sldId id="1848" r:id="rId19"/>
    <p:sldId id="1815" r:id="rId20"/>
    <p:sldId id="1829" r:id="rId21"/>
    <p:sldId id="1830" r:id="rId22"/>
    <p:sldId id="1831" r:id="rId23"/>
    <p:sldId id="1844" r:id="rId24"/>
    <p:sldId id="1816" r:id="rId25"/>
    <p:sldId id="1833" r:id="rId26"/>
    <p:sldId id="1834" r:id="rId27"/>
    <p:sldId id="1827" r:id="rId28"/>
    <p:sldId id="1826" r:id="rId29"/>
    <p:sldId id="1828" r:id="rId30"/>
    <p:sldId id="1849" r:id="rId31"/>
    <p:sldId id="1817" r:id="rId32"/>
    <p:sldId id="1837" r:id="rId33"/>
    <p:sldId id="1838" r:id="rId34"/>
    <p:sldId id="1839" r:id="rId35"/>
    <p:sldId id="1842" r:id="rId36"/>
    <p:sldId id="1841" r:id="rId37"/>
    <p:sldId id="1840" r:id="rId38"/>
    <p:sldId id="1843" r:id="rId39"/>
    <p:sldId id="1835" r:id="rId4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A565"/>
    <a:srgbClr val="11BD73"/>
    <a:srgbClr val="17375E"/>
    <a:srgbClr val="006DD0"/>
    <a:srgbClr val="38B0B6"/>
    <a:srgbClr val="FFFFCC"/>
    <a:srgbClr val="F0F9FF"/>
    <a:srgbClr val="E2CEF6"/>
    <a:srgbClr val="DBC2F4"/>
    <a:srgbClr val="E0CB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6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84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83449-7DE0-4BAD-92F9-D610F91A96A9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9AE1B-DE72-46FF-A2D5-7A0391058B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21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655AE0-A1EC-44E0-B828-B002F9A4ED2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191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8C26BF-8979-474F-BA20-C62AA19319D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3693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7456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937456"/>
              <a:t>4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3275" y="769938"/>
            <a:ext cx="5494338" cy="380365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8351" y="5145540"/>
            <a:ext cx="4814941" cy="4540829"/>
          </a:xfrm>
          <a:noFill/>
          <a:ln/>
        </p:spPr>
        <p:txBody>
          <a:bodyPr lIns="102199" tIns="51098" rIns="102199" bIns="51098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8168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7456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937456"/>
              <a:t>5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3275" y="769938"/>
            <a:ext cx="5494338" cy="380365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8351" y="5145540"/>
            <a:ext cx="4814941" cy="4540829"/>
          </a:xfrm>
          <a:noFill/>
          <a:ln/>
        </p:spPr>
        <p:txBody>
          <a:bodyPr lIns="102199" tIns="51098" rIns="102199" bIns="51098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5752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7456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937456"/>
              <a:t>6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3275" y="769938"/>
            <a:ext cx="5494338" cy="380365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8351" y="5145540"/>
            <a:ext cx="4814941" cy="4540829"/>
          </a:xfrm>
          <a:noFill/>
          <a:ln/>
        </p:spPr>
        <p:txBody>
          <a:bodyPr lIns="102199" tIns="51098" rIns="102199" bIns="51098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51548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7456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937456"/>
              <a:t>7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3275" y="769938"/>
            <a:ext cx="5494338" cy="380365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8351" y="5145540"/>
            <a:ext cx="4814941" cy="4540829"/>
          </a:xfrm>
          <a:noFill/>
          <a:ln/>
        </p:spPr>
        <p:txBody>
          <a:bodyPr lIns="102199" tIns="51098" rIns="102199" bIns="51098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0779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7456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937456"/>
              <a:t>8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03275" y="769938"/>
            <a:ext cx="5494338" cy="380365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8351" y="5145540"/>
            <a:ext cx="4814941" cy="4540829"/>
          </a:xfrm>
          <a:noFill/>
          <a:ln/>
        </p:spPr>
        <p:txBody>
          <a:bodyPr lIns="102199" tIns="51098" rIns="102199" bIns="51098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04193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8C26BF-8979-474F-BA20-C62AA19319D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207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8C26BF-8979-474F-BA20-C62AA19319D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219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8C26BF-8979-474F-BA20-C62AA19319D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7809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865178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865178"/>
              <a:t>27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73138" y="687388"/>
            <a:ext cx="4908550" cy="3398837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615" y="4597225"/>
            <a:ext cx="4648166" cy="4056953"/>
          </a:xfrm>
          <a:noFill/>
          <a:ln/>
        </p:spPr>
        <p:txBody>
          <a:bodyPr lIns="94319" tIns="47158" rIns="94319" bIns="47158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5270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865178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865178"/>
              <a:t>28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73138" y="687388"/>
            <a:ext cx="4908550" cy="3398837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615" y="4597225"/>
            <a:ext cx="4648166" cy="4056953"/>
          </a:xfrm>
          <a:noFill/>
          <a:ln/>
        </p:spPr>
        <p:txBody>
          <a:bodyPr lIns="94319" tIns="47158" rIns="94319" bIns="47158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37817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1833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911833"/>
              <a:t>29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49300" y="752475"/>
            <a:ext cx="5364163" cy="371475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0865" y="5026618"/>
            <a:ext cx="4653546" cy="4435883"/>
          </a:xfrm>
          <a:noFill/>
          <a:ln/>
        </p:spPr>
        <p:txBody>
          <a:bodyPr lIns="99406" tIns="49701" rIns="99406" bIns="49701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6196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1833"/>
            <a:fld id="{B3759A55-CA66-4992-B17F-58C1D01557BC}" type="slidenum">
              <a:rPr lang="ko-KR" altLang="en-US" smtClean="0">
                <a:solidFill>
                  <a:prstClr val="black"/>
                </a:solidFill>
              </a:rPr>
              <a:pPr defTabSz="911833"/>
              <a:t>30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49300" y="752475"/>
            <a:ext cx="5364163" cy="371475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0865" y="5026618"/>
            <a:ext cx="4653546" cy="4435883"/>
          </a:xfrm>
          <a:noFill/>
          <a:ln/>
        </p:spPr>
        <p:txBody>
          <a:bodyPr lIns="99406" tIns="49701" rIns="99406" bIns="49701"/>
          <a:lstStyle/>
          <a:p>
            <a:pPr eaLnBrk="1" hangingPunct="1"/>
            <a:endParaRPr lang="ko-KR" altLang="en-US" dirty="0"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392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8C26BF-8979-474F-BA20-C62AA19319D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9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925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C61EA723-4875-4BB6-B1AC-7455B879655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312" y="383458"/>
            <a:ext cx="1793098" cy="34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30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lang="ko-KR" altLang="en-US" sz="2000" b="1" kern="1200" spc="0" baseline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슬라이드 번호 개체 틀 5"/>
          <p:cNvSpPr txBox="1">
            <a:spLocks/>
          </p:cNvSpPr>
          <p:nvPr userDrawn="1"/>
        </p:nvSpPr>
        <p:spPr>
          <a:xfrm>
            <a:off x="4736976" y="6490920"/>
            <a:ext cx="4046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9A6E88B-E8DE-461B-8C2B-0E4F8C343B93}" type="slidenum">
              <a:rPr lang="ko-KR" altLang="en-US" smtClean="0"/>
              <a:pPr algn="ctr"/>
              <a:t>‹#›</a:t>
            </a:fld>
            <a:endParaRPr lang="ko-KR" altLang="en-US" dirty="0"/>
          </a:p>
        </p:txBody>
      </p:sp>
      <p:sp>
        <p:nvSpPr>
          <p:cNvPr id="4" name="직사각형 3"/>
          <p:cNvSpPr/>
          <p:nvPr userDrawn="1"/>
        </p:nvSpPr>
        <p:spPr>
          <a:xfrm>
            <a:off x="7689304" y="179348"/>
            <a:ext cx="19810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kumimoji="0" lang="en-US" altLang="ko-KR" b="1" dirty="0">
                <a:solidFill>
                  <a:prstClr val="black"/>
                </a:solidFill>
              </a:rPr>
              <a:t>Ⅰ.</a:t>
            </a:r>
            <a:r>
              <a:rPr kumimoji="0" lang="en-US" altLang="ko-KR" b="1" baseline="0" dirty="0">
                <a:solidFill>
                  <a:prstClr val="black"/>
                </a:solidFill>
              </a:rPr>
              <a:t> </a:t>
            </a:r>
            <a:r>
              <a:rPr lang="en-US" altLang="ko-KR" b="1" dirty="0">
                <a:solidFill>
                  <a:prstClr val="black"/>
                </a:solidFill>
              </a:rPr>
              <a:t>Level1</a:t>
            </a:r>
            <a:r>
              <a:rPr kumimoji="0" lang="en-US" altLang="ko-KR" b="1" dirty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40253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535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End of Docu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1851687" y="6523531"/>
            <a:ext cx="2356414" cy="2693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" b="0" spc="-80" dirty="0">
                <a:solidFill>
                  <a:schemeClr val="bg1">
                    <a:lumMod val="50000"/>
                    <a:alpha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Time</a:t>
            </a:r>
            <a:r>
              <a:rPr lang="en-US" altLang="ko-KR" sz="1150" b="0" spc="-80" baseline="0" dirty="0">
                <a:solidFill>
                  <a:schemeClr val="bg1">
                    <a:lumMod val="50000"/>
                    <a:alpha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to cross the bridge to the future</a:t>
            </a:r>
            <a:endParaRPr lang="ko-KR" altLang="en-US" sz="1150" b="0" spc="-80" dirty="0">
              <a:solidFill>
                <a:schemeClr val="bg1">
                  <a:lumMod val="50000"/>
                  <a:alpha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 userDrawn="1"/>
        </p:nvPicPr>
        <p:blipFill>
          <a:blip r:embed="rId2">
            <a:lum brigh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3" y="-11430"/>
            <a:ext cx="9925050" cy="68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02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704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0729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4133">
          <p15:clr>
            <a:srgbClr val="FBAE40"/>
          </p15:clr>
        </p15:guide>
        <p15:guide id="3" pos="1306">
          <p15:clr>
            <a:srgbClr val="FBAE40"/>
          </p15:clr>
        </p15:guide>
        <p15:guide id="0" pos="600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16313" y="91694"/>
            <a:ext cx="9302700" cy="5800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algn="l" rtl="0"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dirty="0"/>
              <a:t>마스터 제목 스타일 편집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61FA60E-C702-4D72-AF47-FDB626145311}"/>
              </a:ext>
            </a:extLst>
          </p:cNvPr>
          <p:cNvSpPr/>
          <p:nvPr userDrawn="1"/>
        </p:nvSpPr>
        <p:spPr>
          <a:xfrm>
            <a:off x="-4790" y="671717"/>
            <a:ext cx="9910790" cy="46800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F4A5E10E-9DEB-4862-9C04-4C98E2ADCAD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6345238"/>
            <a:ext cx="9901210" cy="508956"/>
          </a:xfrm>
          <a:prstGeom prst="rect">
            <a:avLst/>
          </a:prstGeom>
        </p:spPr>
      </p:pic>
      <p:sp>
        <p:nvSpPr>
          <p:cNvPr id="24" name="Rectangle 107">
            <a:extLst>
              <a:ext uri="{FF2B5EF4-FFF2-40B4-BE49-F238E27FC236}">
                <a16:creationId xmlns:a16="http://schemas.microsoft.com/office/drawing/2014/main" id="{66BCC0BB-B39E-4650-B302-0B5378754D8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414838" y="6561138"/>
            <a:ext cx="1074737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fld id="{80731AF9-71A4-4FD1-9B68-B05206C50A84}" type="slidenum">
              <a:rPr lang="en-US" altLang="ko-KR" sz="1000" smtClean="0">
                <a:solidFill>
                  <a:srgbClr val="5F5F5F"/>
                </a:solidFill>
              </a:rPr>
              <a:pPr algn="ctr">
                <a:defRPr/>
              </a:pPr>
              <a:t>‹#›</a:t>
            </a:fld>
            <a:endParaRPr lang="en-US" altLang="ko-KR" sz="1000" dirty="0">
              <a:solidFill>
                <a:srgbClr val="5F5F5F"/>
              </a:solidFill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203CF3E2-CD34-433D-B025-B8939C642EF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1140" y="6553469"/>
            <a:ext cx="1081772" cy="154226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8EA0C186-377E-4DA3-AB0C-99757AE6E50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64" y="6521293"/>
            <a:ext cx="1264260" cy="245267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A3419133-50A2-4BA5-B8A2-38F8BFD120BE}"/>
              </a:ext>
            </a:extLst>
          </p:cNvPr>
          <p:cNvSpPr/>
          <p:nvPr userDrawn="1"/>
        </p:nvSpPr>
        <p:spPr>
          <a:xfrm>
            <a:off x="-4790" y="710320"/>
            <a:ext cx="9910790" cy="549736"/>
          </a:xfrm>
          <a:prstGeom prst="rect">
            <a:avLst/>
          </a:prstGeom>
          <a:solidFill>
            <a:srgbClr val="5A5A5A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7476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8" r:id="rId3"/>
    <p:sldLayoutId id="2147483679" r:id="rId4"/>
    <p:sldLayoutId id="2147483680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lang="ko-KR" altLang="en-US" sz="2000" b="1" kern="1200" spc="0" baseline="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image" Target="../media/image36.emf"/><Relationship Id="rId7" Type="http://schemas.openxmlformats.org/officeDocument/2006/relationships/image" Target="../media/image40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emf"/><Relationship Id="rId5" Type="http://schemas.openxmlformats.org/officeDocument/2006/relationships/image" Target="../media/image38.emf"/><Relationship Id="rId4" Type="http://schemas.openxmlformats.org/officeDocument/2006/relationships/image" Target="../media/image37.emf"/><Relationship Id="rId9" Type="http://schemas.openxmlformats.org/officeDocument/2006/relationships/image" Target="../media/image42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GIF"/><Relationship Id="rId7" Type="http://schemas.openxmlformats.org/officeDocument/2006/relationships/image" Target="../media/image47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microsoft.com/office/2007/relationships/hdphoto" Target="../media/hdphoto2.wdp"/><Relationship Id="rId4" Type="http://schemas.openxmlformats.org/officeDocument/2006/relationships/image" Target="../media/image45.png"/><Relationship Id="rId9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>
            <a:extLst>
              <a:ext uri="{FF2B5EF4-FFF2-40B4-BE49-F238E27FC236}">
                <a16:creationId xmlns:a16="http://schemas.microsoft.com/office/drawing/2014/main" id="{EFADF9D2-F3DB-4DE5-8ADD-A44C2F15CF2B}"/>
              </a:ext>
            </a:extLst>
          </p:cNvPr>
          <p:cNvSpPr txBox="1"/>
          <p:nvPr/>
        </p:nvSpPr>
        <p:spPr>
          <a:xfrm>
            <a:off x="8021368" y="4770904"/>
            <a:ext cx="1370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2019.05.23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C65A478-9810-48FA-AD39-9391DDB35D74}"/>
              </a:ext>
            </a:extLst>
          </p:cNvPr>
          <p:cNvSpPr txBox="1"/>
          <p:nvPr/>
        </p:nvSpPr>
        <p:spPr>
          <a:xfrm>
            <a:off x="1503724" y="1387403"/>
            <a:ext cx="6915150" cy="123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spc="-100" dirty="0"/>
              <a:t>P</a:t>
            </a:r>
            <a:r>
              <a:rPr lang="ko-KR" altLang="en-US" b="1" spc="-100" dirty="0"/>
              <a:t>코드 기반 우정플랫폼 구축을 위한 정보화전략계획</a:t>
            </a:r>
            <a:r>
              <a:rPr lang="en-US" altLang="ko-KR" b="1" spc="-100" dirty="0"/>
              <a:t>(ISP)</a:t>
            </a:r>
            <a:r>
              <a:rPr lang="ko-KR" altLang="en-US" b="1" spc="-100" dirty="0"/>
              <a:t>수립</a:t>
            </a:r>
            <a:endParaRPr lang="en-US" altLang="ko-KR" b="1" spc="-100" dirty="0"/>
          </a:p>
          <a:p>
            <a:pPr algn="ctr">
              <a:lnSpc>
                <a:spcPct val="150000"/>
              </a:lnSpc>
            </a:pPr>
            <a:r>
              <a:rPr lang="ko-KR" altLang="en-US" sz="3600" b="1" spc="-100" dirty="0">
                <a:solidFill>
                  <a:srgbClr val="006DD0"/>
                </a:solidFill>
              </a:rPr>
              <a:t>디지털 우정플랫폼 소개</a:t>
            </a:r>
          </a:p>
        </p:txBody>
      </p:sp>
      <p:pic>
        <p:nvPicPr>
          <p:cNvPr id="68" name="그림 67">
            <a:extLst>
              <a:ext uri="{FF2B5EF4-FFF2-40B4-BE49-F238E27FC236}">
                <a16:creationId xmlns:a16="http://schemas.microsoft.com/office/drawing/2014/main" id="{CEB2091D-DBA5-4FC0-9A9A-5EC736DCF3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270" y="4481486"/>
            <a:ext cx="1774424" cy="25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632271" y="1940484"/>
            <a:ext cx="6924182" cy="538347"/>
            <a:chOff x="648359" y="2575248"/>
            <a:chExt cx="8506708" cy="661386"/>
          </a:xfrm>
          <a:effectLst/>
        </p:grpSpPr>
        <p:sp>
          <p:nvSpPr>
            <p:cNvPr id="2" name="직사각형 1"/>
            <p:cNvSpPr/>
            <p:nvPr/>
          </p:nvSpPr>
          <p:spPr>
            <a:xfrm>
              <a:off x="827140" y="2575248"/>
              <a:ext cx="8327927" cy="659015"/>
            </a:xfrm>
            <a:prstGeom prst="rect">
              <a:avLst/>
            </a:prstGeom>
            <a:solidFill>
              <a:srgbClr val="17375E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latinLnBrk="0"/>
              <a:endPara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648359" y="2575248"/>
              <a:ext cx="904089" cy="661386"/>
            </a:xfrm>
            <a:prstGeom prst="rect">
              <a:avLst/>
            </a:prstGeom>
            <a:solidFill>
              <a:srgbClr val="0093EE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latinLnBrk="0"/>
              <a:endPara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854237" y="2666524"/>
              <a:ext cx="5688431" cy="491555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2000" spc="-150" dirty="0">
                  <a:solidFill>
                    <a:schemeClr val="bg1"/>
                  </a:solidFill>
                  <a:latin typeface="맑은 고딕" panose="020B0503020000020004" pitchFamily="50" charset="-127"/>
                </a:rPr>
                <a:t>현황 및 환경 분석의 내용은</a:t>
              </a:r>
              <a:r>
                <a:rPr lang="en-US" altLang="ko-KR" sz="2000" spc="-150" dirty="0">
                  <a:solidFill>
                    <a:schemeClr val="bg1"/>
                  </a:solidFill>
                  <a:latin typeface="맑은 고딕" panose="020B0503020000020004" pitchFamily="50" charset="-127"/>
                </a:rPr>
                <a:t>?</a:t>
              </a:r>
              <a:endParaRPr lang="ko-KR" altLang="en-US" sz="2000" spc="-150" dirty="0">
                <a:solidFill>
                  <a:schemeClr val="bg1"/>
                </a:solidFill>
                <a:latin typeface="맑은 고딕" panose="020B0503020000020004" pitchFamily="50" charset="-127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54542" y="2629606"/>
              <a:ext cx="897906" cy="491555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000" b="1" spc="-1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Ⅱ</a:t>
              </a:r>
              <a:endParaRPr lang="ko-KR" altLang="en-US" sz="2000" b="1" spc="-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632271" y="2630965"/>
            <a:ext cx="6924182" cy="538347"/>
            <a:chOff x="627238" y="2124632"/>
            <a:chExt cx="6924182" cy="538347"/>
          </a:xfrm>
          <a:effectLst/>
        </p:grpSpPr>
        <p:sp>
          <p:nvSpPr>
            <p:cNvPr id="11" name="직사각형 10"/>
            <p:cNvSpPr/>
            <p:nvPr/>
          </p:nvSpPr>
          <p:spPr>
            <a:xfrm>
              <a:off x="772760" y="2126562"/>
              <a:ext cx="6778660" cy="536417"/>
            </a:xfrm>
            <a:prstGeom prst="rect">
              <a:avLst/>
            </a:prstGeom>
            <a:solidFill>
              <a:srgbClr val="17375E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latinLnBrk="0"/>
              <a:endPara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627238" y="2124632"/>
              <a:ext cx="6406704" cy="538347"/>
              <a:chOff x="627238" y="2124632"/>
              <a:chExt cx="6406704" cy="538347"/>
            </a:xfrm>
          </p:grpSpPr>
          <p:sp>
            <p:nvSpPr>
              <p:cNvPr id="12" name="직사각형 11"/>
              <p:cNvSpPr/>
              <p:nvPr/>
            </p:nvSpPr>
            <p:spPr>
              <a:xfrm>
                <a:off x="627238" y="2124632"/>
                <a:ext cx="735899" cy="538347"/>
              </a:xfrm>
              <a:prstGeom prst="rect">
                <a:avLst/>
              </a:prstGeom>
              <a:solidFill>
                <a:srgbClr val="0093EE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 latinLnBrk="0"/>
                <a:endParaRPr lang="ko-KR" altLang="en-US" sz="1800" b="1" dirty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608784" y="2193557"/>
                <a:ext cx="5425158" cy="400110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spc="-150" dirty="0">
                    <a:solidFill>
                      <a:schemeClr val="bg1"/>
                    </a:solidFill>
                    <a:latin typeface="맑은 고딕" panose="020B0503020000020004" pitchFamily="50" charset="-127"/>
                  </a:rPr>
                  <a:t>디지털 우정플랫폼은 무엇인가</a:t>
                </a:r>
                <a:r>
                  <a:rPr lang="en-US" altLang="ko-KR" sz="2000" spc="-150" dirty="0">
                    <a:solidFill>
                      <a:schemeClr val="bg1"/>
                    </a:solidFill>
                    <a:latin typeface="맑은 고딕" panose="020B0503020000020004" pitchFamily="50" charset="-127"/>
                  </a:rPr>
                  <a:t>?</a:t>
                </a:r>
                <a:endParaRPr lang="ko-KR" altLang="en-US" sz="2000" spc="-150" dirty="0">
                  <a:solidFill>
                    <a:schemeClr val="bg1"/>
                  </a:solidFill>
                  <a:latin typeface="맑은 고딕" panose="020B0503020000020004" pitchFamily="50" charset="-127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632271" y="2193750"/>
                <a:ext cx="730866" cy="400110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000" b="1" spc="-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Ⅲ</a:t>
                </a:r>
                <a:endParaRPr lang="ko-KR" altLang="en-US" sz="2000" b="1" spc="-1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grpSp>
        <p:nvGrpSpPr>
          <p:cNvPr id="8" name="그룹 7"/>
          <p:cNvGrpSpPr/>
          <p:nvPr/>
        </p:nvGrpSpPr>
        <p:grpSpPr>
          <a:xfrm>
            <a:off x="632271" y="3321446"/>
            <a:ext cx="6924182" cy="538347"/>
            <a:chOff x="651882" y="4448848"/>
            <a:chExt cx="8506708" cy="661386"/>
          </a:xfrm>
          <a:effectLst/>
        </p:grpSpPr>
        <p:sp>
          <p:nvSpPr>
            <p:cNvPr id="15" name="직사각형 14"/>
            <p:cNvSpPr/>
            <p:nvPr/>
          </p:nvSpPr>
          <p:spPr>
            <a:xfrm>
              <a:off x="830663" y="4451219"/>
              <a:ext cx="8327927" cy="659015"/>
            </a:xfrm>
            <a:prstGeom prst="rect">
              <a:avLst/>
            </a:prstGeom>
            <a:solidFill>
              <a:srgbClr val="17375E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latinLnBrk="0"/>
              <a:endPara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51882" y="4448848"/>
              <a:ext cx="904089" cy="661386"/>
            </a:xfrm>
            <a:prstGeom prst="rect">
              <a:avLst/>
            </a:prstGeom>
            <a:solidFill>
              <a:srgbClr val="0093EE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latinLnBrk="0"/>
              <a:endPara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857761" y="4522173"/>
              <a:ext cx="7215073" cy="491555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2000" spc="-150" dirty="0">
                  <a:solidFill>
                    <a:schemeClr val="bg1"/>
                  </a:solidFill>
                  <a:latin typeface="맑은 고딕" panose="020B0503020000020004" pitchFamily="50" charset="-127"/>
                </a:rPr>
                <a:t>디지털 우정플랫폼의 주요 서비스는 무엇인가</a:t>
              </a:r>
              <a:r>
                <a:rPr lang="en-US" altLang="ko-KR" sz="2000" spc="-150" dirty="0">
                  <a:solidFill>
                    <a:schemeClr val="bg1"/>
                  </a:solidFill>
                  <a:latin typeface="맑은 고딕" panose="020B0503020000020004" pitchFamily="50" charset="-127"/>
                </a:rPr>
                <a:t>?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58065" y="4503242"/>
              <a:ext cx="897906" cy="491555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000" b="1" spc="-1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Ⅵ</a:t>
              </a:r>
              <a:endParaRPr lang="ko-KR" altLang="en-US" sz="2000" b="1" spc="-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637304" y="3996157"/>
            <a:ext cx="6919149" cy="538347"/>
            <a:chOff x="658066" y="4448848"/>
            <a:chExt cx="8500524" cy="661386"/>
          </a:xfrm>
          <a:effectLst/>
        </p:grpSpPr>
        <p:sp>
          <p:nvSpPr>
            <p:cNvPr id="25" name="직사각형 24"/>
            <p:cNvSpPr/>
            <p:nvPr/>
          </p:nvSpPr>
          <p:spPr>
            <a:xfrm>
              <a:off x="830663" y="4451219"/>
              <a:ext cx="8327927" cy="659015"/>
            </a:xfrm>
            <a:prstGeom prst="rect">
              <a:avLst/>
            </a:prstGeom>
            <a:solidFill>
              <a:srgbClr val="17375E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latinLnBrk="0"/>
              <a:endPara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58066" y="4448848"/>
              <a:ext cx="904089" cy="661386"/>
            </a:xfrm>
            <a:prstGeom prst="rect">
              <a:avLst/>
            </a:prstGeom>
            <a:solidFill>
              <a:srgbClr val="0093EE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latinLnBrk="0"/>
              <a:endPara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57762" y="4533763"/>
              <a:ext cx="6969331" cy="491555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/>
            <a:p>
              <a:pPr lvl="0"/>
              <a:r>
                <a:rPr lang="ko-KR" altLang="en-US" sz="2000" spc="-150" dirty="0">
                  <a:solidFill>
                    <a:prstClr val="white"/>
                  </a:solidFill>
                  <a:latin typeface="맑은 고딕" panose="020B0503020000020004" pitchFamily="50" charset="-127"/>
                </a:rPr>
                <a:t>구축을 위한 이행 계획은</a:t>
              </a:r>
              <a:r>
                <a:rPr lang="en-US" altLang="ko-KR" sz="2000" spc="-150" dirty="0">
                  <a:solidFill>
                    <a:prstClr val="white"/>
                  </a:solidFill>
                  <a:latin typeface="맑은 고딕" panose="020B0503020000020004" pitchFamily="50" charset="-127"/>
                </a:rPr>
                <a:t>?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64249" y="4533763"/>
              <a:ext cx="897906" cy="491555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000" b="1" spc="-1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Ⅴ</a:t>
              </a:r>
              <a:endParaRPr lang="ko-KR" altLang="en-US" sz="2000" b="1" spc="-1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632272" y="1275566"/>
            <a:ext cx="6924181" cy="639225"/>
            <a:chOff x="632272" y="667169"/>
            <a:chExt cx="6924181" cy="639225"/>
          </a:xfrm>
        </p:grpSpPr>
        <p:grpSp>
          <p:nvGrpSpPr>
            <p:cNvPr id="5" name="그룹 4"/>
            <p:cNvGrpSpPr/>
            <p:nvPr/>
          </p:nvGrpSpPr>
          <p:grpSpPr>
            <a:xfrm>
              <a:off x="632272" y="667169"/>
              <a:ext cx="6924181" cy="538347"/>
              <a:chOff x="648360" y="1629451"/>
              <a:chExt cx="8506707" cy="661386"/>
            </a:xfrm>
            <a:effectLst/>
          </p:grpSpPr>
          <p:sp>
            <p:nvSpPr>
              <p:cNvPr id="23" name="직사각형 22"/>
              <p:cNvSpPr/>
              <p:nvPr/>
            </p:nvSpPr>
            <p:spPr>
              <a:xfrm>
                <a:off x="827140" y="1629451"/>
                <a:ext cx="8327927" cy="659015"/>
              </a:xfrm>
              <a:prstGeom prst="rect">
                <a:avLst/>
              </a:prstGeom>
              <a:solidFill>
                <a:srgbClr val="17375E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 latinLnBrk="0"/>
                <a:endParaRPr lang="ko-KR" altLang="en-US" sz="1800" b="1" dirty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" name="직사각형 2"/>
              <p:cNvSpPr/>
              <p:nvPr/>
            </p:nvSpPr>
            <p:spPr>
              <a:xfrm>
                <a:off x="648360" y="1629451"/>
                <a:ext cx="909035" cy="661386"/>
              </a:xfrm>
              <a:prstGeom prst="rect">
                <a:avLst/>
              </a:prstGeom>
              <a:solidFill>
                <a:srgbClr val="0093EE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sz="1800" b="1" spc="-10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Ⅰ</a:t>
                </a:r>
                <a:endParaRPr lang="ko-KR" altLang="en-US" sz="1800" b="1" spc="-1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854238" y="1692727"/>
                <a:ext cx="5515832" cy="491555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spc="-15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본 사업이 왜 필요한가</a:t>
                </a:r>
                <a:r>
                  <a:rPr lang="en-US" altLang="ko-KR" sz="2000" spc="-15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  <a:r>
                  <a:rPr lang="ko-KR" altLang="en-US" sz="2000" spc="-150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827732" y="1698606"/>
                <a:ext cx="897906" cy="491555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ko-KR" altLang="en-US" sz="2000" b="1" spc="-1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30" name="이등변 삼각형 29"/>
            <p:cNvSpPr/>
            <p:nvPr/>
          </p:nvSpPr>
          <p:spPr>
            <a:xfrm rot="10800000">
              <a:off x="632272" y="1205515"/>
              <a:ext cx="146003" cy="100879"/>
            </a:xfrm>
            <a:prstGeom prst="triangle">
              <a:avLst>
                <a:gd name="adj" fmla="val 1351"/>
              </a:avLst>
            </a:prstGeom>
            <a:solidFill>
              <a:srgbClr val="3C6D99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 latinLnBrk="0"/>
              <a:endParaRPr lang="ko-KR" altLang="en-US" sz="18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이등변 삼각형 33"/>
          <p:cNvSpPr/>
          <p:nvPr/>
        </p:nvSpPr>
        <p:spPr>
          <a:xfrm rot="10800000">
            <a:off x="632272" y="2510457"/>
            <a:ext cx="146003" cy="100879"/>
          </a:xfrm>
          <a:prstGeom prst="triangle">
            <a:avLst>
              <a:gd name="adj" fmla="val 1351"/>
            </a:avLst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이등변 삼각형 34"/>
          <p:cNvSpPr/>
          <p:nvPr/>
        </p:nvSpPr>
        <p:spPr>
          <a:xfrm rot="10800000">
            <a:off x="632272" y="3199410"/>
            <a:ext cx="146003" cy="100879"/>
          </a:xfrm>
          <a:prstGeom prst="triangle">
            <a:avLst>
              <a:gd name="adj" fmla="val 1351"/>
            </a:avLst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이등변 삼각형 36"/>
          <p:cNvSpPr/>
          <p:nvPr/>
        </p:nvSpPr>
        <p:spPr>
          <a:xfrm rot="10800000">
            <a:off x="632272" y="3853506"/>
            <a:ext cx="146003" cy="100879"/>
          </a:xfrm>
          <a:prstGeom prst="triangle">
            <a:avLst>
              <a:gd name="adj" fmla="val 1351"/>
            </a:avLst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이등변 삼각형 37"/>
          <p:cNvSpPr/>
          <p:nvPr/>
        </p:nvSpPr>
        <p:spPr>
          <a:xfrm rot="10800000">
            <a:off x="632272" y="4532573"/>
            <a:ext cx="146003" cy="100879"/>
          </a:xfrm>
          <a:prstGeom prst="triangle">
            <a:avLst>
              <a:gd name="adj" fmla="val 1351"/>
            </a:avLst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8587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5629" y="1064607"/>
            <a:ext cx="5577840" cy="58782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사업이 왜 필요한가</a:t>
            </a:r>
            <a:r>
              <a:rPr lang="en-US" altLang="ko-KR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ko-KR" altLang="en-US" sz="2800" b="1" spc="-150" dirty="0">
              <a:solidFill>
                <a:schemeClr val="tx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2562" y="2253384"/>
            <a:ext cx="6053214" cy="1669002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kumimoji="0"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배경</a:t>
            </a:r>
            <a:endParaRPr kumimoji="0"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kumimoji="0"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목적</a:t>
            </a:r>
            <a:endParaRPr kumimoji="0"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kumimoji="0"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추진 경과</a:t>
            </a:r>
            <a:endParaRPr kumimoji="0"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1004578"/>
            <a:ext cx="96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Ⅰ</a:t>
            </a:r>
            <a:endParaRPr lang="ko-KR" altLang="en-US" sz="4000" dirty="0">
              <a:solidFill>
                <a:schemeClr val="tx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6699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3">
            <a:extLst>
              <a:ext uri="{FF2B5EF4-FFF2-40B4-BE49-F238E27FC236}">
                <a16:creationId xmlns:a16="http://schemas.microsoft.com/office/drawing/2014/main" id="{6970241E-2DC3-4A09-B40E-966E3B4257E5}"/>
              </a:ext>
            </a:extLst>
          </p:cNvPr>
          <p:cNvSpPr txBox="1">
            <a:spLocks/>
          </p:cNvSpPr>
          <p:nvPr/>
        </p:nvSpPr>
        <p:spPr bwMode="auto">
          <a:xfrm>
            <a:off x="281652" y="786044"/>
            <a:ext cx="93346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spcBef>
                <a:spcPct val="20000"/>
              </a:spcBef>
              <a:defRPr sz="2000" spc="-15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우편물량 감소와 </a:t>
            </a:r>
            <a:r>
              <a:rPr lang="ko-KR" altLang="en-US" dirty="0" err="1"/>
              <a:t>비대면</a:t>
            </a:r>
            <a:r>
              <a:rPr lang="ko-KR" altLang="en-US" dirty="0"/>
              <a:t> 채널 중심의 금융 환경 변화를 극복할 </a:t>
            </a:r>
            <a:r>
              <a:rPr lang="ko-KR" altLang="en-US" dirty="0">
                <a:solidFill>
                  <a:srgbClr val="FFFF00"/>
                </a:solidFill>
              </a:rPr>
              <a:t>적극적인 대응 방안 필요</a:t>
            </a:r>
            <a:endParaRPr lang="en-US" altLang="ko-KR" dirty="0">
              <a:solidFill>
                <a:srgbClr val="FFFF00"/>
              </a:solidFill>
            </a:endParaRPr>
          </a:p>
        </p:txBody>
      </p:sp>
      <p:sp>
        <p:nvSpPr>
          <p:cNvPr id="140" name="Rectangle 2"/>
          <p:cNvSpPr txBox="1">
            <a:spLocks/>
          </p:cNvSpPr>
          <p:nvPr/>
        </p:nvSpPr>
        <p:spPr bwMode="auto">
          <a:xfrm>
            <a:off x="236537" y="305381"/>
            <a:ext cx="6952147" cy="34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/>
            <a:r>
              <a:rPr kumimoji="0" lang="ko-KR" altLang="en-US" sz="1800" b="1" dirty="0">
                <a:latin typeface="+mn-ea"/>
                <a:ea typeface="+mn-ea"/>
              </a:rPr>
              <a:t>사업 배경</a:t>
            </a:r>
            <a:r>
              <a:rPr kumimoji="0" lang="en-US" altLang="ko-KR" sz="1800" b="1" dirty="0">
                <a:latin typeface="+mn-ea"/>
                <a:ea typeface="+mn-ea"/>
              </a:rPr>
              <a:t>(1/3)</a:t>
            </a:r>
            <a:endParaRPr lang="ko-KR" altLang="en-US" sz="1800" dirty="0">
              <a:latin typeface="+mn-ea"/>
              <a:ea typeface="+mn-ea"/>
              <a:sym typeface="Wingdings"/>
            </a:endParaRPr>
          </a:p>
        </p:txBody>
      </p:sp>
      <p:sp>
        <p:nvSpPr>
          <p:cNvPr id="101" name="직사각형 100"/>
          <p:cNvSpPr/>
          <p:nvPr/>
        </p:nvSpPr>
        <p:spPr>
          <a:xfrm>
            <a:off x="8099018" y="315830"/>
            <a:ext cx="17988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latinLnBrk="0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본 사업이 왜 필요한가</a:t>
            </a:r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?</a:t>
            </a:r>
          </a:p>
        </p:txBody>
      </p:sp>
      <p:sp>
        <p:nvSpPr>
          <p:cNvPr id="69" name="모서리가 둥근 직사각형 30">
            <a:extLst>
              <a:ext uri="{FF2B5EF4-FFF2-40B4-BE49-F238E27FC236}">
                <a16:creationId xmlns:a16="http://schemas.microsoft.com/office/drawing/2014/main" id="{E4B8AD8D-0034-43B3-8B2E-52194F8D697F}"/>
              </a:ext>
            </a:extLst>
          </p:cNvPr>
          <p:cNvSpPr/>
          <p:nvPr/>
        </p:nvSpPr>
        <p:spPr>
          <a:xfrm>
            <a:off x="283877" y="1855323"/>
            <a:ext cx="4479233" cy="43650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BC29F9C9-3189-4C71-BEB4-66948A311210}"/>
              </a:ext>
            </a:extLst>
          </p:cNvPr>
          <p:cNvSpPr/>
          <p:nvPr/>
        </p:nvSpPr>
        <p:spPr>
          <a:xfrm>
            <a:off x="296280" y="2250693"/>
            <a:ext cx="4464000" cy="29856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9CD8AFDB-C922-4D9C-A45B-04B87A9E1311}"/>
              </a:ext>
            </a:extLst>
          </p:cNvPr>
          <p:cNvSpPr/>
          <p:nvPr/>
        </p:nvSpPr>
        <p:spPr>
          <a:xfrm>
            <a:off x="1381516" y="2646946"/>
            <a:ext cx="1991260" cy="286621"/>
          </a:xfrm>
          <a:prstGeom prst="rect">
            <a:avLst/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39.2</a:t>
            </a:r>
            <a:r>
              <a:rPr lang="ko-KR" altLang="en-US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억 통 </a:t>
            </a: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FF5D4C48-528F-46B9-A735-A67493B5DB69}"/>
              </a:ext>
            </a:extLst>
          </p:cNvPr>
          <p:cNvSpPr/>
          <p:nvPr/>
        </p:nvSpPr>
        <p:spPr>
          <a:xfrm>
            <a:off x="1381515" y="2928751"/>
            <a:ext cx="1496155" cy="286621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 anchorCtr="0"/>
          <a:lstStyle/>
          <a:p>
            <a:pPr algn="ctr" latinLnBrk="0"/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30</a:t>
            </a:r>
            <a:r>
              <a:rPr lang="ko-KR" altLang="en-US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억 통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EDCA8EFB-18CE-4561-BC32-8C8A319BD5EB}"/>
              </a:ext>
            </a:extLst>
          </p:cNvPr>
          <p:cNvSpPr/>
          <p:nvPr/>
        </p:nvSpPr>
        <p:spPr>
          <a:xfrm>
            <a:off x="1380328" y="3867968"/>
            <a:ext cx="2005454" cy="286621"/>
          </a:xfrm>
          <a:prstGeom prst="rect">
            <a:avLst/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2.8</a:t>
            </a:r>
            <a:r>
              <a:rPr lang="ko-KR" altLang="en-US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억 통</a:t>
            </a: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D7D47493-C8F7-4EC0-8EC3-7FA9BDD4DC7A}"/>
              </a:ext>
            </a:extLst>
          </p:cNvPr>
          <p:cNvSpPr/>
          <p:nvPr/>
        </p:nvSpPr>
        <p:spPr>
          <a:xfrm>
            <a:off x="1380327" y="4156140"/>
            <a:ext cx="1769316" cy="286621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2.7 </a:t>
            </a:r>
            <a:r>
              <a:rPr lang="ko-KR" altLang="en-US" sz="1100" b="1" dirty="0" err="1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억통</a:t>
            </a:r>
            <a:endParaRPr lang="ko-KR" altLang="en-US" sz="1100" b="1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D484DE3B-9ADC-4CDF-9B4B-D48F230BFA3D}"/>
              </a:ext>
            </a:extLst>
          </p:cNvPr>
          <p:cNvSpPr/>
          <p:nvPr/>
        </p:nvSpPr>
        <p:spPr>
          <a:xfrm>
            <a:off x="593873" y="2671231"/>
            <a:ext cx="763711" cy="45633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2013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  <a:endParaRPr lang="en-US" altLang="ko-KR" sz="12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1"/>
              </a:solidFill>
              <a:latin typeface="+mn-ea"/>
            </a:endParaRPr>
          </a:p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2018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14F14B56-1787-41F7-85B2-D617F5EE5961}"/>
              </a:ext>
            </a:extLst>
          </p:cNvPr>
          <p:cNvSpPr/>
          <p:nvPr/>
        </p:nvSpPr>
        <p:spPr>
          <a:xfrm>
            <a:off x="532417" y="2947668"/>
            <a:ext cx="608279" cy="28662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 latinLnBrk="0"/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C4CC22-2019-423C-878B-67F1418E5DFD}"/>
              </a:ext>
            </a:extLst>
          </p:cNvPr>
          <p:cNvSpPr txBox="1"/>
          <p:nvPr/>
        </p:nvSpPr>
        <p:spPr>
          <a:xfrm>
            <a:off x="367147" y="2261908"/>
            <a:ext cx="27109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latin typeface="+mn-ea"/>
              </a:rPr>
              <a:t>국내일반통상 우편 물량의 감소 추이</a:t>
            </a: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234E0913-ABA3-4D6C-8A53-71729C973DFC}"/>
              </a:ext>
            </a:extLst>
          </p:cNvPr>
          <p:cNvSpPr/>
          <p:nvPr/>
        </p:nvSpPr>
        <p:spPr>
          <a:xfrm>
            <a:off x="440756" y="1933694"/>
            <a:ext cx="3916752" cy="307777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defTabSz="1228023" eaLnBrk="0" latinLnBrk="0" hangingPunct="0">
              <a:spcAft>
                <a:spcPts val="554"/>
              </a:spcAft>
              <a:buSzPct val="100000"/>
              <a:defRPr/>
            </a:pPr>
            <a:r>
              <a:rPr lang="ko-KR" altLang="en-US" sz="1400" b="1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latin typeface="+mn-ea"/>
              </a:rPr>
              <a:t>오프라인 우편서비스 물량 감소</a:t>
            </a:r>
            <a:endParaRPr kumimoji="1" lang="ko-KR" altLang="en-US" sz="1400" b="1" kern="0" spc="-50" dirty="0">
              <a:ln>
                <a:solidFill>
                  <a:prstClr val="white">
                    <a:alpha val="4000"/>
                  </a:prstClr>
                </a:solidFill>
              </a:ln>
              <a:latin typeface="+mn-ea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7B7821EC-3FD9-413A-BA9D-C4533BA628C2}"/>
              </a:ext>
            </a:extLst>
          </p:cNvPr>
          <p:cNvSpPr/>
          <p:nvPr/>
        </p:nvSpPr>
        <p:spPr>
          <a:xfrm>
            <a:off x="437482" y="4707532"/>
            <a:ext cx="3916752" cy="307777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defTabSz="1228023" eaLnBrk="0" latinLnBrk="0" hangingPunct="0">
              <a:spcAft>
                <a:spcPts val="554"/>
              </a:spcAft>
              <a:buSzPct val="100000"/>
              <a:defRPr/>
            </a:pPr>
            <a:r>
              <a:rPr lang="ko-KR" altLang="en-US" sz="1400" b="1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latin typeface="+mn-ea"/>
              </a:rPr>
              <a:t>우편물 이용 환경 변화 요인</a:t>
            </a:r>
            <a:endParaRPr kumimoji="1" lang="ko-KR" altLang="en-US" sz="1400" b="1" kern="0" spc="-50" dirty="0">
              <a:ln>
                <a:solidFill>
                  <a:prstClr val="white">
                    <a:alpha val="4000"/>
                  </a:prstClr>
                </a:solidFill>
              </a:ln>
              <a:latin typeface="+mn-ea"/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8AB66221-2E3D-4BC3-8497-6766B146EAD6}"/>
              </a:ext>
            </a:extLst>
          </p:cNvPr>
          <p:cNvSpPr/>
          <p:nvPr/>
        </p:nvSpPr>
        <p:spPr>
          <a:xfrm>
            <a:off x="288660" y="1969933"/>
            <a:ext cx="105675" cy="232993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37D92B41-1958-4607-90BC-A15C842AC819}"/>
              </a:ext>
            </a:extLst>
          </p:cNvPr>
          <p:cNvSpPr/>
          <p:nvPr/>
        </p:nvSpPr>
        <p:spPr>
          <a:xfrm>
            <a:off x="296280" y="3439143"/>
            <a:ext cx="4464000" cy="29856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cxnSp>
        <p:nvCxnSpPr>
          <p:cNvPr id="92" name="직선 연결선 91">
            <a:extLst>
              <a:ext uri="{FF2B5EF4-FFF2-40B4-BE49-F238E27FC236}">
                <a16:creationId xmlns:a16="http://schemas.microsoft.com/office/drawing/2014/main" id="{EB3183EE-006C-4D10-8328-6FB4DF781777}"/>
              </a:ext>
            </a:extLst>
          </p:cNvPr>
          <p:cNvCxnSpPr/>
          <p:nvPr/>
        </p:nvCxnSpPr>
        <p:spPr>
          <a:xfrm>
            <a:off x="386715" y="4620204"/>
            <a:ext cx="423515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4" name="TextBox 123">
            <a:extLst>
              <a:ext uri="{FF2B5EF4-FFF2-40B4-BE49-F238E27FC236}">
                <a16:creationId xmlns:a16="http://schemas.microsoft.com/office/drawing/2014/main" id="{4445F53C-0471-4DCA-AC73-D10FE63346A4}"/>
              </a:ext>
            </a:extLst>
          </p:cNvPr>
          <p:cNvSpPr txBox="1"/>
          <p:nvPr/>
        </p:nvSpPr>
        <p:spPr>
          <a:xfrm>
            <a:off x="370421" y="3441307"/>
            <a:ext cx="27446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latin typeface="+mn-ea"/>
              </a:rPr>
              <a:t>국내등기통상 우편 물량의 감소 추이</a:t>
            </a:r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id="{17C89F78-F35E-4B90-BB05-0E69ED8CDD13}"/>
              </a:ext>
            </a:extLst>
          </p:cNvPr>
          <p:cNvSpPr/>
          <p:nvPr/>
        </p:nvSpPr>
        <p:spPr>
          <a:xfrm>
            <a:off x="598242" y="3896006"/>
            <a:ext cx="763711" cy="45633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2013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  <a:endParaRPr lang="en-US" altLang="ko-KR" sz="12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1"/>
              </a:solidFill>
              <a:latin typeface="+mn-ea"/>
            </a:endParaRPr>
          </a:p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2018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id="{0057EAE6-548D-4691-ADA2-8564CE92A932}"/>
              </a:ext>
            </a:extLst>
          </p:cNvPr>
          <p:cNvSpPr/>
          <p:nvPr/>
        </p:nvSpPr>
        <p:spPr>
          <a:xfrm>
            <a:off x="288660" y="4724871"/>
            <a:ext cx="105675" cy="232993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7" name="양쪽 모서리가 둥근 사각형 66">
            <a:extLst>
              <a:ext uri="{FF2B5EF4-FFF2-40B4-BE49-F238E27FC236}">
                <a16:creationId xmlns:a16="http://schemas.microsoft.com/office/drawing/2014/main" id="{E1911C41-52E1-47BA-B913-C6B93E880539}"/>
              </a:ext>
            </a:extLst>
          </p:cNvPr>
          <p:cNvSpPr/>
          <p:nvPr/>
        </p:nvSpPr>
        <p:spPr>
          <a:xfrm>
            <a:off x="283877" y="1409705"/>
            <a:ext cx="447835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 anchorCtr="0"/>
          <a:lstStyle/>
          <a:p>
            <a:pPr algn="ctr" defTabSz="1330325" eaLnBrk="0" latinLnBrk="0" hangingPunct="0"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우편물 이용 환경 변화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8789C8B3-B9D6-4846-9EF5-B41CB42A895D}"/>
              </a:ext>
            </a:extLst>
          </p:cNvPr>
          <p:cNvSpPr txBox="1"/>
          <p:nvPr/>
        </p:nvSpPr>
        <p:spPr>
          <a:xfrm>
            <a:off x="3342195" y="2630806"/>
            <a:ext cx="1317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lang="en-US" altLang="ko-KR" sz="14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B71515"/>
                </a:solidFill>
                <a:latin typeface="+mn-ea"/>
              </a:rPr>
              <a:t>5</a:t>
            </a:r>
            <a:r>
              <a:rPr lang="ko-KR" altLang="en-US" sz="14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B71515"/>
                </a:solidFill>
                <a:latin typeface="+mn-ea"/>
              </a:rPr>
              <a:t>년 평균 감소율</a:t>
            </a:r>
            <a:endParaRPr lang="en-US" altLang="ko-KR" sz="1400" b="1" spc="-15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rgbClr val="B71515"/>
              </a:solidFill>
              <a:latin typeface="+mn-ea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1DF942FF-A0FD-4701-8784-BE617D6418C6}"/>
              </a:ext>
            </a:extLst>
          </p:cNvPr>
          <p:cNvSpPr txBox="1"/>
          <p:nvPr/>
        </p:nvSpPr>
        <p:spPr>
          <a:xfrm>
            <a:off x="3765200" y="4105876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lang="en-US" altLang="ko-KR" sz="20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B71515"/>
                </a:solidFill>
                <a:latin typeface="+mn-ea"/>
              </a:rPr>
              <a:t>-0.6%</a:t>
            </a:r>
            <a:endParaRPr lang="ko-KR" altLang="en-US" sz="2000" b="1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rgbClr val="B71515"/>
              </a:solidFill>
              <a:latin typeface="+mn-ea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BE0D8484-5C6E-42F1-BBCF-E5D5F7475C9E}"/>
              </a:ext>
            </a:extLst>
          </p:cNvPr>
          <p:cNvSpPr txBox="1"/>
          <p:nvPr/>
        </p:nvSpPr>
        <p:spPr>
          <a:xfrm>
            <a:off x="3765200" y="2869573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lang="en-US" altLang="ko-KR" sz="20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B71515"/>
                </a:solidFill>
                <a:latin typeface="+mn-ea"/>
              </a:rPr>
              <a:t>-4.2%</a:t>
            </a:r>
            <a:endParaRPr lang="ko-KR" altLang="en-US" sz="2000" b="1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rgbClr val="B71515"/>
              </a:solidFill>
              <a:latin typeface="+mn-ea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48B643AA-857C-4712-84D8-B74DA7B5EC5F}"/>
              </a:ext>
            </a:extLst>
          </p:cNvPr>
          <p:cNvSpPr txBox="1"/>
          <p:nvPr/>
        </p:nvSpPr>
        <p:spPr>
          <a:xfrm>
            <a:off x="3342195" y="3876117"/>
            <a:ext cx="1317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lang="en-US" altLang="ko-KR" sz="14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B71515"/>
                </a:solidFill>
                <a:latin typeface="+mn-ea"/>
              </a:rPr>
              <a:t>5</a:t>
            </a:r>
            <a:r>
              <a:rPr lang="ko-KR" altLang="en-US" sz="14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B71515"/>
                </a:solidFill>
                <a:latin typeface="+mn-ea"/>
              </a:rPr>
              <a:t>년 평균 감소율</a:t>
            </a:r>
            <a:endParaRPr lang="en-US" altLang="ko-KR" sz="1400" b="1" spc="-15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rgbClr val="B71515"/>
              </a:solidFill>
              <a:latin typeface="+mn-ea"/>
            </a:endParaRPr>
          </a:p>
        </p:txBody>
      </p:sp>
      <p:pic>
        <p:nvPicPr>
          <p:cNvPr id="134" name="그림 133">
            <a:extLst>
              <a:ext uri="{FF2B5EF4-FFF2-40B4-BE49-F238E27FC236}">
                <a16:creationId xmlns:a16="http://schemas.microsoft.com/office/drawing/2014/main" id="{24EC17EA-7CE2-4EDD-B5E3-8AB6DFC0D39D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411192" y="2894344"/>
            <a:ext cx="435600" cy="360000"/>
          </a:xfrm>
          <a:prstGeom prst="rect">
            <a:avLst/>
          </a:prstGeom>
        </p:spPr>
      </p:pic>
      <p:pic>
        <p:nvPicPr>
          <p:cNvPr id="135" name="그림 134">
            <a:extLst>
              <a:ext uri="{FF2B5EF4-FFF2-40B4-BE49-F238E27FC236}">
                <a16:creationId xmlns:a16="http://schemas.microsoft.com/office/drawing/2014/main" id="{352D09FC-DB6D-49A0-8CA6-0CB2B280486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411192" y="4109971"/>
            <a:ext cx="435600" cy="360000"/>
          </a:xfrm>
          <a:prstGeom prst="rect">
            <a:avLst/>
          </a:prstGeom>
        </p:spPr>
      </p:pic>
      <p:sp>
        <p:nvSpPr>
          <p:cNvPr id="136" name="모서리가 둥근 직사각형 82">
            <a:extLst>
              <a:ext uri="{FF2B5EF4-FFF2-40B4-BE49-F238E27FC236}">
                <a16:creationId xmlns:a16="http://schemas.microsoft.com/office/drawing/2014/main" id="{C903A688-AE55-4E5F-87AD-688B9B721D85}"/>
              </a:ext>
            </a:extLst>
          </p:cNvPr>
          <p:cNvSpPr/>
          <p:nvPr/>
        </p:nvSpPr>
        <p:spPr>
          <a:xfrm>
            <a:off x="5092112" y="1866707"/>
            <a:ext cx="4516287" cy="435361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137" name="직사각형 136">
            <a:extLst>
              <a:ext uri="{FF2B5EF4-FFF2-40B4-BE49-F238E27FC236}">
                <a16:creationId xmlns:a16="http://schemas.microsoft.com/office/drawing/2014/main" id="{C342538F-965E-42A0-8119-03B89AFB73DB}"/>
              </a:ext>
            </a:extLst>
          </p:cNvPr>
          <p:cNvSpPr/>
          <p:nvPr/>
        </p:nvSpPr>
        <p:spPr>
          <a:xfrm>
            <a:off x="5251371" y="1933694"/>
            <a:ext cx="3916752" cy="307777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defTabSz="1228023" eaLnBrk="0" latinLnBrk="0" hangingPunct="0">
              <a:spcAft>
                <a:spcPts val="554"/>
              </a:spcAft>
              <a:buSzPct val="100000"/>
              <a:defRPr/>
            </a:pPr>
            <a:r>
              <a:rPr kumimoji="1" lang="ko-KR" altLang="en-US" sz="1400" b="1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latin typeface="+mn-ea"/>
              </a:rPr>
              <a:t>비대면 채널 이용자의 급격한 증가</a:t>
            </a:r>
          </a:p>
        </p:txBody>
      </p:sp>
      <p:sp>
        <p:nvSpPr>
          <p:cNvPr id="138" name="직사각형 137">
            <a:extLst>
              <a:ext uri="{FF2B5EF4-FFF2-40B4-BE49-F238E27FC236}">
                <a16:creationId xmlns:a16="http://schemas.microsoft.com/office/drawing/2014/main" id="{E9CFEFE6-0DC1-4422-940A-BEEEF12A9104}"/>
              </a:ext>
            </a:extLst>
          </p:cNvPr>
          <p:cNvSpPr/>
          <p:nvPr/>
        </p:nvSpPr>
        <p:spPr>
          <a:xfrm>
            <a:off x="5251371" y="4707532"/>
            <a:ext cx="3916752" cy="307777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defTabSz="1228023" eaLnBrk="0" latinLnBrk="0" hangingPunct="0">
              <a:spcAft>
                <a:spcPts val="554"/>
              </a:spcAft>
              <a:buSzPct val="100000"/>
              <a:defRPr/>
            </a:pPr>
            <a:r>
              <a:rPr lang="ko-KR" altLang="en-US" sz="1400" b="1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latin typeface="+mn-ea"/>
              </a:rPr>
              <a:t>스마트폰 중심의 시장환경 변화</a:t>
            </a:r>
            <a:endParaRPr kumimoji="1" lang="ko-KR" altLang="en-US" sz="1400" b="1" kern="0" spc="-50" dirty="0">
              <a:ln>
                <a:solidFill>
                  <a:prstClr val="white">
                    <a:alpha val="4000"/>
                  </a:prstClr>
                </a:solidFill>
              </a:ln>
              <a:latin typeface="+mn-ea"/>
            </a:endParaRPr>
          </a:p>
        </p:txBody>
      </p:sp>
      <p:sp>
        <p:nvSpPr>
          <p:cNvPr id="139" name="직사각형 138">
            <a:extLst>
              <a:ext uri="{FF2B5EF4-FFF2-40B4-BE49-F238E27FC236}">
                <a16:creationId xmlns:a16="http://schemas.microsoft.com/office/drawing/2014/main" id="{E9583FD3-C712-412A-9998-FA7667DBD023}"/>
              </a:ext>
            </a:extLst>
          </p:cNvPr>
          <p:cNvSpPr/>
          <p:nvPr/>
        </p:nvSpPr>
        <p:spPr>
          <a:xfrm>
            <a:off x="6015083" y="2692478"/>
            <a:ext cx="1194664" cy="286621"/>
          </a:xfrm>
          <a:prstGeom prst="rect">
            <a:avLst/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2,390</a:t>
            </a:r>
            <a:r>
              <a:rPr lang="ko-KR" altLang="en-US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만 건</a:t>
            </a:r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일</a:t>
            </a:r>
          </a:p>
        </p:txBody>
      </p:sp>
      <p:sp>
        <p:nvSpPr>
          <p:cNvPr id="141" name="직사각형 140">
            <a:extLst>
              <a:ext uri="{FF2B5EF4-FFF2-40B4-BE49-F238E27FC236}">
                <a16:creationId xmlns:a16="http://schemas.microsoft.com/office/drawing/2014/main" id="{60BE7EF7-47F1-4C38-8315-F8786A792AED}"/>
              </a:ext>
            </a:extLst>
          </p:cNvPr>
          <p:cNvSpPr/>
          <p:nvPr/>
        </p:nvSpPr>
        <p:spPr>
          <a:xfrm>
            <a:off x="6015082" y="2978453"/>
            <a:ext cx="2422376" cy="286621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 anchorCtr="0"/>
          <a:lstStyle/>
          <a:p>
            <a:pPr algn="ctr"/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7,348</a:t>
            </a:r>
            <a:r>
              <a:rPr lang="ko-KR" altLang="en-US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만 건</a:t>
            </a:r>
            <a:r>
              <a:rPr lang="en-US" altLang="ko-KR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1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일</a:t>
            </a:r>
          </a:p>
        </p:txBody>
      </p:sp>
      <p:sp>
        <p:nvSpPr>
          <p:cNvPr id="142" name="직사각형 141">
            <a:extLst>
              <a:ext uri="{FF2B5EF4-FFF2-40B4-BE49-F238E27FC236}">
                <a16:creationId xmlns:a16="http://schemas.microsoft.com/office/drawing/2014/main" id="{0DCC2208-EC96-4E0B-A0C5-A27E9159F847}"/>
              </a:ext>
            </a:extLst>
          </p:cNvPr>
          <p:cNvSpPr/>
          <p:nvPr/>
        </p:nvSpPr>
        <p:spPr>
          <a:xfrm>
            <a:off x="6015083" y="3875302"/>
            <a:ext cx="1173601" cy="286621"/>
          </a:xfrm>
          <a:prstGeom prst="rect">
            <a:avLst/>
          </a:prstGeom>
          <a:solidFill>
            <a:srgbClr val="3C6D99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r>
              <a:rPr lang="en-US" altLang="ko-KR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100</a:t>
            </a:r>
            <a:r>
              <a:rPr lang="ko-KR" altLang="en-US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만 건</a:t>
            </a:r>
            <a:r>
              <a:rPr lang="en-US" altLang="ko-KR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일</a:t>
            </a:r>
          </a:p>
        </p:txBody>
      </p:sp>
      <p:sp>
        <p:nvSpPr>
          <p:cNvPr id="143" name="직사각형 142">
            <a:extLst>
              <a:ext uri="{FF2B5EF4-FFF2-40B4-BE49-F238E27FC236}">
                <a16:creationId xmlns:a16="http://schemas.microsoft.com/office/drawing/2014/main" id="{D6788C76-9CEC-4B93-809E-3986A8C1865F}"/>
              </a:ext>
            </a:extLst>
          </p:cNvPr>
          <p:cNvSpPr/>
          <p:nvPr/>
        </p:nvSpPr>
        <p:spPr>
          <a:xfrm>
            <a:off x="6015081" y="4162338"/>
            <a:ext cx="2422377" cy="286621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 anchorCtr="0"/>
          <a:lstStyle/>
          <a:p>
            <a:pPr algn="ctr"/>
            <a:r>
              <a:rPr lang="en-US" altLang="ko-KR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495</a:t>
            </a:r>
            <a:r>
              <a:rPr lang="ko-KR" altLang="en-US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만 건</a:t>
            </a:r>
            <a:r>
              <a:rPr lang="en-US" altLang="ko-KR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일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51AD233B-7494-43F8-A8FC-D45F9FDA2BFB}"/>
              </a:ext>
            </a:extLst>
          </p:cNvPr>
          <p:cNvSpPr txBox="1"/>
          <p:nvPr/>
        </p:nvSpPr>
        <p:spPr>
          <a:xfrm>
            <a:off x="8241603" y="3792661"/>
            <a:ext cx="1345240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latinLnBrk="0"/>
            <a:r>
              <a:rPr lang="en-US" altLang="ko-KR" sz="20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1BD73"/>
                </a:solidFill>
                <a:latin typeface="+mn-ea"/>
              </a:rPr>
              <a:t>4.9 </a:t>
            </a:r>
            <a:r>
              <a:rPr lang="ko-KR" altLang="en-US" sz="20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1BD73"/>
                </a:solidFill>
                <a:latin typeface="+mn-ea"/>
              </a:rPr>
              <a:t>배</a:t>
            </a:r>
            <a:r>
              <a:rPr lang="en-US" altLang="ko-KR" sz="20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1BD73"/>
                </a:solidFill>
                <a:latin typeface="+mn-ea"/>
              </a:rPr>
              <a:t> </a:t>
            </a:r>
            <a:r>
              <a:rPr lang="ko-KR" altLang="en-US" sz="20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1BD73"/>
                </a:solidFill>
                <a:latin typeface="+mn-ea"/>
              </a:rPr>
              <a:t>증가</a:t>
            </a:r>
          </a:p>
        </p:txBody>
      </p:sp>
      <p:sp>
        <p:nvSpPr>
          <p:cNvPr id="145" name="양쪽 모서리가 둥근 사각형 97">
            <a:extLst>
              <a:ext uri="{FF2B5EF4-FFF2-40B4-BE49-F238E27FC236}">
                <a16:creationId xmlns:a16="http://schemas.microsoft.com/office/drawing/2014/main" id="{D45AA277-927E-4BE4-A600-8C7EF5A95363}"/>
              </a:ext>
            </a:extLst>
          </p:cNvPr>
          <p:cNvSpPr/>
          <p:nvPr/>
        </p:nvSpPr>
        <p:spPr>
          <a:xfrm>
            <a:off x="5092112" y="1421588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solidFill>
              <a:srgbClr val="17375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금융산업 환경 변화</a:t>
            </a:r>
          </a:p>
        </p:txBody>
      </p:sp>
      <p:sp>
        <p:nvSpPr>
          <p:cNvPr id="146" name="직사각형 145">
            <a:extLst>
              <a:ext uri="{FF2B5EF4-FFF2-40B4-BE49-F238E27FC236}">
                <a16:creationId xmlns:a16="http://schemas.microsoft.com/office/drawing/2014/main" id="{8C334FCC-F634-44CF-94B1-C832C8E5CFCA}"/>
              </a:ext>
            </a:extLst>
          </p:cNvPr>
          <p:cNvSpPr/>
          <p:nvPr/>
        </p:nvSpPr>
        <p:spPr>
          <a:xfrm>
            <a:off x="5109258" y="2250693"/>
            <a:ext cx="4498291" cy="29856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47" name="직사각형 146">
            <a:extLst>
              <a:ext uri="{FF2B5EF4-FFF2-40B4-BE49-F238E27FC236}">
                <a16:creationId xmlns:a16="http://schemas.microsoft.com/office/drawing/2014/main" id="{85DC14D8-B4AE-4E97-9A95-2872C7780A5A}"/>
              </a:ext>
            </a:extLst>
          </p:cNvPr>
          <p:cNvSpPr/>
          <p:nvPr/>
        </p:nvSpPr>
        <p:spPr>
          <a:xfrm>
            <a:off x="5092114" y="1969933"/>
            <a:ext cx="105675" cy="232993"/>
          </a:xfrm>
          <a:prstGeom prst="rect">
            <a:avLst/>
          </a:prstGeom>
          <a:solidFill>
            <a:srgbClr val="17375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E799756C-479D-4984-BC45-4A07D50B80B2}"/>
              </a:ext>
            </a:extLst>
          </p:cNvPr>
          <p:cNvSpPr txBox="1"/>
          <p:nvPr/>
        </p:nvSpPr>
        <p:spPr>
          <a:xfrm>
            <a:off x="5181036" y="2260219"/>
            <a:ext cx="2549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latin typeface="맑은 고딕" panose="020B0503020000020004" pitchFamily="50" charset="-127"/>
              </a:rPr>
              <a:t>스마트뱅킹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latin typeface="맑은 고딕" panose="020B0503020000020004" pitchFamily="50" charset="-127"/>
              </a:rPr>
              <a:t> 일평균 이용건수 추이</a:t>
            </a:r>
            <a:endParaRPr lang="ko-KR" altLang="en-US" sz="12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149" name="직사각형 148">
            <a:extLst>
              <a:ext uri="{FF2B5EF4-FFF2-40B4-BE49-F238E27FC236}">
                <a16:creationId xmlns:a16="http://schemas.microsoft.com/office/drawing/2014/main" id="{6AD807E1-0026-4482-AEF0-DCC6DD1032D2}"/>
              </a:ext>
            </a:extLst>
          </p:cNvPr>
          <p:cNvSpPr/>
          <p:nvPr/>
        </p:nvSpPr>
        <p:spPr>
          <a:xfrm>
            <a:off x="5109258" y="3439143"/>
            <a:ext cx="4498291" cy="29856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012FD1D5-F38E-4EED-B414-0D56133DBE64}"/>
              </a:ext>
            </a:extLst>
          </p:cNvPr>
          <p:cNvSpPr txBox="1"/>
          <p:nvPr/>
        </p:nvSpPr>
        <p:spPr>
          <a:xfrm>
            <a:off x="5202421" y="3441307"/>
            <a:ext cx="29081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latin typeface="맑은 고딕" panose="020B0503020000020004" pitchFamily="50" charset="-127"/>
              </a:rPr>
              <a:t>간편결제〮송금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latin typeface="맑은 고딕" panose="020B0503020000020004" pitchFamily="50" charset="-127"/>
              </a:rPr>
              <a:t> 서비스 일평균 이용실적</a:t>
            </a:r>
            <a:endParaRPr lang="ko-KR" altLang="en-US" sz="12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151" name="직사각형 150">
            <a:extLst>
              <a:ext uri="{FF2B5EF4-FFF2-40B4-BE49-F238E27FC236}">
                <a16:creationId xmlns:a16="http://schemas.microsoft.com/office/drawing/2014/main" id="{650216D6-221B-4F60-825D-8B7596BEA4FB}"/>
              </a:ext>
            </a:extLst>
          </p:cNvPr>
          <p:cNvSpPr/>
          <p:nvPr/>
        </p:nvSpPr>
        <p:spPr>
          <a:xfrm>
            <a:off x="5251371" y="2737542"/>
            <a:ext cx="763711" cy="45633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2013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  <a:endParaRPr lang="en-US" altLang="ko-KR" sz="12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1"/>
              </a:solidFill>
              <a:latin typeface="+mn-ea"/>
            </a:endParaRPr>
          </a:p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2018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</a:p>
        </p:txBody>
      </p:sp>
      <p:sp>
        <p:nvSpPr>
          <p:cNvPr id="152" name="직사각형 151">
            <a:extLst>
              <a:ext uri="{FF2B5EF4-FFF2-40B4-BE49-F238E27FC236}">
                <a16:creationId xmlns:a16="http://schemas.microsoft.com/office/drawing/2014/main" id="{CE67D50A-DAD4-4204-8FD4-598CA1133016}"/>
              </a:ext>
            </a:extLst>
          </p:cNvPr>
          <p:cNvSpPr/>
          <p:nvPr/>
        </p:nvSpPr>
        <p:spPr>
          <a:xfrm>
            <a:off x="5251371" y="3919857"/>
            <a:ext cx="763711" cy="45633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2016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  <a:endParaRPr lang="en-US" altLang="ko-KR" sz="12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1"/>
              </a:solidFill>
              <a:latin typeface="+mn-ea"/>
            </a:endParaRPr>
          </a:p>
          <a:p>
            <a:pPr algn="r" latinLnBrk="0">
              <a:lnSpc>
                <a:spcPct val="150000"/>
              </a:lnSpc>
            </a:pPr>
            <a:r>
              <a:rPr lang="en-US" altLang="ko-KR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2018</a:t>
            </a:r>
            <a:r>
              <a:rPr lang="ko-KR" altLang="en-US" sz="120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년</a:t>
            </a:r>
          </a:p>
        </p:txBody>
      </p:sp>
      <p:sp>
        <p:nvSpPr>
          <p:cNvPr id="153" name="직사각형 152">
            <a:extLst>
              <a:ext uri="{FF2B5EF4-FFF2-40B4-BE49-F238E27FC236}">
                <a16:creationId xmlns:a16="http://schemas.microsoft.com/office/drawing/2014/main" id="{8578D453-514E-4B60-A6E6-4E8A8B4865EE}"/>
              </a:ext>
            </a:extLst>
          </p:cNvPr>
          <p:cNvSpPr/>
          <p:nvPr/>
        </p:nvSpPr>
        <p:spPr>
          <a:xfrm>
            <a:off x="5092114" y="4724871"/>
            <a:ext cx="105675" cy="232993"/>
          </a:xfrm>
          <a:prstGeom prst="rect">
            <a:avLst/>
          </a:prstGeom>
          <a:solidFill>
            <a:srgbClr val="17375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+mn-ea"/>
            </a:endParaRPr>
          </a:p>
        </p:txBody>
      </p:sp>
      <p:cxnSp>
        <p:nvCxnSpPr>
          <p:cNvPr id="154" name="직선 연결선 153">
            <a:extLst>
              <a:ext uri="{FF2B5EF4-FFF2-40B4-BE49-F238E27FC236}">
                <a16:creationId xmlns:a16="http://schemas.microsoft.com/office/drawing/2014/main" id="{7AA27A1F-F5C2-4E92-B188-9073E9D63911}"/>
              </a:ext>
            </a:extLst>
          </p:cNvPr>
          <p:cNvCxnSpPr/>
          <p:nvPr/>
        </p:nvCxnSpPr>
        <p:spPr>
          <a:xfrm>
            <a:off x="5238024" y="4620204"/>
            <a:ext cx="423515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0E81F9FE-4A2F-40BD-A94E-F94BC1F955C1}"/>
              </a:ext>
            </a:extLst>
          </p:cNvPr>
          <p:cNvSpPr txBox="1"/>
          <p:nvPr/>
        </p:nvSpPr>
        <p:spPr>
          <a:xfrm>
            <a:off x="8227703" y="2619820"/>
            <a:ext cx="13452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lang="en-US" altLang="ko-KR" sz="20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1BD73"/>
                </a:solidFill>
                <a:latin typeface="+mn-ea"/>
              </a:rPr>
              <a:t>3.1 </a:t>
            </a:r>
            <a:r>
              <a:rPr lang="ko-KR" altLang="en-US" sz="2000" b="1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11BD73"/>
                </a:solidFill>
                <a:latin typeface="+mn-ea"/>
              </a:rPr>
              <a:t>배 증가</a:t>
            </a:r>
          </a:p>
        </p:txBody>
      </p:sp>
      <p:sp>
        <p:nvSpPr>
          <p:cNvPr id="157" name="사각형: 둥근 모서리 248">
            <a:extLst>
              <a:ext uri="{FF2B5EF4-FFF2-40B4-BE49-F238E27FC236}">
                <a16:creationId xmlns:a16="http://schemas.microsoft.com/office/drawing/2014/main" id="{6F845E15-8660-48C3-BD9C-2C4DFC1012BA}"/>
              </a:ext>
            </a:extLst>
          </p:cNvPr>
          <p:cNvSpPr/>
          <p:nvPr/>
        </p:nvSpPr>
        <p:spPr>
          <a:xfrm>
            <a:off x="5197789" y="5340787"/>
            <a:ext cx="4308922" cy="792000"/>
          </a:xfrm>
          <a:prstGeom prst="roundRect">
            <a:avLst>
              <a:gd name="adj" fmla="val 0"/>
            </a:avLst>
          </a:prstGeom>
          <a:solidFill>
            <a:srgbClr val="E7EFF9"/>
          </a:solidFill>
          <a:ln w="158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5725" lvl="0" indent="-85725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ko-KR" altLang="en-US" sz="1200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인터넷 전문 은행 진출 및 기존 은행의 </a:t>
            </a:r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모바일 플랫폼 확대</a:t>
            </a:r>
            <a:endParaRPr lang="en-US" altLang="ko-KR" sz="1200" b="1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/>
              </a:solidFill>
              <a:latin typeface="+mn-ea"/>
            </a:endParaRPr>
          </a:p>
          <a:p>
            <a:pPr marL="85725" lvl="0" indent="-85725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카카오페이의 </a:t>
            </a:r>
            <a:r>
              <a:rPr lang="en-US" altLang="ko-KR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스마트고지서</a:t>
            </a:r>
            <a:r>
              <a:rPr lang="en-US" altLang="ko-KR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’</a:t>
            </a:r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 사업 참여</a:t>
            </a:r>
            <a:r>
              <a:rPr lang="ko-KR" altLang="en-US" sz="1200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 등 전자지급 서비스 시장 확대에 따른 각 업체의 적극적인 시장 공략</a:t>
            </a:r>
          </a:p>
        </p:txBody>
      </p:sp>
      <p:pic>
        <p:nvPicPr>
          <p:cNvPr id="159" name="Picture 60">
            <a:extLst>
              <a:ext uri="{FF2B5EF4-FFF2-40B4-BE49-F238E27FC236}">
                <a16:creationId xmlns:a16="http://schemas.microsoft.com/office/drawing/2014/main" id="{D02DF600-FBD4-40A6-ABA7-2AA0387431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7" t="39416" r="7664" b="39417"/>
          <a:stretch/>
        </p:blipFill>
        <p:spPr>
          <a:xfrm>
            <a:off x="5205261" y="5035610"/>
            <a:ext cx="849281" cy="245424"/>
          </a:xfrm>
          <a:prstGeom prst="rect">
            <a:avLst/>
          </a:prstGeom>
        </p:spPr>
      </p:pic>
      <p:pic>
        <p:nvPicPr>
          <p:cNvPr id="160" name="Picture 75">
            <a:extLst>
              <a:ext uri="{FF2B5EF4-FFF2-40B4-BE49-F238E27FC236}">
                <a16:creationId xmlns:a16="http://schemas.microsoft.com/office/drawing/2014/main" id="{31F532D4-69D8-425B-8F0C-1F089308BF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1" t="30805" r="21208" b="30805"/>
          <a:stretch/>
        </p:blipFill>
        <p:spPr>
          <a:xfrm>
            <a:off x="6865556" y="5035610"/>
            <a:ext cx="784507" cy="226887"/>
          </a:xfrm>
          <a:prstGeom prst="rect">
            <a:avLst/>
          </a:prstGeom>
        </p:spPr>
      </p:pic>
      <p:pic>
        <p:nvPicPr>
          <p:cNvPr id="162" name="그림 161">
            <a:extLst>
              <a:ext uri="{FF2B5EF4-FFF2-40B4-BE49-F238E27FC236}">
                <a16:creationId xmlns:a16="http://schemas.microsoft.com/office/drawing/2014/main" id="{ECEEB7CF-ACCF-43BA-84DC-862122A790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042" y="5035610"/>
            <a:ext cx="622046" cy="251780"/>
          </a:xfrm>
          <a:prstGeom prst="rect">
            <a:avLst/>
          </a:prstGeom>
        </p:spPr>
      </p:pic>
      <p:pic>
        <p:nvPicPr>
          <p:cNvPr id="163" name="그림 162">
            <a:extLst>
              <a:ext uri="{FF2B5EF4-FFF2-40B4-BE49-F238E27FC236}">
                <a16:creationId xmlns:a16="http://schemas.microsoft.com/office/drawing/2014/main" id="{EC014707-5582-43C6-8F3C-54995241B2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599" y="5041022"/>
            <a:ext cx="570838" cy="240012"/>
          </a:xfrm>
          <a:prstGeom prst="rect">
            <a:avLst/>
          </a:prstGeom>
        </p:spPr>
      </p:pic>
      <p:pic>
        <p:nvPicPr>
          <p:cNvPr id="164" name="그림 163">
            <a:extLst>
              <a:ext uri="{FF2B5EF4-FFF2-40B4-BE49-F238E27FC236}">
                <a16:creationId xmlns:a16="http://schemas.microsoft.com/office/drawing/2014/main" id="{2AD3B05B-A549-4540-81EA-8C19A8001D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06331">
            <a:off x="8548195" y="2971943"/>
            <a:ext cx="435649" cy="361588"/>
          </a:xfrm>
          <a:prstGeom prst="rect">
            <a:avLst/>
          </a:prstGeom>
        </p:spPr>
      </p:pic>
      <p:pic>
        <p:nvPicPr>
          <p:cNvPr id="165" name="그림 164">
            <a:extLst>
              <a:ext uri="{FF2B5EF4-FFF2-40B4-BE49-F238E27FC236}">
                <a16:creationId xmlns:a16="http://schemas.microsoft.com/office/drawing/2014/main" id="{59AB7DCB-0809-45F8-BC4C-F6DB1DA934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06331">
            <a:off x="8548194" y="4159850"/>
            <a:ext cx="435649" cy="361588"/>
          </a:xfrm>
          <a:prstGeom prst="rect">
            <a:avLst/>
          </a:prstGeom>
        </p:spPr>
      </p:pic>
      <p:sp>
        <p:nvSpPr>
          <p:cNvPr id="62" name="사각형: 둥근 모서리 248">
            <a:extLst>
              <a:ext uri="{FF2B5EF4-FFF2-40B4-BE49-F238E27FC236}">
                <a16:creationId xmlns:a16="http://schemas.microsoft.com/office/drawing/2014/main" id="{D0BD2BA9-47F3-48B7-BC60-3AAEF9E62BB0}"/>
              </a:ext>
            </a:extLst>
          </p:cNvPr>
          <p:cNvSpPr/>
          <p:nvPr/>
        </p:nvSpPr>
        <p:spPr>
          <a:xfrm>
            <a:off x="394335" y="5035610"/>
            <a:ext cx="4278082" cy="1097177"/>
          </a:xfrm>
          <a:prstGeom prst="roundRect">
            <a:avLst>
              <a:gd name="adj" fmla="val 0"/>
            </a:avLst>
          </a:prstGeom>
          <a:solidFill>
            <a:srgbClr val="E7EFF9"/>
          </a:solidFill>
          <a:ln w="158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5725" lvl="0" indent="-85725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en-US" altLang="ko-KR" sz="1200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SNS, e-</a:t>
            </a:r>
            <a:r>
              <a:rPr lang="ko-KR" altLang="en-US" sz="1200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메일 등 </a:t>
            </a:r>
            <a:r>
              <a:rPr lang="ko-KR" altLang="en-US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스마트폰 관련 전자적 대체 수단 발달</a:t>
            </a:r>
            <a:endParaRPr lang="en-US" altLang="ko-KR" sz="1200" b="1" spc="-10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/>
              </a:solidFill>
              <a:latin typeface="+mn-ea"/>
            </a:endParaRPr>
          </a:p>
          <a:p>
            <a:pPr marL="85725" lvl="0" indent="-85725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200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보편적 서비스 유지를 위한 </a:t>
            </a:r>
            <a:r>
              <a:rPr lang="ko-KR" altLang="en-US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인건비</a:t>
            </a:r>
            <a:r>
              <a:rPr lang="en-US" altLang="ko-KR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시설유지비</a:t>
            </a:r>
            <a:r>
              <a:rPr lang="en-US" altLang="ko-KR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운영비 증가</a:t>
            </a:r>
          </a:p>
          <a:p>
            <a:pPr marL="85725" lvl="0" indent="-85725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200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내재적 한계로 인해 </a:t>
            </a:r>
            <a:r>
              <a:rPr lang="ko-KR" altLang="en-US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예산</a:t>
            </a:r>
            <a:r>
              <a:rPr lang="en-US" altLang="ko-KR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조직</a:t>
            </a:r>
            <a:r>
              <a:rPr lang="en-US" altLang="ko-KR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/>
                </a:solidFill>
                <a:latin typeface="+mn-ea"/>
              </a:rPr>
              <a:t>인력 운영의 탄력성 부족</a:t>
            </a:r>
            <a:endParaRPr lang="en-US" altLang="ko-KR" sz="1200" b="1" spc="-10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0561362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2"/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사업 배경</a:t>
            </a:r>
            <a:r>
              <a:rPr kumimoji="0" lang="en-US" altLang="ko-KR" sz="1800" b="1" dirty="0"/>
              <a:t>(2/3)</a:t>
            </a:r>
            <a:endParaRPr kumimoji="0" lang="ko-KR" altLang="en-US" sz="1800" b="1" dirty="0">
              <a:sym typeface="Wingdings"/>
            </a:endParaRPr>
          </a:p>
        </p:txBody>
      </p:sp>
      <p:sp>
        <p:nvSpPr>
          <p:cNvPr id="142" name="Rectangle 3">
            <a:extLst>
              <a:ext uri="{FF2B5EF4-FFF2-40B4-BE49-F238E27FC236}">
                <a16:creationId xmlns:a16="http://schemas.microsoft.com/office/drawing/2014/main" id="{F6E35AFB-158B-42C7-AA58-F448829EED72}"/>
              </a:ext>
            </a:extLst>
          </p:cNvPr>
          <p:cNvSpPr txBox="1">
            <a:spLocks/>
          </p:cNvSpPr>
          <p:nvPr/>
        </p:nvSpPr>
        <p:spPr bwMode="auto">
          <a:xfrm>
            <a:off x="457980" y="786044"/>
            <a:ext cx="89819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ko-KR" altLang="en-US" sz="2000" spc="-150" dirty="0">
                <a:solidFill>
                  <a:schemeClr val="bg1"/>
                </a:solidFill>
              </a:rPr>
              <a:t>해외는 서비스 혁신을 위해 </a:t>
            </a:r>
            <a:r>
              <a:rPr lang="en-US" altLang="ko-KR" sz="2000" spc="-150" dirty="0">
                <a:solidFill>
                  <a:srgbClr val="FFFF00"/>
                </a:solidFill>
              </a:rPr>
              <a:t>4</a:t>
            </a:r>
            <a:r>
              <a:rPr lang="ko-KR" altLang="en-US" sz="2000" spc="-150" dirty="0">
                <a:solidFill>
                  <a:srgbClr val="FFFF00"/>
                </a:solidFill>
              </a:rPr>
              <a:t>차 산업혁명 기술을 활용한 플랫폼 중심의 변화</a:t>
            </a:r>
            <a:r>
              <a:rPr lang="ko-KR" altLang="en-US" sz="2000" spc="-150" dirty="0">
                <a:solidFill>
                  <a:schemeClr val="bg1"/>
                </a:solidFill>
              </a:rPr>
              <a:t> 추진 중</a:t>
            </a:r>
            <a:endParaRPr lang="en-US" altLang="ko-KR" sz="2000" spc="-150" dirty="0">
              <a:solidFill>
                <a:schemeClr val="bg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239808" y="315830"/>
            <a:ext cx="2658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kumimoji="0"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사업이 왜 필요한가</a:t>
            </a:r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77" name="모서리가 둥근 직사각형 87">
            <a:extLst>
              <a:ext uri="{FF2B5EF4-FFF2-40B4-BE49-F238E27FC236}">
                <a16:creationId xmlns:a16="http://schemas.microsoft.com/office/drawing/2014/main" id="{7A0FD6F4-0EAA-4BBA-A237-F2BCEE3D3646}"/>
              </a:ext>
            </a:extLst>
          </p:cNvPr>
          <p:cNvSpPr/>
          <p:nvPr/>
        </p:nvSpPr>
        <p:spPr>
          <a:xfrm>
            <a:off x="5092114" y="1855767"/>
            <a:ext cx="4516287" cy="44027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pic>
        <p:nvPicPr>
          <p:cNvPr id="78" name="Picture 2">
            <a:extLst>
              <a:ext uri="{FF2B5EF4-FFF2-40B4-BE49-F238E27FC236}">
                <a16:creationId xmlns:a16="http://schemas.microsoft.com/office/drawing/2014/main" id="{8ECC9A3B-7243-4844-BE4A-A61116DFF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59" y="2302550"/>
            <a:ext cx="1604412" cy="804485"/>
          </a:xfrm>
          <a:prstGeom prst="rect">
            <a:avLst/>
          </a:prstGeom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모서리가 둥근 직사각형 96">
            <a:extLst>
              <a:ext uri="{FF2B5EF4-FFF2-40B4-BE49-F238E27FC236}">
                <a16:creationId xmlns:a16="http://schemas.microsoft.com/office/drawing/2014/main" id="{048199BF-9CDC-4386-9BA3-5272E387C119}"/>
              </a:ext>
            </a:extLst>
          </p:cNvPr>
          <p:cNvSpPr/>
          <p:nvPr/>
        </p:nvSpPr>
        <p:spPr>
          <a:xfrm>
            <a:off x="282994" y="1850655"/>
            <a:ext cx="4479233" cy="44027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04D03E4E-61F5-4DB0-9E53-6FA2B1177929}"/>
              </a:ext>
            </a:extLst>
          </p:cNvPr>
          <p:cNvSpPr/>
          <p:nvPr/>
        </p:nvSpPr>
        <p:spPr>
          <a:xfrm>
            <a:off x="7069979" y="5497725"/>
            <a:ext cx="2528045" cy="648391"/>
          </a:xfrm>
          <a:prstGeom prst="rect">
            <a:avLst/>
          </a:prstGeom>
          <a:gradFill>
            <a:gsLst>
              <a:gs pos="0">
                <a:schemeClr val="bg1"/>
              </a:gs>
              <a:gs pos="34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0" scaled="0"/>
          </a:gradFill>
          <a:ln w="12700" cap="flat" cmpd="sng" algn="ctr">
            <a:noFill/>
            <a:prstDash val="solid"/>
            <a:miter lim="800000"/>
          </a:ln>
          <a:effectLst>
            <a:outerShdw blurRad="25400" dist="12700" dir="2700000" algn="tl" rotWithShape="0">
              <a:prstClr val="black">
                <a:alpha val="25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dirty="0">
              <a:solidFill>
                <a:prstClr val="white"/>
              </a:solidFill>
            </a:endParaRPr>
          </a:p>
        </p:txBody>
      </p:sp>
      <p:sp>
        <p:nvSpPr>
          <p:cNvPr id="81" name="TextBox 52">
            <a:extLst>
              <a:ext uri="{FF2B5EF4-FFF2-40B4-BE49-F238E27FC236}">
                <a16:creationId xmlns:a16="http://schemas.microsoft.com/office/drawing/2014/main" id="{4CA7AFC4-08EF-41B3-B644-0C23A4CB7A0B}"/>
              </a:ext>
            </a:extLst>
          </p:cNvPr>
          <p:cNvSpPr txBox="1"/>
          <p:nvPr/>
        </p:nvSpPr>
        <p:spPr>
          <a:xfrm>
            <a:off x="7052250" y="5542825"/>
            <a:ext cx="2346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44083" latinLnBrk="0"/>
            <a:r>
              <a:rPr lang="ko-KR" altLang="en-US" sz="1200" kern="0" spc="-50" dirty="0" err="1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모바일</a:t>
            </a:r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접수 후 발급된 </a:t>
            </a:r>
            <a:r>
              <a:rPr lang="en-US" altLang="ko-KR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12</a:t>
            </a:r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자리 코드를 통해 무인 발송</a:t>
            </a:r>
            <a:r>
              <a:rPr lang="en-US" altLang="ko-KR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/</a:t>
            </a:r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접수 가능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1F8696C6-BC37-4246-8530-2349DE8BB9B5}"/>
              </a:ext>
            </a:extLst>
          </p:cNvPr>
          <p:cNvSpPr/>
          <p:nvPr/>
        </p:nvSpPr>
        <p:spPr>
          <a:xfrm>
            <a:off x="7069979" y="4062367"/>
            <a:ext cx="2528045" cy="648391"/>
          </a:xfrm>
          <a:prstGeom prst="rect">
            <a:avLst/>
          </a:prstGeom>
          <a:gradFill>
            <a:gsLst>
              <a:gs pos="0">
                <a:schemeClr val="bg1"/>
              </a:gs>
              <a:gs pos="34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0" scaled="0"/>
          </a:gradFill>
          <a:ln w="12700" cap="flat" cmpd="sng" algn="ctr">
            <a:noFill/>
            <a:prstDash val="solid"/>
            <a:miter lim="800000"/>
          </a:ln>
          <a:effectLst>
            <a:outerShdw blurRad="25400" dist="12700" dir="2700000" algn="tl" rotWithShape="0">
              <a:prstClr val="black">
                <a:alpha val="25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dirty="0">
              <a:solidFill>
                <a:prstClr val="white"/>
              </a:solidFill>
            </a:endParaRPr>
          </a:p>
        </p:txBody>
      </p:sp>
      <p:sp>
        <p:nvSpPr>
          <p:cNvPr id="83" name="TextBox 50">
            <a:extLst>
              <a:ext uri="{FF2B5EF4-FFF2-40B4-BE49-F238E27FC236}">
                <a16:creationId xmlns:a16="http://schemas.microsoft.com/office/drawing/2014/main" id="{2AB5B463-7AC5-42F3-B2D8-80179497030B}"/>
              </a:ext>
            </a:extLst>
          </p:cNvPr>
          <p:cNvSpPr txBox="1"/>
          <p:nvPr/>
        </p:nvSpPr>
        <p:spPr>
          <a:xfrm>
            <a:off x="7104380" y="4052030"/>
            <a:ext cx="22942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44083" latinLnBrk="0"/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우편물 주소가 없어도 우편번호 </a:t>
            </a:r>
            <a:br>
              <a:rPr lang="en-US" altLang="ko-KR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지도 시스템을 통하여 상품홍보</a:t>
            </a:r>
            <a:endParaRPr lang="en-US" altLang="ko-KR" sz="1200" kern="0" spc="-50" dirty="0">
              <a:ln>
                <a:solidFill>
                  <a:prstClr val="white">
                    <a:alpha val="4000"/>
                  </a:prst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defTabSz="844083" latinLnBrk="0"/>
            <a:r>
              <a:rPr lang="ko-KR" altLang="en-US" sz="1200" kern="0" spc="-50" dirty="0" err="1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전단지</a:t>
            </a:r>
            <a:r>
              <a:rPr lang="en-US" altLang="ko-KR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,</a:t>
            </a:r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광고지</a:t>
            </a:r>
            <a:r>
              <a:rPr lang="en-US" altLang="ko-KR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ko-KR" altLang="en-US" sz="1200" kern="0" spc="-50" dirty="0" err="1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쿠폰북</a:t>
            </a:r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 발송</a:t>
            </a:r>
          </a:p>
        </p:txBody>
      </p:sp>
      <p:sp>
        <p:nvSpPr>
          <p:cNvPr id="84" name="Rectangle 2">
            <a:extLst>
              <a:ext uri="{FF2B5EF4-FFF2-40B4-BE49-F238E27FC236}">
                <a16:creationId xmlns:a16="http://schemas.microsoft.com/office/drawing/2014/main" id="{A73EF616-4223-45FA-9C11-5236D530CF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509" y="2037780"/>
            <a:ext cx="2015804" cy="1926985"/>
          </a:xfrm>
          <a:prstGeom prst="rect">
            <a:avLst/>
          </a:prstGeom>
          <a:gradFill>
            <a:gsLst>
              <a:gs pos="0">
                <a:schemeClr val="bg1"/>
              </a:gs>
              <a:gs pos="17000">
                <a:schemeClr val="bg1"/>
              </a:gs>
              <a:gs pos="83000">
                <a:srgbClr val="ECECEC"/>
              </a:gs>
              <a:gs pos="100000">
                <a:schemeClr val="bg1"/>
              </a:gs>
            </a:gsLst>
            <a:lin ang="5400000" scaled="0"/>
          </a:gradFill>
          <a:ln w="6350" cap="flat" cmpd="sng" algn="ctr">
            <a:solidFill>
              <a:schemeClr val="bg1">
                <a:lumMod val="75000"/>
              </a:schemeClr>
            </a:solidFill>
            <a:prstDash val="solid"/>
          </a:ln>
          <a:effectLst>
            <a:innerShdw blurRad="50800">
              <a:prstClr val="black">
                <a:alpha val="6000"/>
              </a:prstClr>
            </a:innerShdw>
          </a:effectLst>
          <a:ex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0"/>
              <a:contourClr>
                <a:schemeClr val="bg1"/>
              </a:contourClr>
            </a:sp3d>
          </a:bodyPr>
          <a:lstStyle/>
          <a:p>
            <a:pPr algn="ctr"/>
            <a:endParaRPr lang="ko-KR" altLang="en-US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5" name="Rectangle 2">
            <a:extLst>
              <a:ext uri="{FF2B5EF4-FFF2-40B4-BE49-F238E27FC236}">
                <a16:creationId xmlns:a16="http://schemas.microsoft.com/office/drawing/2014/main" id="{96A0220D-F3B3-4BDE-A370-CFA88A0E4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4723" y="2037780"/>
            <a:ext cx="2027677" cy="1926985"/>
          </a:xfrm>
          <a:prstGeom prst="rect">
            <a:avLst/>
          </a:prstGeom>
          <a:gradFill>
            <a:gsLst>
              <a:gs pos="0">
                <a:schemeClr val="bg1"/>
              </a:gs>
              <a:gs pos="17000">
                <a:schemeClr val="bg1"/>
              </a:gs>
              <a:gs pos="83000">
                <a:srgbClr val="ECECEC"/>
              </a:gs>
              <a:gs pos="100000">
                <a:schemeClr val="bg1"/>
              </a:gs>
            </a:gsLst>
            <a:lin ang="5400000" scaled="0"/>
          </a:gradFill>
          <a:ln w="6350" cap="flat" cmpd="sng" algn="ctr">
            <a:solidFill>
              <a:schemeClr val="bg1">
                <a:lumMod val="75000"/>
              </a:schemeClr>
            </a:solidFill>
            <a:prstDash val="solid"/>
          </a:ln>
          <a:effectLst>
            <a:innerShdw blurRad="50800">
              <a:prstClr val="black">
                <a:alpha val="6000"/>
              </a:prstClr>
            </a:innerShdw>
          </a:effectLst>
          <a:ex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0"/>
              <a:contourClr>
                <a:schemeClr val="bg1"/>
              </a:contourClr>
            </a:sp3d>
          </a:bodyPr>
          <a:lstStyle/>
          <a:p>
            <a:pPr algn="ctr"/>
            <a:endParaRPr lang="ko-KR" altLang="en-US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6" name="Rectangle 2">
            <a:extLst>
              <a:ext uri="{FF2B5EF4-FFF2-40B4-BE49-F238E27FC236}">
                <a16:creationId xmlns:a16="http://schemas.microsoft.com/office/drawing/2014/main" id="{CE530FEB-E021-44AC-BCAF-E4C2621AF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509" y="4048294"/>
            <a:ext cx="2015804" cy="1926985"/>
          </a:xfrm>
          <a:prstGeom prst="rect">
            <a:avLst/>
          </a:prstGeom>
          <a:gradFill>
            <a:gsLst>
              <a:gs pos="0">
                <a:schemeClr val="bg1"/>
              </a:gs>
              <a:gs pos="17000">
                <a:schemeClr val="bg1"/>
              </a:gs>
              <a:gs pos="83000">
                <a:srgbClr val="ECECEC"/>
              </a:gs>
              <a:gs pos="100000">
                <a:schemeClr val="bg1"/>
              </a:gs>
            </a:gsLst>
            <a:lin ang="5400000" scaled="0"/>
          </a:gradFill>
          <a:ln w="6350" cap="flat" cmpd="sng" algn="ctr">
            <a:solidFill>
              <a:schemeClr val="bg1">
                <a:lumMod val="75000"/>
              </a:schemeClr>
            </a:solidFill>
            <a:prstDash val="solid"/>
          </a:ln>
          <a:effectLst>
            <a:innerShdw blurRad="50800">
              <a:prstClr val="black">
                <a:alpha val="6000"/>
              </a:prstClr>
            </a:innerShdw>
          </a:effectLst>
          <a:ex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0"/>
              <a:contourClr>
                <a:schemeClr val="bg1"/>
              </a:contourClr>
            </a:sp3d>
          </a:bodyPr>
          <a:lstStyle/>
          <a:p>
            <a:pPr algn="ctr"/>
            <a:endParaRPr lang="ko-KR" altLang="en-US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7" name="Rectangle 2">
            <a:extLst>
              <a:ext uri="{FF2B5EF4-FFF2-40B4-BE49-F238E27FC236}">
                <a16:creationId xmlns:a16="http://schemas.microsoft.com/office/drawing/2014/main" id="{D34F1308-508E-4EBE-B497-A859458E6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8395" y="4048294"/>
            <a:ext cx="1995111" cy="1926985"/>
          </a:xfrm>
          <a:prstGeom prst="rect">
            <a:avLst/>
          </a:prstGeom>
          <a:gradFill>
            <a:gsLst>
              <a:gs pos="0">
                <a:schemeClr val="bg1"/>
              </a:gs>
              <a:gs pos="17000">
                <a:schemeClr val="bg1"/>
              </a:gs>
              <a:gs pos="83000">
                <a:srgbClr val="ECECEC"/>
              </a:gs>
              <a:gs pos="100000">
                <a:schemeClr val="bg1"/>
              </a:gs>
            </a:gsLst>
            <a:lin ang="5400000" scaled="0"/>
          </a:gradFill>
          <a:ln w="6350" cap="flat" cmpd="sng" algn="ctr">
            <a:solidFill>
              <a:schemeClr val="bg1">
                <a:lumMod val="75000"/>
              </a:schemeClr>
            </a:solidFill>
            <a:prstDash val="solid"/>
          </a:ln>
          <a:effectLst>
            <a:innerShdw blurRad="50800">
              <a:prstClr val="black">
                <a:alpha val="6000"/>
              </a:prstClr>
            </a:innerShdw>
          </a:effectLst>
          <a:extLst/>
        </p:spPr>
        <p:txBody>
          <a:bodyPr lIns="0" tIns="0" rIns="0" bIns="0" anchor="ctr">
            <a:scene3d>
              <a:camera prst="orthographicFront"/>
              <a:lightRig rig="threePt" dir="t"/>
            </a:scene3d>
            <a:sp3d>
              <a:bevelT w="0"/>
              <a:contourClr>
                <a:schemeClr val="bg1"/>
              </a:contourClr>
            </a:sp3d>
          </a:bodyPr>
          <a:lstStyle/>
          <a:p>
            <a:pPr algn="ctr"/>
            <a:endParaRPr lang="ko-KR" altLang="en-US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9" name="타원 88">
            <a:extLst>
              <a:ext uri="{FF2B5EF4-FFF2-40B4-BE49-F238E27FC236}">
                <a16:creationId xmlns:a16="http://schemas.microsoft.com/office/drawing/2014/main" id="{F7B32B48-CB1B-4C48-A368-6350267C84E2}"/>
              </a:ext>
            </a:extLst>
          </p:cNvPr>
          <p:cNvSpPr/>
          <p:nvPr/>
        </p:nvSpPr>
        <p:spPr>
          <a:xfrm>
            <a:off x="1805832" y="3227292"/>
            <a:ext cx="1509648" cy="1509648"/>
          </a:xfrm>
          <a:prstGeom prst="ellipse">
            <a:avLst/>
          </a:prstGeom>
          <a:gradFill>
            <a:gsLst>
              <a:gs pos="100000">
                <a:srgbClr val="65BFC3"/>
              </a:gs>
              <a:gs pos="34000">
                <a:srgbClr val="0093EE"/>
              </a:gs>
            </a:gsLst>
            <a:lin ang="54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latinLnBrk="0"/>
            <a:endParaRPr lang="ko-KR" altLang="en-US" sz="18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0" name="타원 89">
            <a:extLst>
              <a:ext uri="{FF2B5EF4-FFF2-40B4-BE49-F238E27FC236}">
                <a16:creationId xmlns:a16="http://schemas.microsoft.com/office/drawing/2014/main" id="{4A5D070A-8ABE-4B45-8DFC-66948CDA1F91}"/>
              </a:ext>
            </a:extLst>
          </p:cNvPr>
          <p:cNvSpPr/>
          <p:nvPr/>
        </p:nvSpPr>
        <p:spPr>
          <a:xfrm>
            <a:off x="1954966" y="3371415"/>
            <a:ext cx="1208348" cy="1208348"/>
          </a:xfrm>
          <a:prstGeom prst="ellipse">
            <a:avLst/>
          </a:prstGeom>
          <a:solidFill>
            <a:schemeClr val="bg1"/>
          </a:solidFill>
          <a:ln w="635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latinLnBrk="0"/>
            <a:endParaRPr lang="ko-KR" altLang="en-US" sz="18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CB35B495-ED64-41F2-AAED-AAC45DF34855}"/>
              </a:ext>
            </a:extLst>
          </p:cNvPr>
          <p:cNvSpPr/>
          <p:nvPr/>
        </p:nvSpPr>
        <p:spPr>
          <a:xfrm>
            <a:off x="1990271" y="3596305"/>
            <a:ext cx="11307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</a:rPr>
              <a:t>우편서비스</a:t>
            </a:r>
            <a:br>
              <a:rPr kumimoji="0" lang="en-US" altLang="ko-KR" sz="1200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</a:rPr>
            </a:br>
            <a:r>
              <a:rPr kumimoji="0" lang="ko-KR" altLang="en-US" sz="1200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</a:rPr>
              <a:t>산업의 </a:t>
            </a:r>
            <a:endParaRPr kumimoji="0" lang="en-US" altLang="ko-KR" sz="1200" kern="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</a:rPr>
              <a:t>4</a:t>
            </a:r>
            <a:r>
              <a:rPr kumimoji="0" lang="ko-KR" altLang="en-US" sz="1200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</a:rPr>
              <a:t>차 산업혁명</a:t>
            </a:r>
            <a:endParaRPr kumimoji="0" lang="en-US" altLang="ko-KR" sz="1200" kern="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</a:rPr>
              <a:t>기술 적용</a:t>
            </a:r>
            <a:endParaRPr kumimoji="0" lang="en-US" altLang="ko-KR" sz="1200" kern="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3350D38F-AB34-4B52-B196-43D899AF1B18}"/>
              </a:ext>
            </a:extLst>
          </p:cNvPr>
          <p:cNvSpPr txBox="1"/>
          <p:nvPr/>
        </p:nvSpPr>
        <p:spPr>
          <a:xfrm>
            <a:off x="396507" y="2446145"/>
            <a:ext cx="204097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lnSpc>
                <a:spcPct val="100000"/>
              </a:lnSpc>
              <a:spcBef>
                <a:spcPts val="300"/>
              </a:spcBef>
              <a:defRPr sz="1100" kern="0" spc="-46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algn="l"/>
            <a:r>
              <a:rPr lang="ko-KR" altLang="en-US" spc="-5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청구서</a:t>
            </a:r>
            <a:r>
              <a:rPr lang="en-US" altLang="ko-KR" spc="-5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5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고지서 등 거래 관련 </a:t>
            </a:r>
            <a:br>
              <a:rPr lang="en-US" altLang="ko-KR" spc="-5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pc="-5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메일을 발송을 디지털화 하여 처리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3D70BB98-C075-4B10-89D7-B68A97E6BF93}"/>
              </a:ext>
            </a:extLst>
          </p:cNvPr>
          <p:cNvSpPr txBox="1"/>
          <p:nvPr/>
        </p:nvSpPr>
        <p:spPr>
          <a:xfrm>
            <a:off x="2645819" y="2448080"/>
            <a:ext cx="218928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lnSpc>
                <a:spcPct val="100000"/>
              </a:lnSpc>
              <a:spcBef>
                <a:spcPts val="300"/>
              </a:spcBef>
              <a:defRPr sz="1100" kern="0" spc="-46">
                <a:ln>
                  <a:solidFill>
                    <a:prstClr val="white">
                      <a:alpha val="4000"/>
                    </a:prst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algn="l"/>
            <a:r>
              <a:rPr lang="ko-KR" altLang="en-US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무인 우체국</a:t>
            </a:r>
            <a:r>
              <a:rPr lang="en-US" altLang="ko-KR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우편함에 디지털 기술을 결합하여 우편 서비스 편의성 향상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AF8492A5-D39B-44EE-9AC7-831122E41C08}"/>
              </a:ext>
            </a:extLst>
          </p:cNvPr>
          <p:cNvSpPr txBox="1"/>
          <p:nvPr/>
        </p:nvSpPr>
        <p:spPr>
          <a:xfrm>
            <a:off x="346428" y="5093958"/>
            <a:ext cx="211245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lnSpc>
                <a:spcPct val="100000"/>
              </a:lnSpc>
              <a:spcBef>
                <a:spcPts val="300"/>
              </a:spcBef>
              <a:defRPr sz="1100" b="1" kern="0" spc="-46">
                <a:ln>
                  <a:solidFill>
                    <a:prstClr val="white">
                      <a:alpha val="4000"/>
                    </a:prstClr>
                  </a:solidFill>
                </a:ln>
                <a:latin typeface="+mn-ea"/>
                <a:ea typeface="+mn-ea"/>
              </a:defRPr>
            </a:lvl1pPr>
          </a:lstStyle>
          <a:p>
            <a:pPr algn="l"/>
            <a:r>
              <a:rPr lang="ko-KR" altLang="en-US" b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물류에 </a:t>
            </a:r>
            <a:r>
              <a:rPr lang="en-US" altLang="ko-KR" b="0" spc="-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IoT</a:t>
            </a:r>
            <a:r>
              <a:rPr lang="en-US" altLang="ko-KR" b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기술과</a:t>
            </a:r>
            <a:r>
              <a:rPr lang="en-US" altLang="ko-KR" b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spc="-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빅데이터를</a:t>
            </a:r>
            <a:r>
              <a:rPr lang="ko-KR" altLang="en-US" b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이용하여 실시간 </a:t>
            </a:r>
            <a:r>
              <a:rPr lang="en-US" altLang="ko-KR" b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Tracking, </a:t>
            </a:r>
            <a:r>
              <a:rPr lang="ko-KR" altLang="en-US" b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효율화 예측을 적용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E83CA4FB-6040-4BE6-AE00-5E7C6B8F07B1}"/>
              </a:ext>
            </a:extLst>
          </p:cNvPr>
          <p:cNvSpPr txBox="1"/>
          <p:nvPr/>
        </p:nvSpPr>
        <p:spPr>
          <a:xfrm>
            <a:off x="2658990" y="5106254"/>
            <a:ext cx="213763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lnSpc>
                <a:spcPct val="100000"/>
              </a:lnSpc>
              <a:spcBef>
                <a:spcPts val="300"/>
              </a:spcBef>
              <a:defRPr sz="1100" b="1" kern="0" spc="-46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defRPr>
            </a:lvl1pPr>
          </a:lstStyle>
          <a:p>
            <a:pPr algn="l"/>
            <a:r>
              <a:rPr lang="ko-KR" altLang="en-US" b="0" spc="-5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별도의 중개자 없이 안전하게 국제 전자송금이 가능한 금융플랫폼 지원</a:t>
            </a:r>
          </a:p>
        </p:txBody>
      </p:sp>
      <p:grpSp>
        <p:nvGrpSpPr>
          <p:cNvPr id="98" name="그룹 97">
            <a:extLst>
              <a:ext uri="{FF2B5EF4-FFF2-40B4-BE49-F238E27FC236}">
                <a16:creationId xmlns:a16="http://schemas.microsoft.com/office/drawing/2014/main" id="{A011D017-6075-459D-81E0-89E211D5B3E4}"/>
              </a:ext>
            </a:extLst>
          </p:cNvPr>
          <p:cNvGrpSpPr/>
          <p:nvPr/>
        </p:nvGrpSpPr>
        <p:grpSpPr>
          <a:xfrm>
            <a:off x="503110" y="3117308"/>
            <a:ext cx="1171326" cy="266609"/>
            <a:chOff x="3088209" y="3158603"/>
            <a:chExt cx="1171326" cy="266609"/>
          </a:xfrm>
        </p:grpSpPr>
        <p:sp>
          <p:nvSpPr>
            <p:cNvPr id="99" name="AutoShape 55">
              <a:extLst>
                <a:ext uri="{FF2B5EF4-FFF2-40B4-BE49-F238E27FC236}">
                  <a16:creationId xmlns:a16="http://schemas.microsoft.com/office/drawing/2014/main" id="{C187BE6E-B4B9-45E4-8019-3B83E29237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8209" y="3158603"/>
              <a:ext cx="1171326" cy="26660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200" spc="-50" dirty="0">
                <a:solidFill>
                  <a:prstClr val="black"/>
                </a:solidFill>
              </a:endParaRPr>
            </a:p>
          </p:txBody>
        </p:sp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ECCDE8B5-1F05-4F59-B829-DEB91998EDE4}"/>
                </a:ext>
              </a:extLst>
            </p:cNvPr>
            <p:cNvSpPr/>
            <p:nvPr/>
          </p:nvSpPr>
          <p:spPr>
            <a:xfrm>
              <a:off x="3129496" y="3161102"/>
              <a:ext cx="108875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kumimoji="1" lang="ko-KR" altLang="en-US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핀란드</a:t>
              </a:r>
            </a:p>
          </p:txBody>
        </p:sp>
      </p:grpSp>
      <p:sp>
        <p:nvSpPr>
          <p:cNvPr id="102" name="AutoShape 55">
            <a:extLst>
              <a:ext uri="{FF2B5EF4-FFF2-40B4-BE49-F238E27FC236}">
                <a16:creationId xmlns:a16="http://schemas.microsoft.com/office/drawing/2014/main" id="{EB68D69E-AD34-4712-BAE3-3C73DEDCD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110" y="3451631"/>
            <a:ext cx="1171326" cy="26660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1228023" eaLnBrk="0" hangingPunct="0">
              <a:spcAft>
                <a:spcPts val="554"/>
              </a:spcAft>
              <a:buSzPct val="100000"/>
              <a:defRPr/>
            </a:pPr>
            <a:r>
              <a:rPr lang="ko-KR" altLang="en-US" sz="11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</a:rPr>
              <a:t>덴마크</a:t>
            </a:r>
          </a:p>
        </p:txBody>
      </p:sp>
      <p:grpSp>
        <p:nvGrpSpPr>
          <p:cNvPr id="103" name="그룹 190">
            <a:extLst>
              <a:ext uri="{FF2B5EF4-FFF2-40B4-BE49-F238E27FC236}">
                <a16:creationId xmlns:a16="http://schemas.microsoft.com/office/drawing/2014/main" id="{248271CE-D4E5-4EC6-925A-2DCB27DC2E9B}"/>
              </a:ext>
            </a:extLst>
          </p:cNvPr>
          <p:cNvGrpSpPr/>
          <p:nvPr/>
        </p:nvGrpSpPr>
        <p:grpSpPr>
          <a:xfrm>
            <a:off x="3361488" y="4504019"/>
            <a:ext cx="1171326" cy="269476"/>
            <a:chOff x="4192973" y="-955396"/>
            <a:chExt cx="7515035" cy="315202"/>
          </a:xfrm>
        </p:grpSpPr>
        <p:sp>
          <p:nvSpPr>
            <p:cNvPr id="104" name="AutoShape 55">
              <a:extLst>
                <a:ext uri="{FF2B5EF4-FFF2-40B4-BE49-F238E27FC236}">
                  <a16:creationId xmlns:a16="http://schemas.microsoft.com/office/drawing/2014/main" id="{A24A23C4-1FC6-4F37-BF75-F4D1157FAC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100" spc="-50" dirty="0">
                <a:solidFill>
                  <a:prstClr val="black"/>
                </a:solidFill>
              </a:endParaRPr>
            </a:p>
          </p:txBody>
        </p:sp>
        <p:sp>
          <p:nvSpPr>
            <p:cNvPr id="106" name="직사각형 105">
              <a:extLst>
                <a:ext uri="{FF2B5EF4-FFF2-40B4-BE49-F238E27FC236}">
                  <a16:creationId xmlns:a16="http://schemas.microsoft.com/office/drawing/2014/main" id="{41AD17F9-F846-45D6-9A5F-6B7B96424EBE}"/>
                </a:ext>
              </a:extLst>
            </p:cNvPr>
            <p:cNvSpPr/>
            <p:nvPr/>
          </p:nvSpPr>
          <p:spPr>
            <a:xfrm>
              <a:off x="4474275" y="-946196"/>
              <a:ext cx="6985254" cy="3060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lang="ko-KR" altLang="en-US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미국 </a:t>
              </a:r>
              <a:r>
                <a:rPr kumimoji="1" lang="en-US" altLang="ko-KR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Post Coin</a:t>
              </a:r>
              <a:endParaRPr kumimoji="1" lang="ko-KR" altLang="en-US" sz="11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</p:grpSp>
      <p:sp>
        <p:nvSpPr>
          <p:cNvPr id="107" name="양쪽 모서리가 둥근 사각형 157">
            <a:extLst>
              <a:ext uri="{FF2B5EF4-FFF2-40B4-BE49-F238E27FC236}">
                <a16:creationId xmlns:a16="http://schemas.microsoft.com/office/drawing/2014/main" id="{88C8AF3B-8F31-433E-BBBE-57D88B49F410}"/>
              </a:ext>
            </a:extLst>
          </p:cNvPr>
          <p:cNvSpPr/>
          <p:nvPr/>
        </p:nvSpPr>
        <p:spPr>
          <a:xfrm>
            <a:off x="283877" y="1409312"/>
            <a:ext cx="447835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</a:pPr>
            <a:r>
              <a:rPr lang="en-US" altLang="ko-KR" sz="1600" b="1" kern="0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4</a:t>
            </a:r>
            <a:r>
              <a:rPr lang="ko-KR" altLang="en-US" sz="1600" b="1" kern="0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차 산업혁명 기술을 활용한 우편 서비스 혁신 추세</a:t>
            </a:r>
          </a:p>
        </p:txBody>
      </p:sp>
      <p:sp>
        <p:nvSpPr>
          <p:cNvPr id="108" name="양쪽 모서리가 둥근 사각형 160">
            <a:extLst>
              <a:ext uri="{FF2B5EF4-FFF2-40B4-BE49-F238E27FC236}">
                <a16:creationId xmlns:a16="http://schemas.microsoft.com/office/drawing/2014/main" id="{644365F1-6081-48A2-AF0E-4782C2F1ED4A}"/>
              </a:ext>
            </a:extLst>
          </p:cNvPr>
          <p:cNvSpPr/>
          <p:nvPr/>
        </p:nvSpPr>
        <p:spPr>
          <a:xfrm>
            <a:off x="5092112" y="1421195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</a:pPr>
            <a:r>
              <a:rPr lang="ko-KR" altLang="en-US" sz="1600" b="1" kern="0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세계 주요 우체국의 변화 및 추진 방향</a:t>
            </a:r>
          </a:p>
        </p:txBody>
      </p:sp>
      <p:sp>
        <p:nvSpPr>
          <p:cNvPr id="109" name="직사각형 108">
            <a:extLst>
              <a:ext uri="{FF2B5EF4-FFF2-40B4-BE49-F238E27FC236}">
                <a16:creationId xmlns:a16="http://schemas.microsoft.com/office/drawing/2014/main" id="{0399841E-3895-40C7-A646-C252962FDBC3}"/>
              </a:ext>
            </a:extLst>
          </p:cNvPr>
          <p:cNvSpPr/>
          <p:nvPr/>
        </p:nvSpPr>
        <p:spPr>
          <a:xfrm>
            <a:off x="5248556" y="1935817"/>
            <a:ext cx="391675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28023" eaLnBrk="0" hangingPunct="0">
              <a:spcAft>
                <a:spcPts val="554"/>
              </a:spcAft>
              <a:buSzPct val="100000"/>
              <a:defRPr/>
            </a:pPr>
            <a:r>
              <a:rPr kumimoji="1" lang="ko-KR" altLang="en-US" sz="1300" kern="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</a:rPr>
              <a:t>덴마크</a:t>
            </a:r>
            <a:endParaRPr kumimoji="1" lang="ko-KR" altLang="en-US" sz="1300" kern="0" dirty="0">
              <a:ln>
                <a:solidFill>
                  <a:prstClr val="white">
                    <a:alpha val="4000"/>
                  </a:prstClr>
                </a:solidFill>
              </a:ln>
              <a:solidFill>
                <a:srgbClr val="0066FF"/>
              </a:solidFill>
            </a:endParaRPr>
          </a:p>
        </p:txBody>
      </p:sp>
      <p:sp>
        <p:nvSpPr>
          <p:cNvPr id="110" name="직사각형 109">
            <a:extLst>
              <a:ext uri="{FF2B5EF4-FFF2-40B4-BE49-F238E27FC236}">
                <a16:creationId xmlns:a16="http://schemas.microsoft.com/office/drawing/2014/main" id="{6B0B383A-0576-4D99-AE18-8E0FCCB4EE9D}"/>
              </a:ext>
            </a:extLst>
          </p:cNvPr>
          <p:cNvSpPr/>
          <p:nvPr/>
        </p:nvSpPr>
        <p:spPr>
          <a:xfrm>
            <a:off x="5092114" y="1963669"/>
            <a:ext cx="105675" cy="232993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9FECCA84-20EB-4491-9C22-64BE80BF3EC6}"/>
              </a:ext>
            </a:extLst>
          </p:cNvPr>
          <p:cNvSpPr/>
          <p:nvPr/>
        </p:nvSpPr>
        <p:spPr>
          <a:xfrm>
            <a:off x="5248556" y="3436239"/>
            <a:ext cx="391675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28023" eaLnBrk="0" hangingPunct="0">
              <a:spcAft>
                <a:spcPts val="554"/>
              </a:spcAft>
              <a:buSzPct val="100000"/>
              <a:defRPr/>
            </a:pPr>
            <a:r>
              <a:rPr kumimoji="1" lang="ko-KR" altLang="en-US" sz="1300" kern="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</a:rPr>
              <a:t>미국</a:t>
            </a:r>
            <a:endParaRPr kumimoji="1" lang="ko-KR" altLang="en-US" sz="1300" kern="0" dirty="0">
              <a:ln>
                <a:solidFill>
                  <a:prstClr val="white">
                    <a:alpha val="4000"/>
                  </a:prstClr>
                </a:solidFill>
              </a:ln>
              <a:solidFill>
                <a:srgbClr val="0066FF"/>
              </a:solidFill>
            </a:endParaRP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B836A233-CC05-434C-BE8F-9C1B123B2AB5}"/>
              </a:ext>
            </a:extLst>
          </p:cNvPr>
          <p:cNvSpPr/>
          <p:nvPr/>
        </p:nvSpPr>
        <p:spPr>
          <a:xfrm>
            <a:off x="5092114" y="3464091"/>
            <a:ext cx="105675" cy="232993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2D8406F7-39FA-41CE-B413-23823720AE72}"/>
              </a:ext>
            </a:extLst>
          </p:cNvPr>
          <p:cNvSpPr/>
          <p:nvPr/>
        </p:nvSpPr>
        <p:spPr>
          <a:xfrm>
            <a:off x="5248556" y="4876299"/>
            <a:ext cx="391675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28023" eaLnBrk="0" hangingPunct="0">
              <a:spcAft>
                <a:spcPts val="554"/>
              </a:spcAft>
              <a:buSzPct val="100000"/>
              <a:defRPr/>
            </a:pPr>
            <a:r>
              <a:rPr lang="ko-KR" altLang="en-US" sz="1300" kern="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</a:rPr>
              <a:t>독일</a:t>
            </a:r>
            <a:endParaRPr kumimoji="1" lang="ko-KR" altLang="en-US" sz="1300" kern="0" dirty="0">
              <a:ln>
                <a:solidFill>
                  <a:prstClr val="white">
                    <a:alpha val="4000"/>
                  </a:prstClr>
                </a:solidFill>
              </a:ln>
              <a:solidFill>
                <a:srgbClr val="0066FF"/>
              </a:solidFill>
            </a:endParaRPr>
          </a:p>
        </p:txBody>
      </p:sp>
      <p:sp>
        <p:nvSpPr>
          <p:cNvPr id="114" name="직사각형 113">
            <a:extLst>
              <a:ext uri="{FF2B5EF4-FFF2-40B4-BE49-F238E27FC236}">
                <a16:creationId xmlns:a16="http://schemas.microsoft.com/office/drawing/2014/main" id="{3DCA05C9-326C-4081-ACBD-229ACF79B199}"/>
              </a:ext>
            </a:extLst>
          </p:cNvPr>
          <p:cNvSpPr/>
          <p:nvPr/>
        </p:nvSpPr>
        <p:spPr>
          <a:xfrm>
            <a:off x="5092114" y="4904151"/>
            <a:ext cx="105675" cy="232993"/>
          </a:xfrm>
          <a:prstGeom prst="rect">
            <a:avLst/>
          </a:prstGeom>
          <a:solidFill>
            <a:srgbClr val="0093E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15" name="직선 연결선 114">
            <a:extLst>
              <a:ext uri="{FF2B5EF4-FFF2-40B4-BE49-F238E27FC236}">
                <a16:creationId xmlns:a16="http://schemas.microsoft.com/office/drawing/2014/main" id="{E0C0A200-5BB8-45BE-92FE-B397DCA3CB43}"/>
              </a:ext>
            </a:extLst>
          </p:cNvPr>
          <p:cNvCxnSpPr/>
          <p:nvPr/>
        </p:nvCxnSpPr>
        <p:spPr>
          <a:xfrm>
            <a:off x="5248556" y="3329935"/>
            <a:ext cx="423515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직선 연결선 115">
            <a:extLst>
              <a:ext uri="{FF2B5EF4-FFF2-40B4-BE49-F238E27FC236}">
                <a16:creationId xmlns:a16="http://schemas.microsoft.com/office/drawing/2014/main" id="{B9766AAB-0928-4D54-B23D-83F9C8E61B63}"/>
              </a:ext>
            </a:extLst>
          </p:cNvPr>
          <p:cNvCxnSpPr/>
          <p:nvPr/>
        </p:nvCxnSpPr>
        <p:spPr>
          <a:xfrm>
            <a:off x="5248556" y="4815334"/>
            <a:ext cx="423515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17" name="그룹 190">
            <a:extLst>
              <a:ext uri="{FF2B5EF4-FFF2-40B4-BE49-F238E27FC236}">
                <a16:creationId xmlns:a16="http://schemas.microsoft.com/office/drawing/2014/main" id="{CB51D400-5B3B-4357-ABF6-45FD4CEE1DCE}"/>
              </a:ext>
            </a:extLst>
          </p:cNvPr>
          <p:cNvGrpSpPr/>
          <p:nvPr/>
        </p:nvGrpSpPr>
        <p:grpSpPr>
          <a:xfrm>
            <a:off x="503110" y="4203672"/>
            <a:ext cx="1171326" cy="261610"/>
            <a:chOff x="4192973" y="-972936"/>
            <a:chExt cx="7515035" cy="333991"/>
          </a:xfrm>
        </p:grpSpPr>
        <p:sp>
          <p:nvSpPr>
            <p:cNvPr id="118" name="AutoShape 55">
              <a:extLst>
                <a:ext uri="{FF2B5EF4-FFF2-40B4-BE49-F238E27FC236}">
                  <a16:creationId xmlns:a16="http://schemas.microsoft.com/office/drawing/2014/main" id="{2FBF799C-3730-4388-99C7-4FE40D570D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200" spc="-50" dirty="0">
                <a:solidFill>
                  <a:prstClr val="black"/>
                </a:solidFill>
              </a:endParaRPr>
            </a:p>
          </p:txBody>
        </p:sp>
        <p:sp>
          <p:nvSpPr>
            <p:cNvPr id="119" name="직사각형 118">
              <a:extLst>
                <a:ext uri="{FF2B5EF4-FFF2-40B4-BE49-F238E27FC236}">
                  <a16:creationId xmlns:a16="http://schemas.microsoft.com/office/drawing/2014/main" id="{C6B3A165-5F23-4771-B11B-BD2141F51E19}"/>
                </a:ext>
              </a:extLst>
            </p:cNvPr>
            <p:cNvSpPr/>
            <p:nvPr/>
          </p:nvSpPr>
          <p:spPr>
            <a:xfrm>
              <a:off x="4474275" y="-972936"/>
              <a:ext cx="6985254" cy="3339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kumimoji="1" lang="ko-KR" altLang="en-US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독일 우정</a:t>
              </a:r>
            </a:p>
          </p:txBody>
        </p:sp>
      </p:grpSp>
      <p:grpSp>
        <p:nvGrpSpPr>
          <p:cNvPr id="120" name="그룹 190">
            <a:extLst>
              <a:ext uri="{FF2B5EF4-FFF2-40B4-BE49-F238E27FC236}">
                <a16:creationId xmlns:a16="http://schemas.microsoft.com/office/drawing/2014/main" id="{920BC520-20B5-4827-A206-A82C1CA0581F}"/>
              </a:ext>
            </a:extLst>
          </p:cNvPr>
          <p:cNvGrpSpPr/>
          <p:nvPr/>
        </p:nvGrpSpPr>
        <p:grpSpPr>
          <a:xfrm>
            <a:off x="503110" y="4494687"/>
            <a:ext cx="1171326" cy="261610"/>
            <a:chOff x="4192973" y="-972936"/>
            <a:chExt cx="7515035" cy="333991"/>
          </a:xfrm>
        </p:grpSpPr>
        <p:sp>
          <p:nvSpPr>
            <p:cNvPr id="121" name="AutoShape 55">
              <a:extLst>
                <a:ext uri="{FF2B5EF4-FFF2-40B4-BE49-F238E27FC236}">
                  <a16:creationId xmlns:a16="http://schemas.microsoft.com/office/drawing/2014/main" id="{C761DB07-291F-4018-B127-DBE4AED7A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200" spc="-50" dirty="0">
                <a:solidFill>
                  <a:prstClr val="black"/>
                </a:solidFill>
              </a:endParaRPr>
            </a:p>
          </p:txBody>
        </p:sp>
        <p:sp>
          <p:nvSpPr>
            <p:cNvPr id="122" name="직사각형 121">
              <a:extLst>
                <a:ext uri="{FF2B5EF4-FFF2-40B4-BE49-F238E27FC236}">
                  <a16:creationId xmlns:a16="http://schemas.microsoft.com/office/drawing/2014/main" id="{0360FCE1-236A-4B38-94E6-0F0FAA8AFDD7}"/>
                </a:ext>
              </a:extLst>
            </p:cNvPr>
            <p:cNvSpPr/>
            <p:nvPr/>
          </p:nvSpPr>
          <p:spPr>
            <a:xfrm>
              <a:off x="4474275" y="-972936"/>
              <a:ext cx="6985254" cy="3339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kumimoji="1" lang="ko-KR" altLang="en-US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아마존</a:t>
              </a:r>
            </a:p>
          </p:txBody>
        </p:sp>
      </p:grpSp>
      <p:grpSp>
        <p:nvGrpSpPr>
          <p:cNvPr id="123" name="그룹 190">
            <a:extLst>
              <a:ext uri="{FF2B5EF4-FFF2-40B4-BE49-F238E27FC236}">
                <a16:creationId xmlns:a16="http://schemas.microsoft.com/office/drawing/2014/main" id="{220D2B09-DE8E-4B33-87CE-01E45487B78E}"/>
              </a:ext>
            </a:extLst>
          </p:cNvPr>
          <p:cNvGrpSpPr/>
          <p:nvPr/>
        </p:nvGrpSpPr>
        <p:grpSpPr>
          <a:xfrm>
            <a:off x="503110" y="4774246"/>
            <a:ext cx="1171326" cy="261610"/>
            <a:chOff x="4192973" y="-972936"/>
            <a:chExt cx="7515035" cy="333991"/>
          </a:xfrm>
        </p:grpSpPr>
        <p:sp>
          <p:nvSpPr>
            <p:cNvPr id="124" name="AutoShape 55">
              <a:extLst>
                <a:ext uri="{FF2B5EF4-FFF2-40B4-BE49-F238E27FC236}">
                  <a16:creationId xmlns:a16="http://schemas.microsoft.com/office/drawing/2014/main" id="{8D6F47F5-AA67-4075-8077-98844C42D1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200" spc="-50" dirty="0">
                <a:solidFill>
                  <a:prstClr val="black"/>
                </a:solidFill>
              </a:endParaRPr>
            </a:p>
          </p:txBody>
        </p: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F42846D9-A768-4C53-8D56-F34BFBB23DA3}"/>
                </a:ext>
              </a:extLst>
            </p:cNvPr>
            <p:cNvSpPr/>
            <p:nvPr/>
          </p:nvSpPr>
          <p:spPr>
            <a:xfrm>
              <a:off x="4474275" y="-972936"/>
              <a:ext cx="6985254" cy="3339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lang="en-US" altLang="ko-KR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FedEx</a:t>
              </a:r>
              <a:endParaRPr kumimoji="1" lang="ko-KR" altLang="en-US" sz="11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</p:grpSp>
      <p:sp>
        <p:nvSpPr>
          <p:cNvPr id="126" name="사각형: 둥근 모서리 106">
            <a:extLst>
              <a:ext uri="{FF2B5EF4-FFF2-40B4-BE49-F238E27FC236}">
                <a16:creationId xmlns:a16="http://schemas.microsoft.com/office/drawing/2014/main" id="{2229FAD6-88EE-4B29-987C-42A8237564C4}"/>
              </a:ext>
            </a:extLst>
          </p:cNvPr>
          <p:cNvSpPr/>
          <p:nvPr/>
        </p:nvSpPr>
        <p:spPr>
          <a:xfrm>
            <a:off x="408509" y="2036775"/>
            <a:ext cx="2015804" cy="36885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b="1" kern="0" spc="-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prstClr val="white"/>
                </a:solidFill>
              </a:rPr>
              <a:t>전자사서함</a:t>
            </a:r>
          </a:p>
        </p:txBody>
      </p:sp>
      <p:sp>
        <p:nvSpPr>
          <p:cNvPr id="127" name="사각형: 둥근 모서리 106">
            <a:extLst>
              <a:ext uri="{FF2B5EF4-FFF2-40B4-BE49-F238E27FC236}">
                <a16:creationId xmlns:a16="http://schemas.microsoft.com/office/drawing/2014/main" id="{14D411E6-EE9C-4522-9077-70F10D086EF2}"/>
              </a:ext>
            </a:extLst>
          </p:cNvPr>
          <p:cNvSpPr/>
          <p:nvPr/>
        </p:nvSpPr>
        <p:spPr>
          <a:xfrm>
            <a:off x="2603426" y="2036775"/>
            <a:ext cx="2027677" cy="36885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b="1" kern="0" spc="-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prstClr val="white"/>
                </a:solidFill>
              </a:rPr>
              <a:t>인터넷 우체국</a:t>
            </a:r>
          </a:p>
        </p:txBody>
      </p:sp>
      <p:sp>
        <p:nvSpPr>
          <p:cNvPr id="128" name="사각형: 둥근 모서리 106">
            <a:extLst>
              <a:ext uri="{FF2B5EF4-FFF2-40B4-BE49-F238E27FC236}">
                <a16:creationId xmlns:a16="http://schemas.microsoft.com/office/drawing/2014/main" id="{CEC00F84-38C8-4AFB-9F64-AFCE6B28A1BE}"/>
              </a:ext>
            </a:extLst>
          </p:cNvPr>
          <p:cNvSpPr/>
          <p:nvPr/>
        </p:nvSpPr>
        <p:spPr>
          <a:xfrm>
            <a:off x="2644980" y="5702512"/>
            <a:ext cx="1987420" cy="36885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b="1" kern="0" spc="-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prstClr val="white"/>
                </a:solidFill>
              </a:rPr>
              <a:t>블록체인</a:t>
            </a:r>
          </a:p>
        </p:txBody>
      </p:sp>
      <p:sp>
        <p:nvSpPr>
          <p:cNvPr id="129" name="사각형: 둥근 모서리 106">
            <a:extLst>
              <a:ext uri="{FF2B5EF4-FFF2-40B4-BE49-F238E27FC236}">
                <a16:creationId xmlns:a16="http://schemas.microsoft.com/office/drawing/2014/main" id="{E338FE58-1430-48D9-9EDF-581A98C81455}"/>
              </a:ext>
            </a:extLst>
          </p:cNvPr>
          <p:cNvSpPr/>
          <p:nvPr/>
        </p:nvSpPr>
        <p:spPr>
          <a:xfrm>
            <a:off x="408509" y="5702512"/>
            <a:ext cx="2015804" cy="36885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/>
            <a:r>
              <a:rPr lang="en-US" altLang="ko-KR" b="1" kern="0" spc="-50" dirty="0" err="1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prstClr val="white"/>
                </a:solidFill>
              </a:rPr>
              <a:t>IoT</a:t>
            </a:r>
            <a:r>
              <a:rPr lang="en-US" altLang="ko-KR" b="1" kern="0" spc="-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prstClr val="white"/>
                </a:solidFill>
              </a:rPr>
              <a:t>/</a:t>
            </a:r>
            <a:r>
              <a:rPr lang="ko-KR" altLang="en-US" b="1" kern="0" spc="-50" dirty="0" err="1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prstClr val="white"/>
                </a:solidFill>
              </a:rPr>
              <a:t>빅데이터</a:t>
            </a:r>
            <a:endParaRPr lang="ko-KR" altLang="en-US" b="1" kern="0" spc="-5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1" name="사각형: 둥근 모서리 137">
            <a:extLst>
              <a:ext uri="{FF2B5EF4-FFF2-40B4-BE49-F238E27FC236}">
                <a16:creationId xmlns:a16="http://schemas.microsoft.com/office/drawing/2014/main" id="{C5DF7223-9490-4C96-8F1C-5D78BE451F21}"/>
              </a:ext>
            </a:extLst>
          </p:cNvPr>
          <p:cNvSpPr/>
          <p:nvPr/>
        </p:nvSpPr>
        <p:spPr>
          <a:xfrm>
            <a:off x="7104380" y="2178993"/>
            <a:ext cx="2393062" cy="292789"/>
          </a:xfrm>
          <a:prstGeom prst="roundRect">
            <a:avLst>
              <a:gd name="adj" fmla="val 50000"/>
            </a:avLst>
          </a:prstGeom>
          <a:solidFill>
            <a:srgbClr val="E7EFF9"/>
          </a:solidFill>
          <a:ln w="15875">
            <a:solidFill>
              <a:schemeClr val="bg1"/>
            </a:solidFill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2" name="직사각형 131">
            <a:extLst>
              <a:ext uri="{FF2B5EF4-FFF2-40B4-BE49-F238E27FC236}">
                <a16:creationId xmlns:a16="http://schemas.microsoft.com/office/drawing/2014/main" id="{002D2C30-66F1-4B3B-87E5-61145B863F19}"/>
              </a:ext>
            </a:extLst>
          </p:cNvPr>
          <p:cNvSpPr/>
          <p:nvPr/>
        </p:nvSpPr>
        <p:spPr>
          <a:xfrm>
            <a:off x="7188684" y="2199436"/>
            <a:ext cx="2392956" cy="246221"/>
          </a:xfrm>
          <a:prstGeom prst="rect">
            <a:avLst/>
          </a:prstGeom>
        </p:spPr>
        <p:txBody>
          <a:bodyPr wrap="square" lIns="36000" tIns="0" rIns="36000" bIns="0">
            <a:spAutoFit/>
          </a:bodyPr>
          <a:lstStyle/>
          <a:p>
            <a:pPr defTabSz="1228023" eaLnBrk="0" hangingPunct="0">
              <a:spcAft>
                <a:spcPts val="554"/>
              </a:spcAft>
              <a:buSzPct val="100000"/>
              <a:defRPr/>
            </a:pPr>
            <a:r>
              <a:rPr lang="en-US" altLang="ko-KR" sz="1600" b="1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rgbClr val="0093EE"/>
                </a:solidFill>
                <a:latin typeface="+mn-ea"/>
              </a:rPr>
              <a:t>E-</a:t>
            </a:r>
            <a:r>
              <a:rPr lang="en-US" altLang="ko-KR" sz="1600" b="1" kern="0" spc="-50" dirty="0" err="1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rgbClr val="0093EE"/>
                </a:solidFill>
                <a:latin typeface="+mn-ea"/>
              </a:rPr>
              <a:t>boks</a:t>
            </a:r>
            <a:endParaRPr lang="en-US" altLang="ko-KR" sz="1600" b="1" kern="0" spc="-50" dirty="0">
              <a:ln>
                <a:solidFill>
                  <a:prstClr val="white">
                    <a:alpha val="4000"/>
                  </a:prstClr>
                </a:solidFill>
              </a:ln>
              <a:solidFill>
                <a:srgbClr val="0093EE"/>
              </a:solidFill>
              <a:latin typeface="+mn-ea"/>
            </a:endParaRPr>
          </a:p>
        </p:txBody>
      </p:sp>
      <p:sp>
        <p:nvSpPr>
          <p:cNvPr id="133" name="사각형: 둥근 모서리 137">
            <a:extLst>
              <a:ext uri="{FF2B5EF4-FFF2-40B4-BE49-F238E27FC236}">
                <a16:creationId xmlns:a16="http://schemas.microsoft.com/office/drawing/2014/main" id="{905D8F2C-A341-4982-9702-5308273709C3}"/>
              </a:ext>
            </a:extLst>
          </p:cNvPr>
          <p:cNvSpPr/>
          <p:nvPr/>
        </p:nvSpPr>
        <p:spPr>
          <a:xfrm>
            <a:off x="7069980" y="3698277"/>
            <a:ext cx="2393062" cy="292789"/>
          </a:xfrm>
          <a:prstGeom prst="roundRect">
            <a:avLst>
              <a:gd name="adj" fmla="val 50000"/>
            </a:avLst>
          </a:prstGeom>
          <a:solidFill>
            <a:srgbClr val="E7EFF9"/>
          </a:solidFill>
          <a:ln w="15875">
            <a:solidFill>
              <a:schemeClr val="bg1"/>
            </a:solidFill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36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600" dirty="0">
              <a:latin typeface="+mn-ea"/>
            </a:endParaRPr>
          </a:p>
        </p:txBody>
      </p:sp>
      <p:sp>
        <p:nvSpPr>
          <p:cNvPr id="134" name="직사각형 133">
            <a:extLst>
              <a:ext uri="{FF2B5EF4-FFF2-40B4-BE49-F238E27FC236}">
                <a16:creationId xmlns:a16="http://schemas.microsoft.com/office/drawing/2014/main" id="{0F65DCED-1C0F-4E77-9586-597D6DB18395}"/>
              </a:ext>
            </a:extLst>
          </p:cNvPr>
          <p:cNvSpPr/>
          <p:nvPr/>
        </p:nvSpPr>
        <p:spPr>
          <a:xfrm>
            <a:off x="7107091" y="3650997"/>
            <a:ext cx="24216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28023" eaLnBrk="0" hangingPunct="0">
              <a:spcAft>
                <a:spcPts val="554"/>
              </a:spcAft>
              <a:buSzPct val="100000"/>
              <a:defRPr/>
            </a:pPr>
            <a:r>
              <a:rPr lang="en-US" altLang="ko-KR" b="1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rgbClr val="0093EE"/>
                </a:solidFill>
              </a:rPr>
              <a:t>Direct Mail Service</a:t>
            </a:r>
            <a:endParaRPr kumimoji="1" lang="ko-KR" altLang="en-US" b="1" kern="0" spc="-50" dirty="0">
              <a:ln>
                <a:solidFill>
                  <a:prstClr val="white">
                    <a:alpha val="4000"/>
                  </a:prstClr>
                </a:solidFill>
              </a:ln>
              <a:solidFill>
                <a:srgbClr val="0093EE"/>
              </a:solidFill>
            </a:endParaRPr>
          </a:p>
        </p:txBody>
      </p:sp>
      <p:sp>
        <p:nvSpPr>
          <p:cNvPr id="135" name="사각형: 둥근 모서리 137">
            <a:extLst>
              <a:ext uri="{FF2B5EF4-FFF2-40B4-BE49-F238E27FC236}">
                <a16:creationId xmlns:a16="http://schemas.microsoft.com/office/drawing/2014/main" id="{FBCCAFC0-DC25-4A30-B09C-2D71053C6602}"/>
              </a:ext>
            </a:extLst>
          </p:cNvPr>
          <p:cNvSpPr/>
          <p:nvPr/>
        </p:nvSpPr>
        <p:spPr>
          <a:xfrm>
            <a:off x="7069980" y="5123042"/>
            <a:ext cx="2393062" cy="292789"/>
          </a:xfrm>
          <a:prstGeom prst="roundRect">
            <a:avLst>
              <a:gd name="adj" fmla="val 50000"/>
            </a:avLst>
          </a:prstGeom>
          <a:solidFill>
            <a:srgbClr val="E7EFF9"/>
          </a:solidFill>
          <a:ln w="15875">
            <a:solidFill>
              <a:schemeClr val="bg1"/>
            </a:solidFill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0" rIns="36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600" dirty="0">
              <a:latin typeface="+mn-ea"/>
            </a:endParaRPr>
          </a:p>
        </p:txBody>
      </p:sp>
      <p:sp>
        <p:nvSpPr>
          <p:cNvPr id="204" name="직사각형 203">
            <a:extLst>
              <a:ext uri="{FF2B5EF4-FFF2-40B4-BE49-F238E27FC236}">
                <a16:creationId xmlns:a16="http://schemas.microsoft.com/office/drawing/2014/main" id="{95D63305-3CE6-4D81-81E8-1A81267581FD}"/>
              </a:ext>
            </a:extLst>
          </p:cNvPr>
          <p:cNvSpPr/>
          <p:nvPr/>
        </p:nvSpPr>
        <p:spPr>
          <a:xfrm>
            <a:off x="7113073" y="5111162"/>
            <a:ext cx="24418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28023" eaLnBrk="0" hangingPunct="0">
              <a:spcAft>
                <a:spcPts val="554"/>
              </a:spcAft>
              <a:buSzPct val="100000"/>
              <a:defRPr/>
            </a:pPr>
            <a:r>
              <a:rPr kumimoji="1" lang="ko-KR" altLang="en-US" sz="1600" b="1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rgbClr val="0093EE"/>
                </a:solidFill>
              </a:rPr>
              <a:t>무인 우체국</a:t>
            </a:r>
          </a:p>
        </p:txBody>
      </p:sp>
      <p:sp>
        <p:nvSpPr>
          <p:cNvPr id="205" name="직사각형 204">
            <a:extLst>
              <a:ext uri="{FF2B5EF4-FFF2-40B4-BE49-F238E27FC236}">
                <a16:creationId xmlns:a16="http://schemas.microsoft.com/office/drawing/2014/main" id="{500E2310-3C4F-4422-B4A9-9D85F7EDDAAD}"/>
              </a:ext>
            </a:extLst>
          </p:cNvPr>
          <p:cNvSpPr/>
          <p:nvPr/>
        </p:nvSpPr>
        <p:spPr>
          <a:xfrm>
            <a:off x="7069979" y="2545689"/>
            <a:ext cx="2528045" cy="648391"/>
          </a:xfrm>
          <a:prstGeom prst="rect">
            <a:avLst/>
          </a:prstGeom>
          <a:gradFill>
            <a:gsLst>
              <a:gs pos="0">
                <a:schemeClr val="bg1"/>
              </a:gs>
              <a:gs pos="34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0" scaled="0"/>
          </a:gradFill>
          <a:ln w="12700" cap="flat" cmpd="sng" algn="ctr">
            <a:noFill/>
            <a:prstDash val="solid"/>
            <a:miter lim="800000"/>
          </a:ln>
          <a:effectLst>
            <a:outerShdw blurRad="25400" dist="12700" dir="2700000" algn="tl" rotWithShape="0">
              <a:prstClr val="black">
                <a:alpha val="25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dirty="0">
              <a:solidFill>
                <a:prstClr val="white"/>
              </a:solidFill>
            </a:endParaRPr>
          </a:p>
        </p:txBody>
      </p:sp>
      <p:sp>
        <p:nvSpPr>
          <p:cNvPr id="206" name="TextBox 49">
            <a:extLst>
              <a:ext uri="{FF2B5EF4-FFF2-40B4-BE49-F238E27FC236}">
                <a16:creationId xmlns:a16="http://schemas.microsoft.com/office/drawing/2014/main" id="{834E0115-1A50-4045-8E87-45089F230ACA}"/>
              </a:ext>
            </a:extLst>
          </p:cNvPr>
          <p:cNvSpPr txBox="1"/>
          <p:nvPr/>
        </p:nvSpPr>
        <p:spPr>
          <a:xfrm>
            <a:off x="7102238" y="2502264"/>
            <a:ext cx="2247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44083" latinLnBrk="0"/>
            <a:r>
              <a:rPr kumimoji="1"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언제 어디서나 나에게 온 우편</a:t>
            </a:r>
            <a:r>
              <a:rPr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과 </a:t>
            </a:r>
            <a:r>
              <a:rPr kumimoji="1" lang="ko-KR" altLang="en-US" sz="12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메일을 온라인으로 확인할 수 있는 서비스 제공</a:t>
            </a:r>
          </a:p>
        </p:txBody>
      </p:sp>
      <p:grpSp>
        <p:nvGrpSpPr>
          <p:cNvPr id="207" name="그룹 190">
            <a:extLst>
              <a:ext uri="{FF2B5EF4-FFF2-40B4-BE49-F238E27FC236}">
                <a16:creationId xmlns:a16="http://schemas.microsoft.com/office/drawing/2014/main" id="{A99CE1CC-C3CF-49A3-AAC3-9F94B7BE37F1}"/>
              </a:ext>
            </a:extLst>
          </p:cNvPr>
          <p:cNvGrpSpPr/>
          <p:nvPr/>
        </p:nvGrpSpPr>
        <p:grpSpPr>
          <a:xfrm>
            <a:off x="3351008" y="3037183"/>
            <a:ext cx="1171326" cy="261610"/>
            <a:chOff x="4192973" y="-972936"/>
            <a:chExt cx="7515035" cy="333991"/>
          </a:xfrm>
        </p:grpSpPr>
        <p:sp>
          <p:nvSpPr>
            <p:cNvPr id="208" name="AutoShape 55">
              <a:extLst>
                <a:ext uri="{FF2B5EF4-FFF2-40B4-BE49-F238E27FC236}">
                  <a16:creationId xmlns:a16="http://schemas.microsoft.com/office/drawing/2014/main" id="{FA4894AC-33B3-4E45-B733-7D7D8A03C9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200" spc="-50" dirty="0">
                <a:solidFill>
                  <a:prstClr val="black"/>
                </a:solidFill>
              </a:endParaRPr>
            </a:p>
          </p:txBody>
        </p:sp>
        <p:sp>
          <p:nvSpPr>
            <p:cNvPr id="209" name="직사각형 208">
              <a:extLst>
                <a:ext uri="{FF2B5EF4-FFF2-40B4-BE49-F238E27FC236}">
                  <a16:creationId xmlns:a16="http://schemas.microsoft.com/office/drawing/2014/main" id="{ECCEF08A-280B-4E43-962C-D9EF3AAB93E5}"/>
                </a:ext>
              </a:extLst>
            </p:cNvPr>
            <p:cNvSpPr/>
            <p:nvPr/>
          </p:nvSpPr>
          <p:spPr>
            <a:xfrm>
              <a:off x="4474275" y="-972936"/>
              <a:ext cx="6985254" cy="3339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kumimoji="1" lang="ko-KR" altLang="en-US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미국 </a:t>
              </a:r>
              <a:r>
                <a:rPr kumimoji="1" lang="en-US" altLang="ko-KR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USPS</a:t>
              </a:r>
              <a:endParaRPr kumimoji="1" lang="ko-KR" altLang="en-US" sz="1100" kern="0" spc="-50" dirty="0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</p:grpSp>
      <p:grpSp>
        <p:nvGrpSpPr>
          <p:cNvPr id="210" name="그룹 190">
            <a:extLst>
              <a:ext uri="{FF2B5EF4-FFF2-40B4-BE49-F238E27FC236}">
                <a16:creationId xmlns:a16="http://schemas.microsoft.com/office/drawing/2014/main" id="{A4A4A413-9E52-4368-AF11-F2FCC071BCC3}"/>
              </a:ext>
            </a:extLst>
          </p:cNvPr>
          <p:cNvGrpSpPr/>
          <p:nvPr/>
        </p:nvGrpSpPr>
        <p:grpSpPr>
          <a:xfrm>
            <a:off x="3351008" y="3335093"/>
            <a:ext cx="1171326" cy="261610"/>
            <a:chOff x="4192973" y="-972936"/>
            <a:chExt cx="7515035" cy="333991"/>
          </a:xfrm>
        </p:grpSpPr>
        <p:sp>
          <p:nvSpPr>
            <p:cNvPr id="211" name="AutoShape 55">
              <a:extLst>
                <a:ext uri="{FF2B5EF4-FFF2-40B4-BE49-F238E27FC236}">
                  <a16:creationId xmlns:a16="http://schemas.microsoft.com/office/drawing/2014/main" id="{2C698492-CB54-46AF-AC18-E21B82DED1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200" spc="-50" dirty="0">
                <a:solidFill>
                  <a:prstClr val="black"/>
                </a:solidFill>
              </a:endParaRPr>
            </a:p>
          </p:txBody>
        </p:sp>
        <p:sp>
          <p:nvSpPr>
            <p:cNvPr id="212" name="직사각형 211">
              <a:extLst>
                <a:ext uri="{FF2B5EF4-FFF2-40B4-BE49-F238E27FC236}">
                  <a16:creationId xmlns:a16="http://schemas.microsoft.com/office/drawing/2014/main" id="{2C7AE75C-EDEB-4D89-9051-FAEDB15912A6}"/>
                </a:ext>
              </a:extLst>
            </p:cNvPr>
            <p:cNvSpPr/>
            <p:nvPr/>
          </p:nvSpPr>
          <p:spPr>
            <a:xfrm>
              <a:off x="4474275" y="-972936"/>
              <a:ext cx="6985254" cy="3339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kumimoji="1" lang="ko-KR" altLang="en-US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독일 우정</a:t>
              </a:r>
            </a:p>
          </p:txBody>
        </p:sp>
      </p:grpSp>
      <p:grpSp>
        <p:nvGrpSpPr>
          <p:cNvPr id="213" name="그룹 190">
            <a:extLst>
              <a:ext uri="{FF2B5EF4-FFF2-40B4-BE49-F238E27FC236}">
                <a16:creationId xmlns:a16="http://schemas.microsoft.com/office/drawing/2014/main" id="{D400E088-E5A1-42C7-9F9F-1735218754DC}"/>
              </a:ext>
            </a:extLst>
          </p:cNvPr>
          <p:cNvGrpSpPr/>
          <p:nvPr/>
        </p:nvGrpSpPr>
        <p:grpSpPr>
          <a:xfrm>
            <a:off x="3351008" y="3633003"/>
            <a:ext cx="1171326" cy="261610"/>
            <a:chOff x="4192973" y="-972936"/>
            <a:chExt cx="7515035" cy="333991"/>
          </a:xfrm>
        </p:grpSpPr>
        <p:sp>
          <p:nvSpPr>
            <p:cNvPr id="214" name="AutoShape 55">
              <a:extLst>
                <a:ext uri="{FF2B5EF4-FFF2-40B4-BE49-F238E27FC236}">
                  <a16:creationId xmlns:a16="http://schemas.microsoft.com/office/drawing/2014/main" id="{2D3F946E-E0BF-46B3-8F0A-960E78DE85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844083" latinLnBrk="1"/>
              <a:endParaRPr lang="ko-KR" altLang="en-US" sz="1200" spc="-50" dirty="0">
                <a:solidFill>
                  <a:prstClr val="black"/>
                </a:solidFill>
              </a:endParaRPr>
            </a:p>
          </p:txBody>
        </p:sp>
        <p:sp>
          <p:nvSpPr>
            <p:cNvPr id="215" name="직사각형 214">
              <a:extLst>
                <a:ext uri="{FF2B5EF4-FFF2-40B4-BE49-F238E27FC236}">
                  <a16:creationId xmlns:a16="http://schemas.microsoft.com/office/drawing/2014/main" id="{984F9D42-DB47-45FC-AAF5-892B55A3194F}"/>
                </a:ext>
              </a:extLst>
            </p:cNvPr>
            <p:cNvSpPr/>
            <p:nvPr/>
          </p:nvSpPr>
          <p:spPr>
            <a:xfrm>
              <a:off x="4474275" y="-972936"/>
              <a:ext cx="6985254" cy="3339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28023" eaLnBrk="0" hangingPunct="0">
                <a:spcAft>
                  <a:spcPts val="554"/>
                </a:spcAft>
                <a:buSzPct val="100000"/>
                <a:defRPr/>
              </a:pPr>
              <a:r>
                <a:rPr kumimoji="1" lang="ko-KR" altLang="en-US" sz="1100" kern="0" spc="-50" dirty="0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스위스우정</a:t>
              </a:r>
            </a:p>
          </p:txBody>
        </p:sp>
      </p:grpSp>
      <p:pic>
        <p:nvPicPr>
          <p:cNvPr id="216" name="_x357215296" descr="EMB00002ed0bebe">
            <a:extLst>
              <a:ext uri="{FF2B5EF4-FFF2-40B4-BE49-F238E27FC236}">
                <a16:creationId xmlns:a16="http://schemas.microsoft.com/office/drawing/2014/main" id="{E579B2E4-444E-438A-891F-17A9C29056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9" t="12739" r="5981" b="8298"/>
          <a:stretch/>
        </p:blipFill>
        <p:spPr bwMode="auto">
          <a:xfrm>
            <a:off x="5340900" y="3814693"/>
            <a:ext cx="1633585" cy="806626"/>
          </a:xfrm>
          <a:prstGeom prst="rect">
            <a:avLst/>
          </a:prstGeom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7" name="Picture 17">
            <a:extLst>
              <a:ext uri="{FF2B5EF4-FFF2-40B4-BE49-F238E27FC236}">
                <a16:creationId xmlns:a16="http://schemas.microsoft.com/office/drawing/2014/main" id="{7F882501-83CB-429D-A340-3934658A5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900" y="5240157"/>
            <a:ext cx="1600522" cy="785896"/>
          </a:xfrm>
          <a:prstGeom prst="rect">
            <a:avLst/>
          </a:prstGeom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8" name="그림 217">
            <a:extLst>
              <a:ext uri="{FF2B5EF4-FFF2-40B4-BE49-F238E27FC236}">
                <a16:creationId xmlns:a16="http://schemas.microsoft.com/office/drawing/2014/main" id="{A0E848AB-FA94-4850-A0C3-2C438C1B26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538" y="2262866"/>
            <a:ext cx="811945" cy="15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3248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2"/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사업 배경</a:t>
            </a:r>
            <a:r>
              <a:rPr kumimoji="0" lang="en-US" altLang="ko-KR" sz="1800" b="1" dirty="0"/>
              <a:t>(3/3)</a:t>
            </a:r>
            <a:endParaRPr kumimoji="0" lang="ko-KR" altLang="en-US" sz="1800" b="1" dirty="0">
              <a:sym typeface="Wingding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239808" y="315830"/>
            <a:ext cx="2658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kumimoji="0"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사업이 왜 필요한가</a:t>
            </a:r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92" name="모서리가 둥근 직사각형 30">
            <a:extLst>
              <a:ext uri="{FF2B5EF4-FFF2-40B4-BE49-F238E27FC236}">
                <a16:creationId xmlns:a16="http://schemas.microsoft.com/office/drawing/2014/main" id="{A09CDAAE-85BD-4E3D-921C-8A2C4619498D}"/>
              </a:ext>
            </a:extLst>
          </p:cNvPr>
          <p:cNvSpPr/>
          <p:nvPr/>
        </p:nvSpPr>
        <p:spPr>
          <a:xfrm>
            <a:off x="283877" y="1855323"/>
            <a:ext cx="4479233" cy="43650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93" name="양쪽 모서리가 둥근 사각형 66">
            <a:extLst>
              <a:ext uri="{FF2B5EF4-FFF2-40B4-BE49-F238E27FC236}">
                <a16:creationId xmlns:a16="http://schemas.microsoft.com/office/drawing/2014/main" id="{CAE4D282-76F8-4488-A47B-BFBD6583B8E0}"/>
              </a:ext>
            </a:extLst>
          </p:cNvPr>
          <p:cNvSpPr/>
          <p:nvPr/>
        </p:nvSpPr>
        <p:spPr>
          <a:xfrm>
            <a:off x="283877" y="1409705"/>
            <a:ext cx="447835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모바일 전자 고지 서비스 확대</a:t>
            </a:r>
          </a:p>
        </p:txBody>
      </p:sp>
      <p:sp>
        <p:nvSpPr>
          <p:cNvPr id="95" name="모서리가 둥근 직사각형 82">
            <a:extLst>
              <a:ext uri="{FF2B5EF4-FFF2-40B4-BE49-F238E27FC236}">
                <a16:creationId xmlns:a16="http://schemas.microsoft.com/office/drawing/2014/main" id="{82302D2E-354C-49C2-A3CC-7F99A091CE5D}"/>
              </a:ext>
            </a:extLst>
          </p:cNvPr>
          <p:cNvSpPr/>
          <p:nvPr/>
        </p:nvSpPr>
        <p:spPr>
          <a:xfrm>
            <a:off x="5092112" y="1866707"/>
            <a:ext cx="4516287" cy="435361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96" name="양쪽 모서리가 둥근 사각형 97">
            <a:extLst>
              <a:ext uri="{FF2B5EF4-FFF2-40B4-BE49-F238E27FC236}">
                <a16:creationId xmlns:a16="http://schemas.microsoft.com/office/drawing/2014/main" id="{F95AE69A-72A0-49FF-9A82-90792B548C10}"/>
              </a:ext>
            </a:extLst>
          </p:cNvPr>
          <p:cNvSpPr/>
          <p:nvPr/>
        </p:nvSpPr>
        <p:spPr>
          <a:xfrm>
            <a:off x="5092112" y="1421588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solidFill>
              <a:srgbClr val="17375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행정안전부 전자증명서 발급 및 유통 사업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F0313AD8-54FB-4289-86B6-DA2590194512}"/>
              </a:ext>
            </a:extLst>
          </p:cNvPr>
          <p:cNvSpPr txBox="1"/>
          <p:nvPr/>
        </p:nvSpPr>
        <p:spPr>
          <a:xfrm>
            <a:off x="381812" y="5034399"/>
            <a:ext cx="4352304" cy="1110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30000"/>
              </a:lnSpc>
              <a:defRPr sz="1000" spc="-110">
                <a:ln w="17780" cmpd="sng">
                  <a:solidFill>
                    <a:schemeClr val="bg1">
                      <a:alpha val="5000"/>
                    </a:schemeClr>
                  </a:solidFill>
                  <a:prstDash val="solid"/>
                  <a:miter lim="800000"/>
                </a:ln>
                <a:latin typeface="+mn-lt"/>
                <a:ea typeface="+mj-ea"/>
                <a:cs typeface="+mj-cs"/>
              </a:defRPr>
            </a:lvl1pPr>
          </a:lstStyle>
          <a:p>
            <a:pPr marL="171450" indent="-171450" fontAlgn="base" latinLnBrk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보급에 따른 전자고지 확대로 일반통상물량 감소세 확대  </a:t>
            </a:r>
          </a:p>
          <a:p>
            <a:pPr marL="171450" indent="-171450" fontAlgn="base" latinLnBrk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1" lang="en-US" altLang="ko-KR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2019</a:t>
            </a:r>
            <a:r>
              <a:rPr kumimoji="1"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공공기관 모바일 전자고지 활성화를 위한 ‘행정</a:t>
            </a:r>
            <a:r>
              <a:rPr kumimoji="1" lang="en-US" altLang="ko-KR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공공기관 모바일 </a:t>
            </a:r>
            <a:r>
              <a:rPr kumimoji="1" lang="ko-KR" altLang="en-US" sz="1200" b="1" spc="-120" dirty="0" err="1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전자고지’가</a:t>
            </a:r>
            <a:r>
              <a:rPr kumimoji="1"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규제 </a:t>
            </a:r>
            <a:r>
              <a:rPr kumimoji="1" lang="ko-KR" altLang="en-US" sz="1200" b="1" spc="-120" dirty="0" err="1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샌드박스</a:t>
            </a:r>
            <a:r>
              <a:rPr kumimoji="1"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적용대상으로 선정</a:t>
            </a:r>
            <a:endParaRPr kumimoji="1" lang="en-US" altLang="ko-KR" sz="1200" b="1" spc="-12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fontAlgn="base" latinLnBrk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카카오페이 등 민간 사업자의 서비스 활성화 예상 </a:t>
            </a:r>
            <a:endParaRPr kumimoji="1" lang="ko-KR" altLang="en-US" sz="1200" b="1" spc="-12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21C20D1B-F2B2-4152-B64C-FB5B3D9D9023}"/>
              </a:ext>
            </a:extLst>
          </p:cNvPr>
          <p:cNvGrpSpPr/>
          <p:nvPr/>
        </p:nvGrpSpPr>
        <p:grpSpPr>
          <a:xfrm>
            <a:off x="430517" y="1991460"/>
            <a:ext cx="4221719" cy="2989420"/>
            <a:chOff x="421123" y="2051517"/>
            <a:chExt cx="4221719" cy="2782824"/>
          </a:xfrm>
        </p:grpSpPr>
        <p:pic>
          <p:nvPicPr>
            <p:cNvPr id="101" name="Picture 2" descr="Image result for ê³µê³¼ê¸ ê°í¸ê²°ì  íí©">
              <a:extLst>
                <a:ext uri="{FF2B5EF4-FFF2-40B4-BE49-F238E27FC236}">
                  <a16:creationId xmlns:a16="http://schemas.microsoft.com/office/drawing/2014/main" id="{F6A93899-9EBE-4410-A5A0-F2E0FC27972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40" b="13769"/>
            <a:stretch/>
          </p:blipFill>
          <p:spPr bwMode="auto">
            <a:xfrm>
              <a:off x="421123" y="2051517"/>
              <a:ext cx="2421348" cy="1274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" name="Picture 4" descr="Image result for ê³µê³¼ê¸ ê°í¸ê²°ì  íí©">
              <a:extLst>
                <a:ext uri="{FF2B5EF4-FFF2-40B4-BE49-F238E27FC236}">
                  <a16:creationId xmlns:a16="http://schemas.microsoft.com/office/drawing/2014/main" id="{03B60B24-2C3D-4CBA-8A59-407F686C7C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00" r="7878" b="8791"/>
            <a:stretch/>
          </p:blipFill>
          <p:spPr bwMode="auto">
            <a:xfrm>
              <a:off x="421123" y="3362849"/>
              <a:ext cx="1334039" cy="1471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" name="그림 102">
              <a:extLst>
                <a:ext uri="{FF2B5EF4-FFF2-40B4-BE49-F238E27FC236}">
                  <a16:creationId xmlns:a16="http://schemas.microsoft.com/office/drawing/2014/main" id="{8CF50E89-AEEE-429A-933D-10CA747869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7445" b="215"/>
            <a:stretch/>
          </p:blipFill>
          <p:spPr>
            <a:xfrm>
              <a:off x="2886024" y="2051518"/>
              <a:ext cx="1756818" cy="2782823"/>
            </a:xfrm>
            <a:prstGeom prst="rect">
              <a:avLst/>
            </a:prstGeom>
          </p:spPr>
        </p:pic>
        <p:pic>
          <p:nvPicPr>
            <p:cNvPr id="104" name="Picture 8" descr="Image result for ê³µê³¼ê¸ ê°í¸ê²°ì  íí©">
              <a:extLst>
                <a:ext uri="{FF2B5EF4-FFF2-40B4-BE49-F238E27FC236}">
                  <a16:creationId xmlns:a16="http://schemas.microsoft.com/office/drawing/2014/main" id="{E3A10539-E40B-45C4-B52B-8371B76B3F2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38"/>
            <a:stretch/>
          </p:blipFill>
          <p:spPr bwMode="auto">
            <a:xfrm>
              <a:off x="1791863" y="3362849"/>
              <a:ext cx="1046758" cy="1471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6" name="그림 105" descr="주차장, 표지판, 측정기, 실외이(가) 표시된 사진&#10;&#10;자동 생성된 설명">
            <a:extLst>
              <a:ext uri="{FF2B5EF4-FFF2-40B4-BE49-F238E27FC236}">
                <a16:creationId xmlns:a16="http://schemas.microsoft.com/office/drawing/2014/main" id="{0F521F23-917E-4CD1-AC8F-9FF8C5E0DF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605" y="2210422"/>
            <a:ext cx="3047140" cy="2799372"/>
          </a:xfrm>
          <a:prstGeom prst="rect">
            <a:avLst/>
          </a:prstGeom>
        </p:spPr>
      </p:pic>
      <p:sp>
        <p:nvSpPr>
          <p:cNvPr id="107" name="TextBox 106">
            <a:extLst>
              <a:ext uri="{FF2B5EF4-FFF2-40B4-BE49-F238E27FC236}">
                <a16:creationId xmlns:a16="http://schemas.microsoft.com/office/drawing/2014/main" id="{089B8DFD-0229-4158-85CC-3E1190987719}"/>
              </a:ext>
            </a:extLst>
          </p:cNvPr>
          <p:cNvSpPr txBox="1"/>
          <p:nvPr/>
        </p:nvSpPr>
        <p:spPr>
          <a:xfrm>
            <a:off x="5169023" y="5034399"/>
            <a:ext cx="4439376" cy="812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30000"/>
              </a:lnSpc>
              <a:defRPr sz="1000" spc="-110">
                <a:ln w="17780" cmpd="sng">
                  <a:solidFill>
                    <a:schemeClr val="bg1">
                      <a:alpha val="5000"/>
                    </a:schemeClr>
                  </a:solidFill>
                  <a:prstDash val="solid"/>
                  <a:miter lim="800000"/>
                </a:ln>
                <a:latin typeface="+mn-lt"/>
                <a:ea typeface="+mj-ea"/>
                <a:cs typeface="+mj-cs"/>
              </a:defRPr>
            </a:lvl1pPr>
          </a:lstStyle>
          <a:p>
            <a:pPr marL="171450" indent="-171450" fontAlgn="base" latinLnBrk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행정기관의 각종 증명서나 확인서의 전자 발급</a:t>
            </a:r>
            <a:r>
              <a:rPr kumimoji="1" lang="en-US" altLang="ko-KR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유통</a:t>
            </a: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 서비스 진행</a:t>
            </a:r>
            <a:endParaRPr kumimoji="1" lang="en-US" altLang="ko-KR" sz="1200" spc="-12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71450" indent="-171450" fontAlgn="base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증명서를 수신하는 카카오페이</a:t>
            </a:r>
            <a:r>
              <a:rPr kumimoji="1" lang="en-US" altLang="ko-KR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보험사</a:t>
            </a:r>
            <a:r>
              <a:rPr kumimoji="1" lang="en-US" altLang="ko-KR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은행 등 </a:t>
            </a:r>
            <a:r>
              <a:rPr kumimoji="1"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민간 기관 앱에 전자지갑 기능 제공으로 서비스 확대 추진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1FC084D-E233-463B-AA04-EF95502ECE70}"/>
              </a:ext>
            </a:extLst>
          </p:cNvPr>
          <p:cNvSpPr txBox="1"/>
          <p:nvPr/>
        </p:nvSpPr>
        <p:spPr>
          <a:xfrm>
            <a:off x="5956170" y="1895637"/>
            <a:ext cx="27881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30000"/>
              </a:lnSpc>
              <a:defRPr sz="1000" spc="-110">
                <a:ln w="17780" cmpd="sng">
                  <a:solidFill>
                    <a:schemeClr val="bg1">
                      <a:alpha val="5000"/>
                    </a:schemeClr>
                  </a:solidFill>
                  <a:prstDash val="solid"/>
                  <a:miter lim="800000"/>
                </a:ln>
                <a:latin typeface="+mn-lt"/>
                <a:ea typeface="+mj-ea"/>
                <a:cs typeface="+mj-cs"/>
              </a:defRPr>
            </a:lvl1pPr>
          </a:lstStyle>
          <a:p>
            <a:pPr algn="ctr" fontAlgn="base" latinLnBrk="0">
              <a:lnSpc>
                <a:spcPct val="100000"/>
              </a:lnSpc>
              <a:spcAft>
                <a:spcPts val="600"/>
              </a:spcAft>
            </a:pPr>
            <a:r>
              <a:rPr kumimoji="1" lang="en-US" altLang="ko-KR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kumimoji="1" lang="ko-KR" altLang="en-US" spc="-120" dirty="0" err="1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행안부</a:t>
            </a:r>
            <a:r>
              <a:rPr kumimoji="1" lang="ko-KR" altLang="en-US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전자문서 유통 체계</a:t>
            </a:r>
            <a:r>
              <a:rPr kumimoji="1" lang="en-US" altLang="ko-KR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kumimoji="1" lang="ko-KR" altLang="en-US" sz="1200" b="1" spc="-12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77F6C302-4E29-4B4C-ADB9-F86193637013}"/>
              </a:ext>
            </a:extLst>
          </p:cNvPr>
          <p:cNvSpPr txBox="1">
            <a:spLocks/>
          </p:cNvSpPr>
          <p:nvPr/>
        </p:nvSpPr>
        <p:spPr bwMode="auto">
          <a:xfrm>
            <a:off x="645182" y="786044"/>
            <a:ext cx="86075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spcBef>
                <a:spcPct val="20000"/>
              </a:spcBef>
              <a:defRPr sz="2000" spc="-15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정부와 민간업체의 </a:t>
            </a:r>
            <a:r>
              <a:rPr lang="en-US" altLang="ko-KR" spc="0" dirty="0"/>
              <a:t>Paperless</a:t>
            </a:r>
            <a:r>
              <a:rPr lang="en-US" altLang="ko-KR" dirty="0"/>
              <a:t> </a:t>
            </a:r>
            <a:r>
              <a:rPr lang="ko-KR" altLang="en-US" dirty="0"/>
              <a:t>정책으로 </a:t>
            </a:r>
            <a:r>
              <a:rPr lang="ko-KR" altLang="en-US" dirty="0">
                <a:solidFill>
                  <a:srgbClr val="FFFF00"/>
                </a:solidFill>
              </a:rPr>
              <a:t>우편 물량 감소 가속화로 우편 사업 위협</a:t>
            </a:r>
          </a:p>
        </p:txBody>
      </p:sp>
    </p:spTree>
    <p:extLst>
      <p:ext uri="{BB962C8B-B14F-4D97-AF65-F5344CB8AC3E}">
        <p14:creationId xmlns:p14="http://schemas.microsoft.com/office/powerpoint/2010/main" val="75511542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모서리가 둥근 직사각형 30">
            <a:extLst>
              <a:ext uri="{FF2B5EF4-FFF2-40B4-BE49-F238E27FC236}">
                <a16:creationId xmlns:a16="http://schemas.microsoft.com/office/drawing/2014/main" id="{C03FD675-FFF5-40F8-AC73-37E7AEAB919B}"/>
              </a:ext>
            </a:extLst>
          </p:cNvPr>
          <p:cNvSpPr/>
          <p:nvPr/>
        </p:nvSpPr>
        <p:spPr>
          <a:xfrm>
            <a:off x="283877" y="1855323"/>
            <a:ext cx="4479233" cy="43650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pic>
        <p:nvPicPr>
          <p:cNvPr id="101" name="Picture 10" descr="C:\진영\프로젝트\PNG모으기\화살표2.png">
            <a:extLst>
              <a:ext uri="{FF2B5EF4-FFF2-40B4-BE49-F238E27FC236}">
                <a16:creationId xmlns:a16="http://schemas.microsoft.com/office/drawing/2014/main" id="{62779DAA-43E5-49F9-9276-8D9106786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274" y="4461115"/>
            <a:ext cx="391659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" name="Rectangle 2"/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사업 목표</a:t>
            </a:r>
            <a:endParaRPr kumimoji="0" lang="ko-KR" altLang="en-US" sz="1800" b="1" dirty="0">
              <a:sym typeface="Wingding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239808" y="315830"/>
            <a:ext cx="2658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kumimoji="0"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사업이 왜 필요한가</a:t>
            </a:r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87" name="양쪽 모서리가 둥근 사각형 66">
            <a:extLst>
              <a:ext uri="{FF2B5EF4-FFF2-40B4-BE49-F238E27FC236}">
                <a16:creationId xmlns:a16="http://schemas.microsoft.com/office/drawing/2014/main" id="{F170D616-82D1-41D1-8D0D-A538D9EE3475}"/>
              </a:ext>
            </a:extLst>
          </p:cNvPr>
          <p:cNvSpPr/>
          <p:nvPr/>
        </p:nvSpPr>
        <p:spPr>
          <a:xfrm>
            <a:off x="283877" y="1409705"/>
            <a:ext cx="447835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사업 배경</a:t>
            </a:r>
          </a:p>
        </p:txBody>
      </p:sp>
      <p:sp>
        <p:nvSpPr>
          <p:cNvPr id="88" name="모서리가 둥근 직사각형 82">
            <a:extLst>
              <a:ext uri="{FF2B5EF4-FFF2-40B4-BE49-F238E27FC236}">
                <a16:creationId xmlns:a16="http://schemas.microsoft.com/office/drawing/2014/main" id="{E659D71A-9625-40CE-BE81-911DD92EEE74}"/>
              </a:ext>
            </a:extLst>
          </p:cNvPr>
          <p:cNvSpPr/>
          <p:nvPr/>
        </p:nvSpPr>
        <p:spPr>
          <a:xfrm>
            <a:off x="5092112" y="1866707"/>
            <a:ext cx="4516287" cy="435361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89" name="양쪽 모서리가 둥근 사각형 97">
            <a:extLst>
              <a:ext uri="{FF2B5EF4-FFF2-40B4-BE49-F238E27FC236}">
                <a16:creationId xmlns:a16="http://schemas.microsoft.com/office/drawing/2014/main" id="{CDD89630-6178-4668-8CFE-2B27F179018F}"/>
              </a:ext>
            </a:extLst>
          </p:cNvPr>
          <p:cNvSpPr/>
          <p:nvPr/>
        </p:nvSpPr>
        <p:spPr>
          <a:xfrm>
            <a:off x="5092112" y="1421588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solidFill>
              <a:srgbClr val="17375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사업 목적</a:t>
            </a: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E64BD6A7-847E-4B73-ACCD-AFDA68A6310E}"/>
              </a:ext>
            </a:extLst>
          </p:cNvPr>
          <p:cNvSpPr/>
          <p:nvPr/>
        </p:nvSpPr>
        <p:spPr>
          <a:xfrm>
            <a:off x="850414" y="1951941"/>
            <a:ext cx="33281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kern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사회적</a:t>
            </a:r>
            <a:r>
              <a:rPr lang="en-US" altLang="ko-KR" sz="1600" b="1" kern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kern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기술적 환경 변화에 직면한</a:t>
            </a:r>
            <a:endParaRPr lang="en-US" altLang="ko-KR" sz="1600" b="1" kern="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600" b="1" kern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우체국 우편</a:t>
            </a:r>
            <a:r>
              <a:rPr lang="en-US" altLang="ko-KR" sz="1600" b="1" kern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kern="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금융 시스템</a:t>
            </a:r>
          </a:p>
        </p:txBody>
      </p:sp>
      <p:sp>
        <p:nvSpPr>
          <p:cNvPr id="93" name="사다리꼴 92">
            <a:extLst>
              <a:ext uri="{FF2B5EF4-FFF2-40B4-BE49-F238E27FC236}">
                <a16:creationId xmlns:a16="http://schemas.microsoft.com/office/drawing/2014/main" id="{50D2F4D9-052F-403D-81BF-EFF0B076B661}"/>
              </a:ext>
            </a:extLst>
          </p:cNvPr>
          <p:cNvSpPr/>
          <p:nvPr/>
        </p:nvSpPr>
        <p:spPr>
          <a:xfrm>
            <a:off x="560274" y="2629612"/>
            <a:ext cx="3916593" cy="2082243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lang="ko-KR" altLang="en-US" b="1" spc="-1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A83A7FDD-DE7A-4BD0-B719-8FDD2A4E0BDA}"/>
              </a:ext>
            </a:extLst>
          </p:cNvPr>
          <p:cNvSpPr/>
          <p:nvPr/>
        </p:nvSpPr>
        <p:spPr bwMode="auto">
          <a:xfrm>
            <a:off x="1057651" y="3493957"/>
            <a:ext cx="3419216" cy="491609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defTabSz="914235" latinLnBrk="0">
              <a:lnSpc>
                <a:spcPct val="120000"/>
              </a:lnSpc>
            </a:pPr>
            <a:r>
              <a:rPr lang="ko-KR" altLang="en-US" sz="1400" kern="0" spc="-120" dirty="0">
                <a:solidFill>
                  <a:prstClr val="black"/>
                </a:solidFill>
                <a:latin typeface="+mn-ea"/>
              </a:rPr>
              <a:t>우편물량 감소와 대면중심 금융서비스 축소에</a:t>
            </a:r>
            <a:endParaRPr lang="en-US" altLang="ko-KR" sz="1400" kern="0" spc="-120" dirty="0">
              <a:solidFill>
                <a:prstClr val="black"/>
              </a:solidFill>
              <a:latin typeface="+mn-ea"/>
            </a:endParaRPr>
          </a:p>
          <a:p>
            <a:pPr defTabSz="914235" latinLnBrk="0">
              <a:lnSpc>
                <a:spcPct val="120000"/>
              </a:lnSpc>
            </a:pPr>
            <a:r>
              <a:rPr lang="ko-KR" altLang="en-US" sz="1400" kern="0" spc="-120" dirty="0">
                <a:solidFill>
                  <a:prstClr val="black"/>
                </a:solidFill>
                <a:latin typeface="+mn-ea"/>
              </a:rPr>
              <a:t>대한 수익구조 개선 방안 필요</a:t>
            </a: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9262F24C-D702-4066-8D28-288B315DB57F}"/>
              </a:ext>
            </a:extLst>
          </p:cNvPr>
          <p:cNvSpPr/>
          <p:nvPr/>
        </p:nvSpPr>
        <p:spPr bwMode="auto">
          <a:xfrm>
            <a:off x="1057651" y="4053353"/>
            <a:ext cx="3252133" cy="491609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latinLnBrk="0">
              <a:lnSpc>
                <a:spcPct val="120000"/>
              </a:lnSpc>
            </a:pPr>
            <a:r>
              <a:rPr lang="ko-KR" altLang="en-US" sz="1400" kern="0" spc="-120" dirty="0">
                <a:solidFill>
                  <a:prstClr val="black"/>
                </a:solidFill>
                <a:latin typeface="+mn-ea"/>
              </a:rPr>
              <a:t>디지털 대변혁기 </a:t>
            </a:r>
            <a:r>
              <a:rPr lang="en-US" altLang="ko-KR" sz="1400" kern="0" spc="-120" dirty="0">
                <a:solidFill>
                  <a:prstClr val="black"/>
                </a:solidFill>
                <a:latin typeface="+mn-ea"/>
              </a:rPr>
              <a:t>4</a:t>
            </a:r>
            <a:r>
              <a:rPr lang="ko-KR" altLang="en-US" sz="1400" kern="0" spc="-120" dirty="0">
                <a:solidFill>
                  <a:prstClr val="black"/>
                </a:solidFill>
                <a:latin typeface="+mn-ea"/>
              </a:rPr>
              <a:t>차 산업혁명 도래에 대한</a:t>
            </a:r>
            <a:endParaRPr lang="en-US" altLang="ko-KR" sz="1400" kern="0" spc="-120" dirty="0">
              <a:solidFill>
                <a:prstClr val="black"/>
              </a:solidFill>
              <a:latin typeface="+mn-ea"/>
            </a:endParaRPr>
          </a:p>
          <a:p>
            <a:pPr latinLnBrk="0">
              <a:lnSpc>
                <a:spcPct val="120000"/>
              </a:lnSpc>
            </a:pPr>
            <a:r>
              <a:rPr lang="ko-KR" altLang="en-US" sz="1400" kern="0" spc="-120" dirty="0">
                <a:solidFill>
                  <a:prstClr val="black"/>
                </a:solidFill>
                <a:latin typeface="+mn-ea"/>
              </a:rPr>
              <a:t>적극적 대응 필요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20D5B14-D543-40C4-B331-F080FF74B203}"/>
              </a:ext>
            </a:extLst>
          </p:cNvPr>
          <p:cNvSpPr txBox="1"/>
          <p:nvPr/>
        </p:nvSpPr>
        <p:spPr>
          <a:xfrm>
            <a:off x="1062960" y="2689543"/>
            <a:ext cx="3413907" cy="750142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ctr" defTabSz="914235" fontAlgn="base">
              <a:defRPr sz="1200" b="1" kern="0" spc="-120">
                <a:latin typeface="+mn-ea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ko-KR" altLang="en-US" sz="1400" b="0" dirty="0">
                <a:solidFill>
                  <a:prstClr val="black"/>
                </a:solidFill>
              </a:rPr>
              <a:t>전통적인 우편</a:t>
            </a:r>
            <a:r>
              <a:rPr lang="en-US" altLang="ko-KR" sz="1400" b="0" dirty="0">
                <a:solidFill>
                  <a:prstClr val="black"/>
                </a:solidFill>
              </a:rPr>
              <a:t>/</a:t>
            </a:r>
            <a:r>
              <a:rPr lang="ko-KR" altLang="en-US" sz="1400" b="0" dirty="0">
                <a:solidFill>
                  <a:prstClr val="black"/>
                </a:solidFill>
              </a:rPr>
              <a:t>금융시스템으로는 민간 기업 및 유관기관과 제휴나 협업 등을 통한 경쟁력 있는 우정 서비스 제공 한계</a:t>
            </a:r>
          </a:p>
        </p:txBody>
      </p:sp>
      <p:sp>
        <p:nvSpPr>
          <p:cNvPr id="97" name="타원 96">
            <a:extLst>
              <a:ext uri="{FF2B5EF4-FFF2-40B4-BE49-F238E27FC236}">
                <a16:creationId xmlns:a16="http://schemas.microsoft.com/office/drawing/2014/main" id="{DF8939E1-6C38-41E2-87FE-1253E21E1225}"/>
              </a:ext>
            </a:extLst>
          </p:cNvPr>
          <p:cNvSpPr/>
          <p:nvPr/>
        </p:nvSpPr>
        <p:spPr>
          <a:xfrm>
            <a:off x="744310" y="2733529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8" name="타원 97">
            <a:extLst>
              <a:ext uri="{FF2B5EF4-FFF2-40B4-BE49-F238E27FC236}">
                <a16:creationId xmlns:a16="http://schemas.microsoft.com/office/drawing/2014/main" id="{E7CD7505-A343-4904-BC41-F2C14D0DFD0D}"/>
              </a:ext>
            </a:extLst>
          </p:cNvPr>
          <p:cNvSpPr/>
          <p:nvPr/>
        </p:nvSpPr>
        <p:spPr>
          <a:xfrm>
            <a:off x="744310" y="3509493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9" name="타원 98">
            <a:extLst>
              <a:ext uri="{FF2B5EF4-FFF2-40B4-BE49-F238E27FC236}">
                <a16:creationId xmlns:a16="http://schemas.microsoft.com/office/drawing/2014/main" id="{E0025EB9-443F-472C-9C5D-7FFB75F8FB1D}"/>
              </a:ext>
            </a:extLst>
          </p:cNvPr>
          <p:cNvSpPr/>
          <p:nvPr/>
        </p:nvSpPr>
        <p:spPr>
          <a:xfrm>
            <a:off x="742441" y="4053353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0" name="사각형: 둥근 모서리 99">
            <a:extLst>
              <a:ext uri="{FF2B5EF4-FFF2-40B4-BE49-F238E27FC236}">
                <a16:creationId xmlns:a16="http://schemas.microsoft.com/office/drawing/2014/main" id="{CF9FCB95-DD1C-445B-A38D-CDE2FC65ADD7}"/>
              </a:ext>
            </a:extLst>
          </p:cNvPr>
          <p:cNvSpPr/>
          <p:nvPr/>
        </p:nvSpPr>
        <p:spPr>
          <a:xfrm>
            <a:off x="560274" y="4874974"/>
            <a:ext cx="3916593" cy="126062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kern="0" spc="-90" dirty="0">
                <a:solidFill>
                  <a:srgbClr val="C00000"/>
                </a:solidFill>
                <a:latin typeface="맑은 고딕" panose="020B0503020000020004" pitchFamily="50" charset="-127"/>
              </a:rPr>
              <a:t>기존 우편</a:t>
            </a:r>
            <a:r>
              <a:rPr kumimoji="1" lang="en-US" altLang="ko-KR" kern="0" spc="-90" dirty="0">
                <a:solidFill>
                  <a:srgbClr val="C00000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kern="0" spc="-90" dirty="0">
                <a:solidFill>
                  <a:srgbClr val="C00000"/>
                </a:solidFill>
                <a:latin typeface="맑은 고딕" panose="020B0503020000020004" pitchFamily="50" charset="-127"/>
              </a:rPr>
              <a:t>금융 시스템</a:t>
            </a:r>
            <a:r>
              <a:rPr kumimoji="1" lang="ko-KR" altLang="en-US" kern="0" spc="-90" dirty="0">
                <a:latin typeface="맑은 고딕" panose="020B0503020000020004" pitchFamily="50" charset="-127"/>
              </a:rPr>
              <a:t>의 </a:t>
            </a:r>
            <a:br>
              <a:rPr kumimoji="1" lang="en-US" altLang="ko-KR" kern="0" spc="-90" dirty="0">
                <a:latin typeface="맑은 고딕" panose="020B0503020000020004" pitchFamily="50" charset="-127"/>
              </a:rPr>
            </a:br>
            <a:r>
              <a:rPr kumimoji="1" lang="ko-KR" altLang="en-US" kern="0" spc="-90" dirty="0">
                <a:latin typeface="맑은 고딕" panose="020B0503020000020004" pitchFamily="50" charset="-127"/>
              </a:rPr>
              <a:t>단편적이고 개별적인 개선으로는</a:t>
            </a:r>
            <a:endParaRPr kumimoji="1" lang="en-US" altLang="ko-KR" kern="0" spc="-90" dirty="0">
              <a:latin typeface="맑은 고딕" panose="020B0503020000020004" pitchFamily="50" charset="-127"/>
            </a:endParaRPr>
          </a:p>
          <a:p>
            <a:pPr lvl="0"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kern="0" spc="-90" dirty="0">
                <a:solidFill>
                  <a:srgbClr val="C00000"/>
                </a:solidFill>
                <a:latin typeface="맑은 고딕" panose="020B0503020000020004" pitchFamily="50" charset="-127"/>
              </a:rPr>
              <a:t>안정적인 수익구조 확보 불가</a:t>
            </a:r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D37B517B-B2C2-4A51-AB96-1316A9F8652C}"/>
              </a:ext>
            </a:extLst>
          </p:cNvPr>
          <p:cNvSpPr/>
          <p:nvPr/>
        </p:nvSpPr>
        <p:spPr>
          <a:xfrm>
            <a:off x="5092112" y="1951941"/>
            <a:ext cx="45162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새로운 비즈니스 모델</a:t>
            </a:r>
            <a:r>
              <a:rPr lang="en-US" altLang="ko-KR" sz="1600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개발이 가능한</a:t>
            </a:r>
            <a:endParaRPr lang="en-US" altLang="ko-KR" sz="1600" b="1" kern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600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신속한 서비스 제공과 유연한 </a:t>
            </a:r>
            <a:r>
              <a:rPr lang="en-US" altLang="ko-KR" sz="1600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IT </a:t>
            </a:r>
            <a:r>
              <a:rPr lang="ko-KR" altLang="en-US" sz="1600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기반 환경 조성</a:t>
            </a:r>
          </a:p>
        </p:txBody>
      </p:sp>
      <p:sp>
        <p:nvSpPr>
          <p:cNvPr id="103" name="사다리꼴 102">
            <a:extLst>
              <a:ext uri="{FF2B5EF4-FFF2-40B4-BE49-F238E27FC236}">
                <a16:creationId xmlns:a16="http://schemas.microsoft.com/office/drawing/2014/main" id="{E0273780-F670-43C3-8256-4C7F5890A125}"/>
              </a:ext>
            </a:extLst>
          </p:cNvPr>
          <p:cNvSpPr/>
          <p:nvPr/>
        </p:nvSpPr>
        <p:spPr>
          <a:xfrm>
            <a:off x="5184756" y="4874974"/>
            <a:ext cx="4345581" cy="498766"/>
          </a:xfrm>
          <a:prstGeom prst="trapezoid">
            <a:avLst>
              <a:gd name="adj" fmla="val 0"/>
            </a:avLst>
          </a:prstGeom>
          <a:solidFill>
            <a:srgbClr val="38B0B6"/>
          </a:solidFill>
          <a:ln w="9525">
            <a:solidFill>
              <a:srgbClr val="38B0B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2400" spc="-150" dirty="0">
                <a:solidFill>
                  <a:schemeClr val="bg1"/>
                </a:solidFill>
              </a:rPr>
              <a:t>새로운 수익창출의 기회 마련</a:t>
            </a:r>
            <a:endParaRPr lang="ko-KR" altLang="en-US" sz="24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4" name="사다리꼴 103">
            <a:extLst>
              <a:ext uri="{FF2B5EF4-FFF2-40B4-BE49-F238E27FC236}">
                <a16:creationId xmlns:a16="http://schemas.microsoft.com/office/drawing/2014/main" id="{8F9BEAB6-FF6C-44EF-9E6F-20A3AB572629}"/>
              </a:ext>
            </a:extLst>
          </p:cNvPr>
          <p:cNvSpPr/>
          <p:nvPr/>
        </p:nvSpPr>
        <p:spPr>
          <a:xfrm>
            <a:off x="6654315" y="2629612"/>
            <a:ext cx="1404000" cy="684000"/>
          </a:xfrm>
          <a:prstGeom prst="trapezoid">
            <a:avLst>
              <a:gd name="adj" fmla="val 0"/>
            </a:avLst>
          </a:prstGeom>
          <a:solidFill>
            <a:srgbClr val="11BD73"/>
          </a:solidFill>
          <a:ln w="9525">
            <a:solidFill>
              <a:srgbClr val="3C6D9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spc="-150" dirty="0" err="1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온〮오프라인</a:t>
            </a:r>
            <a:r>
              <a:rPr lang="ko-KR" altLang="en-US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연계</a:t>
            </a:r>
          </a:p>
          <a:p>
            <a:pPr algn="ctr"/>
            <a:r>
              <a:rPr lang="ko-KR" altLang="en-US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우정플랫폼 설계</a:t>
            </a:r>
          </a:p>
        </p:txBody>
      </p:sp>
      <p:sp>
        <p:nvSpPr>
          <p:cNvPr id="105" name="사다리꼴 104">
            <a:extLst>
              <a:ext uri="{FF2B5EF4-FFF2-40B4-BE49-F238E27FC236}">
                <a16:creationId xmlns:a16="http://schemas.microsoft.com/office/drawing/2014/main" id="{6AF3E347-5C04-4949-909C-399A48AE3321}"/>
              </a:ext>
            </a:extLst>
          </p:cNvPr>
          <p:cNvSpPr/>
          <p:nvPr/>
        </p:nvSpPr>
        <p:spPr>
          <a:xfrm>
            <a:off x="6654315" y="3307855"/>
            <a:ext cx="1404000" cy="1404000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lang="ko-KR" altLang="en-US" b="1" spc="-1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6" name="사다리꼴 105">
            <a:extLst>
              <a:ext uri="{FF2B5EF4-FFF2-40B4-BE49-F238E27FC236}">
                <a16:creationId xmlns:a16="http://schemas.microsoft.com/office/drawing/2014/main" id="{E69ADE43-2A92-461B-9E14-5251613AAEC9}"/>
              </a:ext>
            </a:extLst>
          </p:cNvPr>
          <p:cNvSpPr/>
          <p:nvPr/>
        </p:nvSpPr>
        <p:spPr>
          <a:xfrm>
            <a:off x="5174478" y="2629612"/>
            <a:ext cx="1404000" cy="684000"/>
          </a:xfrm>
          <a:prstGeom prst="trapezoid">
            <a:avLst>
              <a:gd name="adj" fmla="val 0"/>
            </a:avLst>
          </a:prstGeom>
          <a:solidFill>
            <a:srgbClr val="11BD73"/>
          </a:solidFill>
          <a:ln w="9525">
            <a:solidFill>
              <a:srgbClr val="3C6D9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신기술 도입으로</a:t>
            </a:r>
            <a:endParaRPr lang="en-US" altLang="ko-KR" sz="1400" b="1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전환</a:t>
            </a:r>
            <a:endParaRPr lang="en-US" altLang="ko-KR" sz="1200" b="1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7" name="사다리꼴 106">
            <a:extLst>
              <a:ext uri="{FF2B5EF4-FFF2-40B4-BE49-F238E27FC236}">
                <a16:creationId xmlns:a16="http://schemas.microsoft.com/office/drawing/2014/main" id="{6150DFEF-457B-4E58-A0C9-E13A3CA4427B}"/>
              </a:ext>
            </a:extLst>
          </p:cNvPr>
          <p:cNvSpPr/>
          <p:nvPr/>
        </p:nvSpPr>
        <p:spPr>
          <a:xfrm>
            <a:off x="5174478" y="3307855"/>
            <a:ext cx="1404000" cy="1404000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lang="ko-KR" altLang="en-US" b="1" spc="-1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8" name="사다리꼴 107">
            <a:extLst>
              <a:ext uri="{FF2B5EF4-FFF2-40B4-BE49-F238E27FC236}">
                <a16:creationId xmlns:a16="http://schemas.microsoft.com/office/drawing/2014/main" id="{8EF485BA-6554-4EA5-8299-60D030B51F5E}"/>
              </a:ext>
            </a:extLst>
          </p:cNvPr>
          <p:cNvSpPr/>
          <p:nvPr/>
        </p:nvSpPr>
        <p:spPr>
          <a:xfrm>
            <a:off x="8126337" y="2629612"/>
            <a:ext cx="1404000" cy="684000"/>
          </a:xfrm>
          <a:prstGeom prst="trapezoid">
            <a:avLst>
              <a:gd name="adj" fmla="val 0"/>
            </a:avLst>
          </a:prstGeom>
          <a:solidFill>
            <a:srgbClr val="11BD73"/>
          </a:solidFill>
          <a:ln w="9525">
            <a:solidFill>
              <a:srgbClr val="3C6D9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우체국 우편</a:t>
            </a:r>
            <a:r>
              <a:rPr lang="en-US" altLang="ko-KR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금융</a:t>
            </a:r>
            <a:br>
              <a:rPr lang="en-US" altLang="ko-KR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b="1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통합 기반 마련</a:t>
            </a:r>
          </a:p>
        </p:txBody>
      </p:sp>
      <p:sp>
        <p:nvSpPr>
          <p:cNvPr id="109" name="사다리꼴 108">
            <a:extLst>
              <a:ext uri="{FF2B5EF4-FFF2-40B4-BE49-F238E27FC236}">
                <a16:creationId xmlns:a16="http://schemas.microsoft.com/office/drawing/2014/main" id="{93A4BC1B-9822-4336-AE10-5AE7483BD249}"/>
              </a:ext>
            </a:extLst>
          </p:cNvPr>
          <p:cNvSpPr/>
          <p:nvPr/>
        </p:nvSpPr>
        <p:spPr>
          <a:xfrm>
            <a:off x="8126337" y="3307855"/>
            <a:ext cx="1404000" cy="1404000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lang="ko-KR" altLang="en-US" b="1" spc="-1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0" name="Text Box 90">
            <a:extLst>
              <a:ext uri="{FF2B5EF4-FFF2-40B4-BE49-F238E27FC236}">
                <a16:creationId xmlns:a16="http://schemas.microsoft.com/office/drawing/2014/main" id="{8E399834-7048-4BFF-901F-35DBB39A6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3454" y="3330939"/>
            <a:ext cx="1394446" cy="10845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lvl="0" defTabSz="914400" fontAlgn="ctr" latinLnBrk="1">
              <a:spcBef>
                <a:spcPct val="0"/>
              </a:spcBef>
              <a:spcAft>
                <a:spcPct val="0"/>
              </a:spcAft>
              <a:defRPr sz="1400" spc="-150">
                <a:ln>
                  <a:solidFill>
                    <a:schemeClr val="tx1">
                      <a:alpha val="15000"/>
                    </a:schemeClr>
                  </a:solidFill>
                </a:ln>
                <a:latin typeface="+mn-ea"/>
              </a:defRPr>
            </a:lvl1pPr>
          </a:lstStyle>
          <a:p>
            <a:pPr marL="88900" indent="-88900" fontAlgn="base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블록체인 기반의 디지털 사서함 </a:t>
            </a:r>
            <a:r>
              <a:rPr lang="en-US" altLang="ko-KR" sz="1100" spc="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10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 </a:t>
            </a:r>
            <a:r>
              <a:rPr lang="en-US" altLang="ko-KR" sz="1100" spc="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</a:t>
            </a:r>
            <a:r>
              <a:rPr lang="ko-KR" altLang="en-US" sz="110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설계</a:t>
            </a:r>
            <a:endParaRPr lang="en-US" altLang="ko-KR" sz="110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fontAlgn="base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클라우드 기반의 우정서비스 설계</a:t>
            </a: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139751D0-D654-41C7-B9F1-C5B6E8F8C453}"/>
              </a:ext>
            </a:extLst>
          </p:cNvPr>
          <p:cNvSpPr/>
          <p:nvPr/>
        </p:nvSpPr>
        <p:spPr>
          <a:xfrm>
            <a:off x="6641787" y="3330939"/>
            <a:ext cx="1488546" cy="1270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사서함을 기반으로 한 새로운 우편 서비스 설계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가상우편환을 중심으로 한 모바일 서비스 설계 </a:t>
            </a: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C18A5C95-76A0-4219-B3FE-AE01351367C7}"/>
              </a:ext>
            </a:extLst>
          </p:cNvPr>
          <p:cNvSpPr/>
          <p:nvPr/>
        </p:nvSpPr>
        <p:spPr>
          <a:xfrm>
            <a:off x="8117947" y="3330939"/>
            <a:ext cx="1488546" cy="1270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분리되어 있는 우편</a:t>
            </a:r>
            <a:r>
              <a:rPr lang="en-US" altLang="ko-KR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금융 데이터와 서비스의 단계적 통합 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통합된 데이터를 바탕으로 다양한 서비스 개발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BAA31D9B-9A4A-4062-A0DE-D7749AC9AAF3}"/>
              </a:ext>
            </a:extLst>
          </p:cNvPr>
          <p:cNvSpPr/>
          <p:nvPr/>
        </p:nvSpPr>
        <p:spPr>
          <a:xfrm>
            <a:off x="5174478" y="5373740"/>
            <a:ext cx="4355859" cy="761855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pPr marL="90488" indent="-904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spc="-150" dirty="0">
                <a:solidFill>
                  <a:schemeClr val="tx1"/>
                </a:solidFill>
              </a:rPr>
              <a:t>지속성장 가능한 미래 비즈니스 창출</a:t>
            </a:r>
            <a:endParaRPr lang="en-US" altLang="ko-KR" sz="1400" b="1" spc="-150" dirty="0">
              <a:solidFill>
                <a:schemeClr val="tx1"/>
              </a:solidFill>
            </a:endParaRPr>
          </a:p>
          <a:p>
            <a:pPr marL="90488" indent="-904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solidFill>
                  <a:schemeClr val="tx1"/>
                </a:solidFill>
              </a:rPr>
              <a:t>트랜드에 맞는 신규 서비스 개발을 위한 </a:t>
            </a:r>
            <a:r>
              <a:rPr lang="ko-KR" altLang="en-US" sz="1400" b="1" dirty="0">
                <a:solidFill>
                  <a:schemeClr val="tx1"/>
                </a:solidFill>
              </a:rPr>
              <a:t>통합플랫폼 구축</a:t>
            </a:r>
          </a:p>
        </p:txBody>
      </p:sp>
      <p:sp>
        <p:nvSpPr>
          <p:cNvPr id="31" name="Rectangle 3">
            <a:extLst>
              <a:ext uri="{FF2B5EF4-FFF2-40B4-BE49-F238E27FC236}">
                <a16:creationId xmlns:a16="http://schemas.microsoft.com/office/drawing/2014/main" id="{9E01911D-F3EC-41F4-84D1-2EC003FA10B4}"/>
              </a:ext>
            </a:extLst>
          </p:cNvPr>
          <p:cNvSpPr txBox="1">
            <a:spLocks/>
          </p:cNvSpPr>
          <p:nvPr/>
        </p:nvSpPr>
        <p:spPr bwMode="auto">
          <a:xfrm>
            <a:off x="932475" y="786044"/>
            <a:ext cx="80329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spcBef>
                <a:spcPct val="20000"/>
              </a:spcBef>
              <a:defRPr sz="2000" spc="-15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디지털 플랫폼 구축으로 </a:t>
            </a:r>
            <a:r>
              <a:rPr lang="en-US" altLang="ko-KR" spc="0" dirty="0"/>
              <a:t>IT</a:t>
            </a:r>
            <a:r>
              <a:rPr lang="ko-KR" altLang="en-US" dirty="0"/>
              <a:t>경쟁력을 확보하여 </a:t>
            </a:r>
            <a:r>
              <a:rPr lang="ko-KR" altLang="en-US" dirty="0">
                <a:solidFill>
                  <a:srgbClr val="FFFF00"/>
                </a:solidFill>
              </a:rPr>
              <a:t>새로운 수익창출의 기회 마련</a:t>
            </a:r>
          </a:p>
        </p:txBody>
      </p:sp>
    </p:spTree>
    <p:extLst>
      <p:ext uri="{BB962C8B-B14F-4D97-AF65-F5344CB8AC3E}">
        <p14:creationId xmlns:p14="http://schemas.microsoft.com/office/powerpoint/2010/main" val="246835261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2"/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추진 경과</a:t>
            </a:r>
            <a:endParaRPr kumimoji="0" lang="ko-KR" altLang="en-US" sz="1800" b="1" dirty="0">
              <a:sym typeface="Wingding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239810" y="315830"/>
            <a:ext cx="2658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Ⅰ.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본 사업이 왜 필요한가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136" name="직사각형 135">
            <a:extLst>
              <a:ext uri="{FF2B5EF4-FFF2-40B4-BE49-F238E27FC236}">
                <a16:creationId xmlns:a16="http://schemas.microsoft.com/office/drawing/2014/main" id="{38A55DB2-F11D-4460-9EDA-796D17F3BE77}"/>
              </a:ext>
            </a:extLst>
          </p:cNvPr>
          <p:cNvSpPr/>
          <p:nvPr/>
        </p:nvSpPr>
        <p:spPr>
          <a:xfrm>
            <a:off x="214636" y="1896591"/>
            <a:ext cx="1465554" cy="4228549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 anchorCtr="0"/>
          <a:lstStyle/>
          <a:p>
            <a:pPr algn="ctr"/>
            <a:endParaRPr lang="ko-KR" altLang="en-US" sz="11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7" name="Text Box 69">
            <a:extLst>
              <a:ext uri="{FF2B5EF4-FFF2-40B4-BE49-F238E27FC236}">
                <a16:creationId xmlns:a16="http://schemas.microsoft.com/office/drawing/2014/main" id="{2B5F87A6-71F1-473B-A939-52FAA1527C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413" y="3758480"/>
            <a:ext cx="1260000" cy="1461474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pc="-150" dirty="0"/>
              <a:t>신 기술 </a:t>
            </a:r>
            <a:r>
              <a:rPr lang="ko-KR" altLang="en-US" spc="-150" dirty="0" err="1"/>
              <a:t>적용성</a:t>
            </a:r>
            <a:r>
              <a:rPr lang="ko-KR" altLang="en-US" spc="-150" dirty="0"/>
              <a:t> 분석</a:t>
            </a:r>
          </a:p>
        </p:txBody>
      </p:sp>
      <p:sp>
        <p:nvSpPr>
          <p:cNvPr id="138" name="Text Box 69">
            <a:extLst>
              <a:ext uri="{FF2B5EF4-FFF2-40B4-BE49-F238E27FC236}">
                <a16:creationId xmlns:a16="http://schemas.microsoft.com/office/drawing/2014/main" id="{DF968447-6D6C-4843-A9D4-FCD6F79F8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413" y="4105774"/>
            <a:ext cx="1116000" cy="46898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900" dirty="0">
                <a:solidFill>
                  <a:schemeClr val="tx1"/>
                </a:solidFill>
              </a:rPr>
              <a:t>P </a:t>
            </a:r>
            <a:r>
              <a:rPr lang="ko-KR" altLang="en-US" sz="900">
                <a:solidFill>
                  <a:schemeClr val="tx1"/>
                </a:solidFill>
              </a:rPr>
              <a:t>코드 방향성 정의</a:t>
            </a:r>
            <a:endParaRPr lang="ko-KR" altLang="en-US" sz="900" dirty="0">
              <a:solidFill>
                <a:schemeClr val="tx1"/>
              </a:solidFill>
            </a:endParaRPr>
          </a:p>
        </p:txBody>
      </p:sp>
      <p:sp>
        <p:nvSpPr>
          <p:cNvPr id="139" name="Text Box 69">
            <a:extLst>
              <a:ext uri="{FF2B5EF4-FFF2-40B4-BE49-F238E27FC236}">
                <a16:creationId xmlns:a16="http://schemas.microsoft.com/office/drawing/2014/main" id="{930B4E2E-2D01-429B-ADDF-8E5BBB4DA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413" y="4638700"/>
            <a:ext cx="1116000" cy="46898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</a:rPr>
              <a:t>주요 기술 </a:t>
            </a:r>
            <a:endParaRPr lang="en-US" altLang="ko-KR" sz="900" dirty="0">
              <a:solidFill>
                <a:schemeClr val="tx1"/>
              </a:solidFill>
            </a:endParaRPr>
          </a:p>
          <a:p>
            <a:pPr latinLnBrk="0">
              <a:lnSpc>
                <a:spcPct val="100000"/>
              </a:lnSpc>
            </a:pPr>
            <a:r>
              <a:rPr lang="ko-KR" altLang="en-US" sz="900" dirty="0" err="1">
                <a:solidFill>
                  <a:schemeClr val="tx1"/>
                </a:solidFill>
              </a:rPr>
              <a:t>적용성</a:t>
            </a:r>
            <a:r>
              <a:rPr lang="ko-KR" altLang="en-US" sz="900" dirty="0">
                <a:solidFill>
                  <a:schemeClr val="tx1"/>
                </a:solidFill>
              </a:rPr>
              <a:t> 분석</a:t>
            </a:r>
          </a:p>
        </p:txBody>
      </p:sp>
      <p:sp>
        <p:nvSpPr>
          <p:cNvPr id="141" name="Text Box 69">
            <a:extLst>
              <a:ext uri="{FF2B5EF4-FFF2-40B4-BE49-F238E27FC236}">
                <a16:creationId xmlns:a16="http://schemas.microsoft.com/office/drawing/2014/main" id="{134238CC-AE20-4FC2-AAAD-0D3A4FAEF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413" y="5682653"/>
            <a:ext cx="1260000" cy="38134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en-US"/>
            </a:defPPr>
            <a:lvl1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sz="900" spc="-5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/>
              <a:t>P</a:t>
            </a:r>
            <a:r>
              <a:rPr lang="ko-KR" altLang="en-US" dirty="0"/>
              <a:t>코드 기반 우정플랫폼</a:t>
            </a:r>
          </a:p>
          <a:p>
            <a:r>
              <a:rPr lang="ko-KR" altLang="en-US" dirty="0"/>
              <a:t>개념 모델</a:t>
            </a:r>
          </a:p>
        </p:txBody>
      </p:sp>
      <p:cxnSp>
        <p:nvCxnSpPr>
          <p:cNvPr id="143" name="직선 화살표 연결선 142">
            <a:extLst>
              <a:ext uri="{FF2B5EF4-FFF2-40B4-BE49-F238E27FC236}">
                <a16:creationId xmlns:a16="http://schemas.microsoft.com/office/drawing/2014/main" id="{6833837C-2EA9-4D56-B3DC-4F9C9C30E10D}"/>
              </a:ext>
            </a:extLst>
          </p:cNvPr>
          <p:cNvCxnSpPr>
            <a:cxnSpLocks/>
          </p:cNvCxnSpPr>
          <p:nvPr/>
        </p:nvCxnSpPr>
        <p:spPr>
          <a:xfrm>
            <a:off x="947034" y="3348401"/>
            <a:ext cx="758" cy="41007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4" name="직선 화살표 연결선 143">
            <a:extLst>
              <a:ext uri="{FF2B5EF4-FFF2-40B4-BE49-F238E27FC236}">
                <a16:creationId xmlns:a16="http://schemas.microsoft.com/office/drawing/2014/main" id="{82E1D792-2A4F-4843-A7AF-1590C60908C7}"/>
              </a:ext>
            </a:extLst>
          </p:cNvPr>
          <p:cNvCxnSpPr>
            <a:cxnSpLocks/>
          </p:cNvCxnSpPr>
          <p:nvPr/>
        </p:nvCxnSpPr>
        <p:spPr>
          <a:xfrm>
            <a:off x="947413" y="5219954"/>
            <a:ext cx="0" cy="46269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5" name="직사각형 144">
            <a:extLst>
              <a:ext uri="{FF2B5EF4-FFF2-40B4-BE49-F238E27FC236}">
                <a16:creationId xmlns:a16="http://schemas.microsoft.com/office/drawing/2014/main" id="{EE2D2AB9-0529-45CE-9211-FB14A90CE7CC}"/>
              </a:ext>
            </a:extLst>
          </p:cNvPr>
          <p:cNvSpPr/>
          <p:nvPr/>
        </p:nvSpPr>
        <p:spPr>
          <a:xfrm>
            <a:off x="1910195" y="1896591"/>
            <a:ext cx="1188747" cy="4221769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6" name="Text Box 69">
            <a:extLst>
              <a:ext uri="{FF2B5EF4-FFF2-40B4-BE49-F238E27FC236}">
                <a16:creationId xmlns:a16="http://schemas.microsoft.com/office/drawing/2014/main" id="{8A1D146D-3B21-4092-93D9-21CADF41E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9477" y="1957331"/>
            <a:ext cx="1076613" cy="4109529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/>
              <a:t>환경 분석</a:t>
            </a:r>
            <a:endParaRPr lang="en-US" altLang="ko-KR" dirty="0"/>
          </a:p>
        </p:txBody>
      </p:sp>
      <p:sp>
        <p:nvSpPr>
          <p:cNvPr id="147" name="Text Box 69">
            <a:extLst>
              <a:ext uri="{FF2B5EF4-FFF2-40B4-BE49-F238E27FC236}">
                <a16:creationId xmlns:a16="http://schemas.microsoft.com/office/drawing/2014/main" id="{AD79BB32-282C-461D-BE42-ED0BFD6D5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402" y="2360472"/>
            <a:ext cx="958333" cy="41835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</a:rPr>
              <a:t>선진사례 분석</a:t>
            </a:r>
          </a:p>
        </p:txBody>
      </p:sp>
      <p:sp>
        <p:nvSpPr>
          <p:cNvPr id="148" name="Text Box 69">
            <a:extLst>
              <a:ext uri="{FF2B5EF4-FFF2-40B4-BE49-F238E27FC236}">
                <a16:creationId xmlns:a16="http://schemas.microsoft.com/office/drawing/2014/main" id="{D2B25A1A-0C9A-49CC-827D-AC807F1D4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402" y="3344909"/>
            <a:ext cx="958333" cy="41835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900" dirty="0"/>
              <a:t>내〮외부 환경분석</a:t>
            </a:r>
          </a:p>
        </p:txBody>
      </p:sp>
      <p:sp>
        <p:nvSpPr>
          <p:cNvPr id="149" name="Text Box 69">
            <a:extLst>
              <a:ext uri="{FF2B5EF4-FFF2-40B4-BE49-F238E27FC236}">
                <a16:creationId xmlns:a16="http://schemas.microsoft.com/office/drawing/2014/main" id="{1A4463CD-2E79-432F-9834-568D6BCE81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402" y="4329346"/>
            <a:ext cx="958333" cy="41835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900" dirty="0"/>
              <a:t>업무 환경분석</a:t>
            </a:r>
          </a:p>
        </p:txBody>
      </p:sp>
      <p:sp>
        <p:nvSpPr>
          <p:cNvPr id="150" name="Text Box 69">
            <a:extLst>
              <a:ext uri="{FF2B5EF4-FFF2-40B4-BE49-F238E27FC236}">
                <a16:creationId xmlns:a16="http://schemas.microsoft.com/office/drawing/2014/main" id="{9101C42A-23B5-4C58-B962-B69DBF5AB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402" y="5313784"/>
            <a:ext cx="958333" cy="41835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900" dirty="0"/>
              <a:t>정보기술</a:t>
            </a:r>
            <a:endParaRPr lang="en-US" altLang="ko-KR" sz="900" dirty="0"/>
          </a:p>
          <a:p>
            <a:pPr>
              <a:lnSpc>
                <a:spcPct val="100000"/>
              </a:lnSpc>
            </a:pPr>
            <a:r>
              <a:rPr lang="ko-KR" altLang="en-US" sz="900" dirty="0"/>
              <a:t>환경 분석</a:t>
            </a:r>
          </a:p>
        </p:txBody>
      </p:sp>
      <p:cxnSp>
        <p:nvCxnSpPr>
          <p:cNvPr id="151" name="꺾인 연결선 88">
            <a:extLst>
              <a:ext uri="{FF2B5EF4-FFF2-40B4-BE49-F238E27FC236}">
                <a16:creationId xmlns:a16="http://schemas.microsoft.com/office/drawing/2014/main" id="{98A13050-1CBD-421F-9DC5-C8B9754B7D8C}"/>
              </a:ext>
            </a:extLst>
          </p:cNvPr>
          <p:cNvCxnSpPr/>
          <p:nvPr/>
        </p:nvCxnSpPr>
        <p:spPr>
          <a:xfrm flipV="1">
            <a:off x="6333734" y="4528927"/>
            <a:ext cx="580383" cy="319029"/>
          </a:xfrm>
          <a:prstGeom prst="bentConnector3">
            <a:avLst/>
          </a:prstGeom>
          <a:ln w="3175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꺾인 연결선 89">
            <a:extLst>
              <a:ext uri="{FF2B5EF4-FFF2-40B4-BE49-F238E27FC236}">
                <a16:creationId xmlns:a16="http://schemas.microsoft.com/office/drawing/2014/main" id="{49A25C8E-8AE9-407B-A0C9-BADD448CF99D}"/>
              </a:ext>
            </a:extLst>
          </p:cNvPr>
          <p:cNvCxnSpPr/>
          <p:nvPr/>
        </p:nvCxnSpPr>
        <p:spPr>
          <a:xfrm flipV="1">
            <a:off x="6336880" y="5007530"/>
            <a:ext cx="574092" cy="599476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/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직사각형 152">
            <a:extLst>
              <a:ext uri="{FF2B5EF4-FFF2-40B4-BE49-F238E27FC236}">
                <a16:creationId xmlns:a16="http://schemas.microsoft.com/office/drawing/2014/main" id="{29276DAA-ABE6-4E78-897F-F42873704A71}"/>
              </a:ext>
            </a:extLst>
          </p:cNvPr>
          <p:cNvSpPr/>
          <p:nvPr/>
        </p:nvSpPr>
        <p:spPr>
          <a:xfrm>
            <a:off x="5161120" y="1903371"/>
            <a:ext cx="2952000" cy="4221769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154" name="Text Box 69">
            <a:extLst>
              <a:ext uri="{FF2B5EF4-FFF2-40B4-BE49-F238E27FC236}">
                <a16:creationId xmlns:a16="http://schemas.microsoft.com/office/drawing/2014/main" id="{491FCF6C-B31D-4BD3-BA0E-9582041AFB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502" y="2352265"/>
            <a:ext cx="2730072" cy="1764010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/>
              <a:t>To – Be </a:t>
            </a:r>
            <a:r>
              <a:rPr lang="ko-KR" altLang="en-US" dirty="0"/>
              <a:t>비즈니스 및 프로세스 설계</a:t>
            </a:r>
            <a:endParaRPr lang="en-US" altLang="ko-KR" dirty="0"/>
          </a:p>
        </p:txBody>
      </p:sp>
      <p:sp>
        <p:nvSpPr>
          <p:cNvPr id="155" name="Text Box 69">
            <a:extLst>
              <a:ext uri="{FF2B5EF4-FFF2-40B4-BE49-F238E27FC236}">
                <a16:creationId xmlns:a16="http://schemas.microsoft.com/office/drawing/2014/main" id="{E7641904-54B2-474E-89EE-0F96390000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6836" y="2675712"/>
            <a:ext cx="2054528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900" dirty="0">
                <a:solidFill>
                  <a:schemeClr val="tx1"/>
                </a:solidFill>
                <a:latin typeface="+mn-ea"/>
              </a:rPr>
              <a:t>P</a:t>
            </a: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코드 체계 설계</a:t>
            </a:r>
          </a:p>
        </p:txBody>
      </p:sp>
      <p:sp>
        <p:nvSpPr>
          <p:cNvPr id="156" name="Text Box 69">
            <a:extLst>
              <a:ext uri="{FF2B5EF4-FFF2-40B4-BE49-F238E27FC236}">
                <a16:creationId xmlns:a16="http://schemas.microsoft.com/office/drawing/2014/main" id="{EA453710-F897-4893-80E7-2C42908C35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6836" y="3142883"/>
            <a:ext cx="2054528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사이버우편사서함 설계</a:t>
            </a:r>
          </a:p>
        </p:txBody>
      </p:sp>
      <p:sp>
        <p:nvSpPr>
          <p:cNvPr id="163" name="Text Box 69">
            <a:extLst>
              <a:ext uri="{FF2B5EF4-FFF2-40B4-BE49-F238E27FC236}">
                <a16:creationId xmlns:a16="http://schemas.microsoft.com/office/drawing/2014/main" id="{BCC289BD-72BF-423B-B3ED-708D240E3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502" y="1957331"/>
            <a:ext cx="2730072" cy="324000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/>
              <a:t>플랫폼 비전 및 목표 정의</a:t>
            </a:r>
          </a:p>
        </p:txBody>
      </p:sp>
      <p:sp>
        <p:nvSpPr>
          <p:cNvPr id="164" name="Text Box 69">
            <a:extLst>
              <a:ext uri="{FF2B5EF4-FFF2-40B4-BE49-F238E27FC236}">
                <a16:creationId xmlns:a16="http://schemas.microsoft.com/office/drawing/2014/main" id="{6DA5CEDB-8E37-4B7F-8DCC-E54F7078BB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6836" y="3597274"/>
            <a:ext cx="2054528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/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가상우편환 설계</a:t>
            </a:r>
          </a:p>
        </p:txBody>
      </p:sp>
      <p:sp>
        <p:nvSpPr>
          <p:cNvPr id="165" name="Text Box 69">
            <a:extLst>
              <a:ext uri="{FF2B5EF4-FFF2-40B4-BE49-F238E27FC236}">
                <a16:creationId xmlns:a16="http://schemas.microsoft.com/office/drawing/2014/main" id="{9D3F3520-05D5-43D8-9D0A-1559CDDD4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8889" y="4198490"/>
            <a:ext cx="2730072" cy="1868370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dirty="0"/>
              <a:t>To – Be </a:t>
            </a:r>
            <a:r>
              <a:rPr lang="ko-KR" altLang="en-US" dirty="0"/>
              <a:t>통합플랫폼 설계</a:t>
            </a:r>
            <a:endParaRPr lang="en-US" altLang="ko-KR" dirty="0"/>
          </a:p>
        </p:txBody>
      </p:sp>
      <p:sp>
        <p:nvSpPr>
          <p:cNvPr id="166" name="Text Box 69">
            <a:extLst>
              <a:ext uri="{FF2B5EF4-FFF2-40B4-BE49-F238E27FC236}">
                <a16:creationId xmlns:a16="http://schemas.microsoft.com/office/drawing/2014/main" id="{2CE77FB4-B307-4C95-8F12-439D3A46EE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6661" y="4622613"/>
            <a:ext cx="2054528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900" dirty="0">
                <a:solidFill>
                  <a:schemeClr val="tx1"/>
                </a:solidFill>
                <a:latin typeface="+mn-ea"/>
              </a:rPr>
              <a:t>To-Be </a:t>
            </a: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플랫폼 아키텍처 정의 </a:t>
            </a:r>
          </a:p>
        </p:txBody>
      </p:sp>
      <p:sp>
        <p:nvSpPr>
          <p:cNvPr id="167" name="직사각형 166">
            <a:extLst>
              <a:ext uri="{FF2B5EF4-FFF2-40B4-BE49-F238E27FC236}">
                <a16:creationId xmlns:a16="http://schemas.microsoft.com/office/drawing/2014/main" id="{EAE0630D-6B69-456A-8A09-7F2C52BD145A}"/>
              </a:ext>
            </a:extLst>
          </p:cNvPr>
          <p:cNvSpPr/>
          <p:nvPr/>
        </p:nvSpPr>
        <p:spPr>
          <a:xfrm>
            <a:off x="8349944" y="1903371"/>
            <a:ext cx="1392241" cy="4221769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168" name="Text Box 69">
            <a:extLst>
              <a:ext uri="{FF2B5EF4-FFF2-40B4-BE49-F238E27FC236}">
                <a16:creationId xmlns:a16="http://schemas.microsoft.com/office/drawing/2014/main" id="{DC896A75-2E49-4F75-918D-36E1868692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5674" y="1957332"/>
            <a:ext cx="1285690" cy="4109529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en-US" altLang="ko-KR" dirty="0"/>
          </a:p>
        </p:txBody>
      </p:sp>
      <p:sp>
        <p:nvSpPr>
          <p:cNvPr id="169" name="Text Box 69">
            <a:extLst>
              <a:ext uri="{FF2B5EF4-FFF2-40B4-BE49-F238E27FC236}">
                <a16:creationId xmlns:a16="http://schemas.microsoft.com/office/drawing/2014/main" id="{6BE216B9-9C8F-4CA9-8F1F-FB27FB7CC0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3661" y="2076540"/>
            <a:ext cx="998834" cy="600175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이행 과제 도출</a:t>
            </a:r>
          </a:p>
        </p:txBody>
      </p:sp>
      <p:cxnSp>
        <p:nvCxnSpPr>
          <p:cNvPr id="170" name="직선 화살표 연결선 169">
            <a:extLst>
              <a:ext uri="{FF2B5EF4-FFF2-40B4-BE49-F238E27FC236}">
                <a16:creationId xmlns:a16="http://schemas.microsoft.com/office/drawing/2014/main" id="{D21DEE65-2EEB-4B83-8836-A76554E867A5}"/>
              </a:ext>
            </a:extLst>
          </p:cNvPr>
          <p:cNvCxnSpPr>
            <a:cxnSpLocks/>
            <a:stCxn id="169" idx="2"/>
            <a:endCxn id="171" idx="0"/>
          </p:cNvCxnSpPr>
          <p:nvPr/>
        </p:nvCxnSpPr>
        <p:spPr>
          <a:xfrm>
            <a:off x="9033078" y="2676716"/>
            <a:ext cx="1614" cy="193221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1" name="Text Box 69">
            <a:extLst>
              <a:ext uri="{FF2B5EF4-FFF2-40B4-BE49-F238E27FC236}">
                <a16:creationId xmlns:a16="http://schemas.microsoft.com/office/drawing/2014/main" id="{D3834D74-8AC4-4936-B277-75C1A34FD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5275" y="2869936"/>
            <a:ext cx="998834" cy="600175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 err="1">
                <a:solidFill>
                  <a:schemeClr val="tx1"/>
                </a:solidFill>
                <a:latin typeface="+mn-ea"/>
              </a:rPr>
              <a:t>이행로드맵</a:t>
            </a:r>
            <a:r>
              <a:rPr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수립</a:t>
            </a:r>
          </a:p>
        </p:txBody>
      </p:sp>
      <p:cxnSp>
        <p:nvCxnSpPr>
          <p:cNvPr id="172" name="직선 화살표 연결선 171">
            <a:extLst>
              <a:ext uri="{FF2B5EF4-FFF2-40B4-BE49-F238E27FC236}">
                <a16:creationId xmlns:a16="http://schemas.microsoft.com/office/drawing/2014/main" id="{F63E0D9C-0500-4D29-BABB-3C9114B623DB}"/>
              </a:ext>
            </a:extLst>
          </p:cNvPr>
          <p:cNvCxnSpPr/>
          <p:nvPr/>
        </p:nvCxnSpPr>
        <p:spPr>
          <a:xfrm>
            <a:off x="9037843" y="3466470"/>
            <a:ext cx="135" cy="21962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3" name="Text Box 69">
            <a:extLst>
              <a:ext uri="{FF2B5EF4-FFF2-40B4-BE49-F238E27FC236}">
                <a16:creationId xmlns:a16="http://schemas.microsoft.com/office/drawing/2014/main" id="{CEC77BCF-A719-42DA-94A8-9263418736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3757" y="5289720"/>
            <a:ext cx="998834" cy="600175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대국민 홍보방안</a:t>
            </a:r>
          </a:p>
        </p:txBody>
      </p:sp>
      <p:cxnSp>
        <p:nvCxnSpPr>
          <p:cNvPr id="174" name="직선 화살표 연결선 173">
            <a:extLst>
              <a:ext uri="{FF2B5EF4-FFF2-40B4-BE49-F238E27FC236}">
                <a16:creationId xmlns:a16="http://schemas.microsoft.com/office/drawing/2014/main" id="{8B238C53-791F-49BB-A8DE-57611C7E37C7}"/>
              </a:ext>
            </a:extLst>
          </p:cNvPr>
          <p:cNvCxnSpPr/>
          <p:nvPr/>
        </p:nvCxnSpPr>
        <p:spPr>
          <a:xfrm>
            <a:off x="9036190" y="5074589"/>
            <a:ext cx="135" cy="21962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5" name="Text Box 69">
            <a:extLst>
              <a:ext uri="{FF2B5EF4-FFF2-40B4-BE49-F238E27FC236}">
                <a16:creationId xmlns:a16="http://schemas.microsoft.com/office/drawing/2014/main" id="{55AAE474-0AF2-4593-A17C-DB82FEA425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3621" y="4478055"/>
            <a:ext cx="998834" cy="600175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기대효과</a:t>
            </a:r>
            <a:r>
              <a:rPr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분석</a:t>
            </a:r>
            <a:endParaRPr lang="en-US" altLang="ko-KR" sz="900" dirty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176" name="직선 화살표 연결선 175">
            <a:extLst>
              <a:ext uri="{FF2B5EF4-FFF2-40B4-BE49-F238E27FC236}">
                <a16:creationId xmlns:a16="http://schemas.microsoft.com/office/drawing/2014/main" id="{434BCE9A-43CA-4DB9-9B9A-7A18DD456C49}"/>
              </a:ext>
            </a:extLst>
          </p:cNvPr>
          <p:cNvCxnSpPr/>
          <p:nvPr/>
        </p:nvCxnSpPr>
        <p:spPr>
          <a:xfrm>
            <a:off x="9044413" y="4273815"/>
            <a:ext cx="135" cy="219620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7" name="Text Box 69">
            <a:extLst>
              <a:ext uri="{FF2B5EF4-FFF2-40B4-BE49-F238E27FC236}">
                <a16:creationId xmlns:a16="http://schemas.microsoft.com/office/drawing/2014/main" id="{232094DC-D8C9-4770-9CF1-9FF8C8DEB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5410" y="3681601"/>
            <a:ext cx="998834" cy="600175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소요예산</a:t>
            </a:r>
            <a:r>
              <a:rPr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산정</a:t>
            </a:r>
          </a:p>
        </p:txBody>
      </p:sp>
      <p:sp>
        <p:nvSpPr>
          <p:cNvPr id="178" name="Text Box 69">
            <a:extLst>
              <a:ext uri="{FF2B5EF4-FFF2-40B4-BE49-F238E27FC236}">
                <a16:creationId xmlns:a16="http://schemas.microsoft.com/office/drawing/2014/main" id="{C23C3973-E769-4E30-8987-C9C4CAE5C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413" y="1957332"/>
            <a:ext cx="1260000" cy="1391069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z="1050" b="1" spc="-100" dirty="0">
                <a:solidFill>
                  <a:schemeClr val="tx1"/>
                </a:solidFill>
              </a:rPr>
              <a:t>서비스 모델 분석</a:t>
            </a:r>
            <a:endParaRPr lang="en-US" altLang="ko-KR" sz="1050" b="1" spc="-100" dirty="0">
              <a:solidFill>
                <a:schemeClr val="tx1"/>
              </a:solidFill>
            </a:endParaRPr>
          </a:p>
        </p:txBody>
      </p:sp>
      <p:sp>
        <p:nvSpPr>
          <p:cNvPr id="179" name="Text Box 69">
            <a:extLst>
              <a:ext uri="{FF2B5EF4-FFF2-40B4-BE49-F238E27FC236}">
                <a16:creationId xmlns:a16="http://schemas.microsoft.com/office/drawing/2014/main" id="{20097483-3A97-4064-88C3-6F86E005CB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413" y="2853265"/>
            <a:ext cx="1116000" cy="397448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</a:rPr>
              <a:t>주요 서비스 </a:t>
            </a:r>
            <a:endParaRPr lang="en-US" altLang="ko-KR" sz="900" dirty="0">
              <a:solidFill>
                <a:schemeClr val="tx1"/>
              </a:solidFill>
            </a:endParaRPr>
          </a:p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</a:rPr>
              <a:t>우선 순위</a:t>
            </a:r>
          </a:p>
        </p:txBody>
      </p:sp>
      <p:sp>
        <p:nvSpPr>
          <p:cNvPr id="180" name="Text Box 69">
            <a:extLst>
              <a:ext uri="{FF2B5EF4-FFF2-40B4-BE49-F238E27FC236}">
                <a16:creationId xmlns:a16="http://schemas.microsoft.com/office/drawing/2014/main" id="{5C708F24-5EEA-4C09-B6E0-979F4F40B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413" y="2360472"/>
            <a:ext cx="1116000" cy="397448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</a:rPr>
              <a:t>주요 서비스 </a:t>
            </a:r>
            <a:endParaRPr lang="en-US" altLang="ko-KR" sz="900" dirty="0">
              <a:solidFill>
                <a:schemeClr val="tx1"/>
              </a:solidFill>
            </a:endParaRPr>
          </a:p>
          <a:p>
            <a:pPr latinLnBrk="0">
              <a:lnSpc>
                <a:spcPct val="100000"/>
              </a:lnSpc>
            </a:pPr>
            <a:r>
              <a:rPr lang="ko-KR" altLang="en-US" sz="900" dirty="0">
                <a:solidFill>
                  <a:schemeClr val="tx1"/>
                </a:solidFill>
              </a:rPr>
              <a:t>타당성 분석</a:t>
            </a:r>
          </a:p>
        </p:txBody>
      </p:sp>
      <p:cxnSp>
        <p:nvCxnSpPr>
          <p:cNvPr id="181" name="직선 화살표 연결선 180">
            <a:extLst>
              <a:ext uri="{FF2B5EF4-FFF2-40B4-BE49-F238E27FC236}">
                <a16:creationId xmlns:a16="http://schemas.microsoft.com/office/drawing/2014/main" id="{34FAB4AE-4448-4950-B065-F7B8F164D9AE}"/>
              </a:ext>
            </a:extLst>
          </p:cNvPr>
          <p:cNvCxnSpPr>
            <a:cxnSpLocks/>
            <a:stCxn id="147" idx="2"/>
            <a:endCxn id="148" idx="0"/>
          </p:cNvCxnSpPr>
          <p:nvPr/>
        </p:nvCxnSpPr>
        <p:spPr>
          <a:xfrm>
            <a:off x="2504569" y="2778826"/>
            <a:ext cx="0" cy="566083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2" name="직선 화살표 연결선 181">
            <a:extLst>
              <a:ext uri="{FF2B5EF4-FFF2-40B4-BE49-F238E27FC236}">
                <a16:creationId xmlns:a16="http://schemas.microsoft.com/office/drawing/2014/main" id="{A627DB4C-6085-40F5-9CC0-C1C919A0B0CF}"/>
              </a:ext>
            </a:extLst>
          </p:cNvPr>
          <p:cNvCxnSpPr>
            <a:cxnSpLocks/>
            <a:stCxn id="148" idx="2"/>
            <a:endCxn id="149" idx="0"/>
          </p:cNvCxnSpPr>
          <p:nvPr/>
        </p:nvCxnSpPr>
        <p:spPr>
          <a:xfrm>
            <a:off x="2504569" y="3763263"/>
            <a:ext cx="0" cy="566083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3" name="직선 화살표 연결선 182">
            <a:extLst>
              <a:ext uri="{FF2B5EF4-FFF2-40B4-BE49-F238E27FC236}">
                <a16:creationId xmlns:a16="http://schemas.microsoft.com/office/drawing/2014/main" id="{BD3EDB20-B578-474C-AF7D-B68C6663BEE2}"/>
              </a:ext>
            </a:extLst>
          </p:cNvPr>
          <p:cNvCxnSpPr>
            <a:cxnSpLocks/>
            <a:stCxn id="149" idx="2"/>
            <a:endCxn id="150" idx="0"/>
          </p:cNvCxnSpPr>
          <p:nvPr/>
        </p:nvCxnSpPr>
        <p:spPr>
          <a:xfrm>
            <a:off x="2504569" y="4747700"/>
            <a:ext cx="0" cy="566084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headEnd type="none"/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" name="직사각형 183">
            <a:extLst>
              <a:ext uri="{FF2B5EF4-FFF2-40B4-BE49-F238E27FC236}">
                <a16:creationId xmlns:a16="http://schemas.microsoft.com/office/drawing/2014/main" id="{35A9413A-AB9C-4D71-AC83-26788BE9CBCC}"/>
              </a:ext>
            </a:extLst>
          </p:cNvPr>
          <p:cNvSpPr/>
          <p:nvPr/>
        </p:nvSpPr>
        <p:spPr>
          <a:xfrm>
            <a:off x="3332606" y="1896591"/>
            <a:ext cx="1592138" cy="4221769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185" name="Text Box 69">
            <a:extLst>
              <a:ext uri="{FF2B5EF4-FFF2-40B4-BE49-F238E27FC236}">
                <a16:creationId xmlns:a16="http://schemas.microsoft.com/office/drawing/2014/main" id="{606EF724-86E8-40E2-9ABE-AA49752C25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4300" y="1957332"/>
            <a:ext cx="1495128" cy="1698682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spc="0" dirty="0"/>
              <a:t>As–Is </a:t>
            </a:r>
            <a:r>
              <a:rPr lang="ko-KR" altLang="en-US" dirty="0"/>
              <a:t>업무 및 프로세스 분석</a:t>
            </a:r>
            <a:endParaRPr lang="en-US" altLang="ko-KR" dirty="0"/>
          </a:p>
        </p:txBody>
      </p:sp>
      <p:sp>
        <p:nvSpPr>
          <p:cNvPr id="186" name="Text Box 69">
            <a:extLst>
              <a:ext uri="{FF2B5EF4-FFF2-40B4-BE49-F238E27FC236}">
                <a16:creationId xmlns:a16="http://schemas.microsoft.com/office/drawing/2014/main" id="{95BC77C1-57F9-4B7B-B4E6-4A7BE3615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877" y="2515395"/>
            <a:ext cx="1314633" cy="43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플랫폼 관련 </a:t>
            </a:r>
            <a:endParaRPr lang="en-US" altLang="ko-KR" sz="900" spc="-150" dirty="0">
              <a:ln>
                <a:solidFill>
                  <a:srgbClr val="369CE2">
                    <a:alpha val="0"/>
                  </a:srgbClr>
                </a:solidFill>
              </a:ln>
            </a:endParaRPr>
          </a:p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우편 프로세스  분석</a:t>
            </a:r>
          </a:p>
        </p:txBody>
      </p:sp>
      <p:sp>
        <p:nvSpPr>
          <p:cNvPr id="187" name="Text Box 69">
            <a:extLst>
              <a:ext uri="{FF2B5EF4-FFF2-40B4-BE49-F238E27FC236}">
                <a16:creationId xmlns:a16="http://schemas.microsoft.com/office/drawing/2014/main" id="{80911BAE-BF26-43EB-AEB2-33DD50419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877" y="2985498"/>
            <a:ext cx="1314633" cy="43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플랫폼 관련 </a:t>
            </a:r>
            <a:endParaRPr lang="en-US" altLang="ko-KR" sz="900" spc="-150" dirty="0">
              <a:ln>
                <a:solidFill>
                  <a:srgbClr val="369CE2">
                    <a:alpha val="0"/>
                  </a:srgbClr>
                </a:solidFill>
              </a:ln>
            </a:endParaRPr>
          </a:p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금융 프로세스  분석</a:t>
            </a:r>
          </a:p>
        </p:txBody>
      </p:sp>
      <p:sp>
        <p:nvSpPr>
          <p:cNvPr id="188" name="Text Box 69">
            <a:extLst>
              <a:ext uri="{FF2B5EF4-FFF2-40B4-BE49-F238E27FC236}">
                <a16:creationId xmlns:a16="http://schemas.microsoft.com/office/drawing/2014/main" id="{7098CF69-74F2-445F-8CB1-FA9F646C5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4300" y="3830981"/>
            <a:ext cx="1495128" cy="2235879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050" b="1" spc="-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altLang="ko-KR" spc="0" dirty="0"/>
              <a:t>As–Is </a:t>
            </a:r>
            <a:r>
              <a:rPr lang="ko-KR" altLang="en-US" dirty="0"/>
              <a:t>정보시스템 현황 분석</a:t>
            </a:r>
            <a:endParaRPr lang="en-US" altLang="ko-KR" dirty="0"/>
          </a:p>
        </p:txBody>
      </p:sp>
      <p:sp>
        <p:nvSpPr>
          <p:cNvPr id="189" name="Text Box 69">
            <a:extLst>
              <a:ext uri="{FF2B5EF4-FFF2-40B4-BE49-F238E27FC236}">
                <a16:creationId xmlns:a16="http://schemas.microsoft.com/office/drawing/2014/main" id="{8259B4E1-D525-4A56-A7A0-845A292360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877" y="4329346"/>
            <a:ext cx="1314633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우편 인프라</a:t>
            </a:r>
            <a:r>
              <a:rPr lang="en-US" altLang="ko-KR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 </a:t>
            </a:r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구성  분석</a:t>
            </a:r>
          </a:p>
        </p:txBody>
      </p:sp>
      <p:sp>
        <p:nvSpPr>
          <p:cNvPr id="190" name="Text Box 69">
            <a:extLst>
              <a:ext uri="{FF2B5EF4-FFF2-40B4-BE49-F238E27FC236}">
                <a16:creationId xmlns:a16="http://schemas.microsoft.com/office/drawing/2014/main" id="{FC57ECCE-07E8-4433-8E36-03302B6E3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877" y="4729529"/>
            <a:ext cx="1314633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금융 인프라 구성 분석</a:t>
            </a:r>
          </a:p>
        </p:txBody>
      </p:sp>
      <p:sp>
        <p:nvSpPr>
          <p:cNvPr id="191" name="Text Box 69">
            <a:extLst>
              <a:ext uri="{FF2B5EF4-FFF2-40B4-BE49-F238E27FC236}">
                <a16:creationId xmlns:a16="http://schemas.microsoft.com/office/drawing/2014/main" id="{F1102DFD-9B75-4BD0-9B26-FE03B810E7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877" y="5129712"/>
            <a:ext cx="1314633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우편 아키텍처  분석</a:t>
            </a:r>
          </a:p>
        </p:txBody>
      </p:sp>
      <p:sp>
        <p:nvSpPr>
          <p:cNvPr id="192" name="Text Box 69">
            <a:extLst>
              <a:ext uri="{FF2B5EF4-FFF2-40B4-BE49-F238E27FC236}">
                <a16:creationId xmlns:a16="http://schemas.microsoft.com/office/drawing/2014/main" id="{28614F01-3FF7-4BDB-BFE6-744B800D5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877" y="5529895"/>
            <a:ext cx="1314633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ko-KR" altLang="en-US" sz="900" spc="-150" dirty="0">
                <a:ln>
                  <a:solidFill>
                    <a:srgbClr val="369CE2">
                      <a:alpha val="0"/>
                    </a:srgbClr>
                  </a:solidFill>
                </a:ln>
              </a:rPr>
              <a:t>금융 아키텍처 분석</a:t>
            </a:r>
          </a:p>
        </p:txBody>
      </p:sp>
      <p:sp>
        <p:nvSpPr>
          <p:cNvPr id="193" name="Text Box 69">
            <a:extLst>
              <a:ext uri="{FF2B5EF4-FFF2-40B4-BE49-F238E27FC236}">
                <a16:creationId xmlns:a16="http://schemas.microsoft.com/office/drawing/2014/main" id="{81E7EC9F-0937-4F6F-87D6-1C728FC57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6661" y="5085754"/>
            <a:ext cx="2054528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900" dirty="0">
                <a:solidFill>
                  <a:schemeClr val="tx1"/>
                </a:solidFill>
                <a:latin typeface="+mn-ea"/>
              </a:rPr>
              <a:t>To-Be </a:t>
            </a: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플랫폼 구성도 정의 </a:t>
            </a:r>
          </a:p>
        </p:txBody>
      </p:sp>
      <p:sp>
        <p:nvSpPr>
          <p:cNvPr id="194" name="Text Box 69">
            <a:extLst>
              <a:ext uri="{FF2B5EF4-FFF2-40B4-BE49-F238E27FC236}">
                <a16:creationId xmlns:a16="http://schemas.microsoft.com/office/drawing/2014/main" id="{860E3A56-D52F-4940-961C-9A4E7FDE7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2267" y="5530590"/>
            <a:ext cx="2054528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900" dirty="0">
                <a:solidFill>
                  <a:schemeClr val="tx1"/>
                </a:solidFill>
                <a:latin typeface="+mn-ea"/>
              </a:rPr>
              <a:t>To-Be </a:t>
            </a:r>
            <a:r>
              <a:rPr lang="ko-KR" altLang="en-US" sz="900" dirty="0">
                <a:solidFill>
                  <a:schemeClr val="tx1"/>
                </a:solidFill>
                <a:latin typeface="+mn-ea"/>
              </a:rPr>
              <a:t>인프라 구성방안 정의 </a:t>
            </a:r>
          </a:p>
        </p:txBody>
      </p:sp>
      <p:sp>
        <p:nvSpPr>
          <p:cNvPr id="195" name="사각형: 둥근 모서리 72">
            <a:extLst>
              <a:ext uri="{FF2B5EF4-FFF2-40B4-BE49-F238E27FC236}">
                <a16:creationId xmlns:a16="http://schemas.microsoft.com/office/drawing/2014/main" id="{2F544345-F86B-4933-8852-58D9A73992EC}"/>
              </a:ext>
            </a:extLst>
          </p:cNvPr>
          <p:cNvSpPr/>
          <p:nvPr/>
        </p:nvSpPr>
        <p:spPr>
          <a:xfrm>
            <a:off x="3332607" y="1477689"/>
            <a:ext cx="1592138" cy="3600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255175"/>
              </a:gs>
              <a:gs pos="50000">
                <a:srgbClr val="336D9E"/>
              </a:gs>
              <a:gs pos="100000">
                <a:srgbClr val="0070C0"/>
              </a:gs>
            </a:gsLst>
            <a:lin ang="108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buSzPct val="100000"/>
            </a:pPr>
            <a:r>
              <a:rPr lang="ko-KR" altLang="en-US" sz="1200" b="1" spc="-5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 분석</a:t>
            </a:r>
          </a:p>
        </p:txBody>
      </p:sp>
      <p:sp>
        <p:nvSpPr>
          <p:cNvPr id="196" name="사각형: 둥근 모서리 72">
            <a:extLst>
              <a:ext uri="{FF2B5EF4-FFF2-40B4-BE49-F238E27FC236}">
                <a16:creationId xmlns:a16="http://schemas.microsoft.com/office/drawing/2014/main" id="{10C95442-F4EE-408F-87CD-B5BAB7AC95B6}"/>
              </a:ext>
            </a:extLst>
          </p:cNvPr>
          <p:cNvSpPr/>
          <p:nvPr/>
        </p:nvSpPr>
        <p:spPr>
          <a:xfrm>
            <a:off x="5158410" y="1477689"/>
            <a:ext cx="2952000" cy="3600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255175"/>
              </a:gs>
              <a:gs pos="50000">
                <a:srgbClr val="336D9E"/>
              </a:gs>
              <a:gs pos="100000">
                <a:srgbClr val="0070C0"/>
              </a:gs>
            </a:gsLst>
            <a:lin ang="108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buSzPct val="100000"/>
            </a:pPr>
            <a:r>
              <a:rPr lang="ko-KR" altLang="en-US" sz="1200" b="1" spc="-5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목표모델 설계</a:t>
            </a:r>
          </a:p>
        </p:txBody>
      </p:sp>
      <p:sp>
        <p:nvSpPr>
          <p:cNvPr id="197" name="사각형: 둥근 모서리 72">
            <a:extLst>
              <a:ext uri="{FF2B5EF4-FFF2-40B4-BE49-F238E27FC236}">
                <a16:creationId xmlns:a16="http://schemas.microsoft.com/office/drawing/2014/main" id="{7582A49C-153F-4DF5-8F11-7277D4BEFA2E}"/>
              </a:ext>
            </a:extLst>
          </p:cNvPr>
          <p:cNvSpPr/>
          <p:nvPr/>
        </p:nvSpPr>
        <p:spPr>
          <a:xfrm>
            <a:off x="8349946" y="1477689"/>
            <a:ext cx="1392240" cy="3600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255175"/>
              </a:gs>
              <a:gs pos="50000">
                <a:srgbClr val="336D9E"/>
              </a:gs>
              <a:gs pos="100000">
                <a:srgbClr val="0070C0"/>
              </a:gs>
            </a:gsLst>
            <a:lin ang="108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buSzPct val="100000"/>
            </a:pPr>
            <a:r>
              <a:rPr lang="ko-KR" altLang="en-US" sz="1200" b="1" spc="-5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이행계획 수립</a:t>
            </a:r>
          </a:p>
        </p:txBody>
      </p:sp>
      <p:sp>
        <p:nvSpPr>
          <p:cNvPr id="198" name="사각형: 둥근 모서리 72">
            <a:extLst>
              <a:ext uri="{FF2B5EF4-FFF2-40B4-BE49-F238E27FC236}">
                <a16:creationId xmlns:a16="http://schemas.microsoft.com/office/drawing/2014/main" id="{DD65C3EE-8E19-49BD-81E4-8141B09A2C72}"/>
              </a:ext>
            </a:extLst>
          </p:cNvPr>
          <p:cNvSpPr/>
          <p:nvPr/>
        </p:nvSpPr>
        <p:spPr>
          <a:xfrm>
            <a:off x="1910195" y="1477689"/>
            <a:ext cx="1188747" cy="3600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255175"/>
              </a:gs>
              <a:gs pos="50000">
                <a:srgbClr val="336D9E"/>
              </a:gs>
              <a:gs pos="100000">
                <a:srgbClr val="0070C0"/>
              </a:gs>
            </a:gsLst>
            <a:lin ang="108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buSzPct val="100000"/>
            </a:pPr>
            <a:r>
              <a:rPr lang="ko-KR" altLang="en-US" sz="1200" b="1" spc="-5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 분석</a:t>
            </a:r>
          </a:p>
        </p:txBody>
      </p:sp>
      <p:sp>
        <p:nvSpPr>
          <p:cNvPr id="199" name="사각형: 둥근 모서리 72">
            <a:extLst>
              <a:ext uri="{FF2B5EF4-FFF2-40B4-BE49-F238E27FC236}">
                <a16:creationId xmlns:a16="http://schemas.microsoft.com/office/drawing/2014/main" id="{885D1CA9-FCD9-4AA8-94C7-C7C39E027FDD}"/>
              </a:ext>
            </a:extLst>
          </p:cNvPr>
          <p:cNvSpPr/>
          <p:nvPr/>
        </p:nvSpPr>
        <p:spPr>
          <a:xfrm>
            <a:off x="193908" y="1477689"/>
            <a:ext cx="1521028" cy="36004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255175"/>
              </a:gs>
              <a:gs pos="50000">
                <a:srgbClr val="336D9E"/>
              </a:gs>
              <a:gs pos="100000">
                <a:srgbClr val="0070C0"/>
              </a:gs>
            </a:gsLst>
            <a:lin ang="10800000" scaled="1"/>
            <a:tileRect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buSzPct val="100000"/>
            </a:pPr>
            <a:r>
              <a:rPr lang="ko-KR" altLang="en-US" sz="1200" b="1" spc="-5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미래모델 개념분석</a:t>
            </a:r>
          </a:p>
        </p:txBody>
      </p:sp>
      <p:sp>
        <p:nvSpPr>
          <p:cNvPr id="200" name="화살표: 갈매기형 수장 111">
            <a:extLst>
              <a:ext uri="{FF2B5EF4-FFF2-40B4-BE49-F238E27FC236}">
                <a16:creationId xmlns:a16="http://schemas.microsoft.com/office/drawing/2014/main" id="{1B1D759B-CCC7-4D35-8ACC-9452DA087B4F}"/>
              </a:ext>
            </a:extLst>
          </p:cNvPr>
          <p:cNvSpPr/>
          <p:nvPr/>
        </p:nvSpPr>
        <p:spPr>
          <a:xfrm>
            <a:off x="1725940" y="1579838"/>
            <a:ext cx="155741" cy="155741"/>
          </a:xfrm>
          <a:prstGeom prst="chevron">
            <a:avLst>
              <a:gd name="adj" fmla="val 39238"/>
            </a:avLst>
          </a:prstGeom>
          <a:solidFill>
            <a:srgbClr val="38B0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201" name="화살표: 갈매기형 수장 111">
            <a:extLst>
              <a:ext uri="{FF2B5EF4-FFF2-40B4-BE49-F238E27FC236}">
                <a16:creationId xmlns:a16="http://schemas.microsoft.com/office/drawing/2014/main" id="{235EB629-4002-45A9-8D78-3EDE8744B1B2}"/>
              </a:ext>
            </a:extLst>
          </p:cNvPr>
          <p:cNvSpPr/>
          <p:nvPr/>
        </p:nvSpPr>
        <p:spPr>
          <a:xfrm>
            <a:off x="3137539" y="1579837"/>
            <a:ext cx="155741" cy="155741"/>
          </a:xfrm>
          <a:prstGeom prst="chevron">
            <a:avLst>
              <a:gd name="adj" fmla="val 39238"/>
            </a:avLst>
          </a:prstGeom>
          <a:solidFill>
            <a:srgbClr val="38B0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202" name="화살표: 갈매기형 수장 111">
            <a:extLst>
              <a:ext uri="{FF2B5EF4-FFF2-40B4-BE49-F238E27FC236}">
                <a16:creationId xmlns:a16="http://schemas.microsoft.com/office/drawing/2014/main" id="{46009D46-60F6-49B7-AA18-4FE5495AD3AD}"/>
              </a:ext>
            </a:extLst>
          </p:cNvPr>
          <p:cNvSpPr/>
          <p:nvPr/>
        </p:nvSpPr>
        <p:spPr>
          <a:xfrm>
            <a:off x="4960772" y="1579836"/>
            <a:ext cx="155741" cy="155741"/>
          </a:xfrm>
          <a:prstGeom prst="chevron">
            <a:avLst>
              <a:gd name="adj" fmla="val 39238"/>
            </a:avLst>
          </a:prstGeom>
          <a:solidFill>
            <a:srgbClr val="38B0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203" name="화살표: 갈매기형 수장 111">
            <a:extLst>
              <a:ext uri="{FF2B5EF4-FFF2-40B4-BE49-F238E27FC236}">
                <a16:creationId xmlns:a16="http://schemas.microsoft.com/office/drawing/2014/main" id="{22B59BFA-8F6E-40DB-9690-CE1755EF5308}"/>
              </a:ext>
            </a:extLst>
          </p:cNvPr>
          <p:cNvSpPr/>
          <p:nvPr/>
        </p:nvSpPr>
        <p:spPr>
          <a:xfrm>
            <a:off x="8152307" y="1579836"/>
            <a:ext cx="155741" cy="155741"/>
          </a:xfrm>
          <a:prstGeom prst="chevron">
            <a:avLst>
              <a:gd name="adj" fmla="val 39238"/>
            </a:avLst>
          </a:prstGeom>
          <a:solidFill>
            <a:srgbClr val="38B0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204" name="Rectangle 3">
            <a:extLst>
              <a:ext uri="{FF2B5EF4-FFF2-40B4-BE49-F238E27FC236}">
                <a16:creationId xmlns:a16="http://schemas.microsoft.com/office/drawing/2014/main" id="{A74575C2-9AEB-400F-81D1-D7E89FDADFB9}"/>
              </a:ext>
            </a:extLst>
          </p:cNvPr>
          <p:cNvSpPr txBox="1">
            <a:spLocks/>
          </p:cNvSpPr>
          <p:nvPr/>
        </p:nvSpPr>
        <p:spPr bwMode="auto">
          <a:xfrm>
            <a:off x="319001" y="791138"/>
            <a:ext cx="925990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90" dirty="0">
                <a:solidFill>
                  <a:schemeClr val="bg1"/>
                </a:solidFill>
              </a:rPr>
              <a:t>미래모델 개념분석 〮 환경분석 〮 현황분석 〮 목표모델 정의 후 이행계획 수립 진행 중</a:t>
            </a:r>
          </a:p>
        </p:txBody>
      </p:sp>
      <p:sp>
        <p:nvSpPr>
          <p:cNvPr id="65" name="이등변 삼각형 64">
            <a:extLst>
              <a:ext uri="{FF2B5EF4-FFF2-40B4-BE49-F238E27FC236}">
                <a16:creationId xmlns:a16="http://schemas.microsoft.com/office/drawing/2014/main" id="{2371697A-D811-4976-860B-E90F276AA048}"/>
              </a:ext>
            </a:extLst>
          </p:cNvPr>
          <p:cNvSpPr/>
          <p:nvPr/>
        </p:nvSpPr>
        <p:spPr>
          <a:xfrm>
            <a:off x="8978354" y="6053987"/>
            <a:ext cx="127340" cy="86407"/>
          </a:xfrm>
          <a:prstGeom prst="triangle">
            <a:avLst/>
          </a:prstGeom>
          <a:solidFill>
            <a:srgbClr val="C00000"/>
          </a:solidFill>
          <a:ln w="6350"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 latinLnBrk="0"/>
            <a:endParaRPr lang="ko-KR" altLang="en-US" sz="1800" spc="-5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66" name="사각형: 둥근 모서리 211">
            <a:extLst>
              <a:ext uri="{FF2B5EF4-FFF2-40B4-BE49-F238E27FC236}">
                <a16:creationId xmlns:a16="http://schemas.microsoft.com/office/drawing/2014/main" id="{AE1D493F-6C1A-49D8-A771-FE0C66D8521B}"/>
              </a:ext>
            </a:extLst>
          </p:cNvPr>
          <p:cNvSpPr/>
          <p:nvPr/>
        </p:nvSpPr>
        <p:spPr>
          <a:xfrm>
            <a:off x="8682024" y="6160714"/>
            <a:ext cx="720000" cy="144000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5400000" scaled="0"/>
          </a:gradFill>
          <a:ln w="3175">
            <a:solidFill>
              <a:schemeClr val="bg1">
                <a:lumMod val="50000"/>
              </a:schemeClr>
            </a:solidFill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현재 단계</a:t>
            </a:r>
          </a:p>
        </p:txBody>
      </p:sp>
    </p:spTree>
    <p:extLst>
      <p:ext uri="{BB962C8B-B14F-4D97-AF65-F5344CB8AC3E}">
        <p14:creationId xmlns:p14="http://schemas.microsoft.com/office/powerpoint/2010/main" val="106259772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5629" y="1064607"/>
            <a:ext cx="5577840" cy="58782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2562" y="2253384"/>
            <a:ext cx="6053214" cy="1669002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현황 분석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선진 사례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기술 동향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시사점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1004578"/>
            <a:ext cx="96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Ⅱ</a:t>
            </a:r>
          </a:p>
        </p:txBody>
      </p:sp>
    </p:spTree>
    <p:extLst>
      <p:ext uri="{BB962C8B-B14F-4D97-AF65-F5344CB8AC3E}">
        <p14:creationId xmlns:p14="http://schemas.microsoft.com/office/powerpoint/2010/main" val="2711593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BC07D00-8AFD-47F7-A9AB-EAD9CED3AE54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/>
            <a:r>
              <a:rPr kumimoji="0" lang="ko-KR" altLang="en-US" sz="1800" b="1" dirty="0"/>
              <a:t>현황 분석 </a:t>
            </a:r>
            <a:r>
              <a:rPr kumimoji="0" lang="en-US" altLang="ko-KR" sz="1800" b="1" dirty="0"/>
              <a:t>(1/2)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B1B6156-065C-4C22-9385-9326BC2D27C5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3AABF3F-79DE-4E20-AE4C-C0EE374AE691}"/>
              </a:ext>
            </a:extLst>
          </p:cNvPr>
          <p:cNvSpPr/>
          <p:nvPr/>
        </p:nvSpPr>
        <p:spPr>
          <a:xfrm>
            <a:off x="5188534" y="2474630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8CCF8D4-AD64-413B-ACD0-12B638EFED5E}"/>
              </a:ext>
            </a:extLst>
          </p:cNvPr>
          <p:cNvSpPr/>
          <p:nvPr/>
        </p:nvSpPr>
        <p:spPr>
          <a:xfrm>
            <a:off x="5262189" y="2477546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 defTabSz="9144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2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55D4603-F5CC-49DA-9978-5B8148C55012}"/>
              </a:ext>
            </a:extLst>
          </p:cNvPr>
          <p:cNvSpPr/>
          <p:nvPr/>
        </p:nvSpPr>
        <p:spPr>
          <a:xfrm>
            <a:off x="5340389" y="2730205"/>
            <a:ext cx="4075327" cy="9121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171450" indent="-171450" defTabSz="91440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국가에서 발송하는 각종 고지서가 대부분을 차지</a:t>
            </a:r>
            <a:endParaRPr lang="en-US" altLang="ko-KR" sz="14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marL="171450" indent="-171450" defTabSz="91440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최근 수년간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2.7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억 통 수준에서 정체되고 있음</a:t>
            </a:r>
            <a:endParaRPr lang="en-US" altLang="ko-KR" sz="14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marL="171450" indent="-171450" defTabSz="91440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2019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년부터 카카오톡 등의 전자 발송 시 등기 효력 발생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으로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매출이 크게 감소할 것으로 예상</a:t>
            </a:r>
            <a:endParaRPr lang="ko-KR" altLang="en-US" sz="14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FA56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사각형: 둥근 모서리 106">
            <a:extLst>
              <a:ext uri="{FF2B5EF4-FFF2-40B4-BE49-F238E27FC236}">
                <a16:creationId xmlns:a16="http://schemas.microsoft.com/office/drawing/2014/main" id="{DDA40113-F28C-44B5-8733-69CD15C2FC9B}"/>
              </a:ext>
            </a:extLst>
          </p:cNvPr>
          <p:cNvSpPr/>
          <p:nvPr/>
        </p:nvSpPr>
        <p:spPr>
          <a:xfrm>
            <a:off x="5188535" y="1945947"/>
            <a:ext cx="4379038" cy="540000"/>
          </a:xfrm>
          <a:prstGeom prst="roundRect">
            <a:avLst>
              <a:gd name="adj" fmla="val 0"/>
            </a:avLst>
          </a:prstGeom>
          <a:solidFill>
            <a:srgbClr val="17375E"/>
          </a:solidFill>
          <a:ln w="12700" cap="flat" cmpd="sng" algn="ctr">
            <a:solidFill>
              <a:srgbClr val="17375E"/>
            </a:solidFill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등기 통상우편 감소</a:t>
            </a:r>
            <a:endParaRPr lang="ko-KR" altLang="en-US" sz="2000" b="1" kern="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B6E144E-0261-4C5F-9E3E-8DA207D4DD3F}"/>
              </a:ext>
            </a:extLst>
          </p:cNvPr>
          <p:cNvSpPr/>
          <p:nvPr/>
        </p:nvSpPr>
        <p:spPr>
          <a:xfrm>
            <a:off x="5188534" y="4673321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ct val="120000"/>
              </a:lnSpc>
              <a:spcBef>
                <a:spcPts val="600"/>
              </a:spcBef>
            </a:pPr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4AD74BD-5B31-4756-A950-0C7D02FD29E9}"/>
              </a:ext>
            </a:extLst>
          </p:cNvPr>
          <p:cNvSpPr/>
          <p:nvPr/>
        </p:nvSpPr>
        <p:spPr>
          <a:xfrm>
            <a:off x="5262189" y="4676236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ct val="120000"/>
              </a:lnSpc>
              <a:spcBef>
                <a:spcPts val="600"/>
              </a:spcBef>
            </a:pPr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CA9C558-8764-4FFD-ACE5-2C18C10B4A34}"/>
              </a:ext>
            </a:extLst>
          </p:cNvPr>
          <p:cNvSpPr/>
          <p:nvPr/>
        </p:nvSpPr>
        <p:spPr>
          <a:xfrm>
            <a:off x="5340389" y="4960038"/>
            <a:ext cx="4162437" cy="9121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2012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년부터 한류 영향으로 중국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EMS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물량 증가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(2015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 매출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4,238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억 원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2017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사드 국제정세 영향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으로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11BD73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중국 물량 감소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(2018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매출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3,283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억 원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3" name="사각형: 둥근 모서리 106">
            <a:extLst>
              <a:ext uri="{FF2B5EF4-FFF2-40B4-BE49-F238E27FC236}">
                <a16:creationId xmlns:a16="http://schemas.microsoft.com/office/drawing/2014/main" id="{F255E34A-6253-48B5-ADB3-69BFD3C9C9A2}"/>
              </a:ext>
            </a:extLst>
          </p:cNvPr>
          <p:cNvSpPr/>
          <p:nvPr/>
        </p:nvSpPr>
        <p:spPr>
          <a:xfrm>
            <a:off x="5188535" y="4128801"/>
            <a:ext cx="4379038" cy="540000"/>
          </a:xfrm>
          <a:prstGeom prst="roundRect">
            <a:avLst>
              <a:gd name="adj" fmla="val 0"/>
            </a:avLst>
          </a:prstGeom>
          <a:solidFill>
            <a:srgbClr val="17375E"/>
          </a:solidFill>
          <a:ln w="12700" cap="flat" cmpd="sng" algn="ctr">
            <a:solidFill>
              <a:srgbClr val="17375E"/>
            </a:solidFill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국제우편 물량 감소</a:t>
            </a:r>
            <a:endParaRPr lang="ko-KR" altLang="en-US" sz="2000" b="1" kern="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4C8053A-04D1-47C5-B987-5859066C9634}"/>
              </a:ext>
            </a:extLst>
          </p:cNvPr>
          <p:cNvSpPr/>
          <p:nvPr/>
        </p:nvSpPr>
        <p:spPr>
          <a:xfrm>
            <a:off x="403174" y="2474630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116C09B-F385-4B06-9FC3-A7B8D1D03458}"/>
              </a:ext>
            </a:extLst>
          </p:cNvPr>
          <p:cNvSpPr/>
          <p:nvPr/>
        </p:nvSpPr>
        <p:spPr>
          <a:xfrm>
            <a:off x="476829" y="2477546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EAD2753-2801-49F9-9DA2-5BDA141837FC}"/>
              </a:ext>
            </a:extLst>
          </p:cNvPr>
          <p:cNvSpPr/>
          <p:nvPr/>
        </p:nvSpPr>
        <p:spPr>
          <a:xfrm>
            <a:off x="555029" y="2693552"/>
            <a:ext cx="4075327" cy="9121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스마트 폰 보급에 따른 전자고지 확대 및 다량의 고지서 발송에 필요한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신규 유인 서비스 부재</a:t>
            </a:r>
            <a:endParaRPr lang="en-US" altLang="ko-KR" sz="1400" b="1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FA565"/>
              </a:solidFill>
              <a:latin typeface="맑은 고딕" panose="020B0503020000020004" pitchFamily="50" charset="-127"/>
            </a:endParaRPr>
          </a:p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일반 통상 우편이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2002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50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억 통에서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2018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30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억 통으로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42%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감소</a:t>
            </a:r>
          </a:p>
        </p:txBody>
      </p:sp>
      <p:sp>
        <p:nvSpPr>
          <p:cNvPr id="20" name="사각형: 둥근 모서리 106">
            <a:extLst>
              <a:ext uri="{FF2B5EF4-FFF2-40B4-BE49-F238E27FC236}">
                <a16:creationId xmlns:a16="http://schemas.microsoft.com/office/drawing/2014/main" id="{7651756B-42EC-4EA3-BB68-85FE65D8AF87}"/>
              </a:ext>
            </a:extLst>
          </p:cNvPr>
          <p:cNvSpPr/>
          <p:nvPr/>
        </p:nvSpPr>
        <p:spPr>
          <a:xfrm>
            <a:off x="403175" y="1945947"/>
            <a:ext cx="4379038" cy="540000"/>
          </a:xfrm>
          <a:prstGeom prst="roundRect">
            <a:avLst>
              <a:gd name="adj" fmla="val 0"/>
            </a:avLst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일반 통상우편 감소</a:t>
            </a:r>
            <a:endParaRPr lang="ko-KR" altLang="en-US" sz="2000" b="1" kern="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27D2BF6-3340-4306-93C9-B62D4A7299BE}"/>
              </a:ext>
            </a:extLst>
          </p:cNvPr>
          <p:cNvSpPr/>
          <p:nvPr/>
        </p:nvSpPr>
        <p:spPr>
          <a:xfrm>
            <a:off x="403174" y="4673321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19EF01B-9457-4D44-9283-9A42A3DB9403}"/>
              </a:ext>
            </a:extLst>
          </p:cNvPr>
          <p:cNvSpPr/>
          <p:nvPr/>
        </p:nvSpPr>
        <p:spPr>
          <a:xfrm>
            <a:off x="476829" y="4676237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342BBFD-FF4C-452C-A271-6C06BF731F0B}"/>
              </a:ext>
            </a:extLst>
          </p:cNvPr>
          <p:cNvSpPr/>
          <p:nvPr/>
        </p:nvSpPr>
        <p:spPr>
          <a:xfrm>
            <a:off x="555029" y="4960037"/>
            <a:ext cx="4153530" cy="9121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171450" lvl="0" indent="-171450" latinLnBrk="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14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소포매출은 매년 </a:t>
            </a:r>
            <a:r>
              <a:rPr lang="en-US" altLang="ko-KR" sz="1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8%</a:t>
            </a:r>
            <a:r>
              <a:rPr lang="ko-KR" altLang="en-US" sz="1400" spc="-14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씩 성장 추세</a:t>
            </a:r>
            <a:endParaRPr lang="en-US" altLang="ko-KR" sz="1400" spc="-14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lvl="0" indent="-171450" latinLnBrk="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14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국내 택배 단가는 </a:t>
            </a:r>
            <a:r>
              <a:rPr lang="en-US" altLang="ko-KR" sz="1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2011</a:t>
            </a:r>
            <a:r>
              <a:rPr lang="ko-KR" altLang="en-US" sz="1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2,534</a:t>
            </a:r>
            <a:r>
              <a:rPr lang="ko-KR" altLang="en-US" sz="1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원에서</a:t>
            </a:r>
            <a:r>
              <a:rPr lang="en-US" altLang="ko-KR" sz="1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2018</a:t>
            </a:r>
            <a:r>
              <a:rPr lang="ko-KR" altLang="en-US" sz="14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4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2,229</a:t>
            </a:r>
            <a:r>
              <a:rPr lang="ko-KR" altLang="en-US" sz="14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r>
              <a:rPr lang="ko-KR" altLang="en-US" sz="1400" spc="-14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</a:t>
            </a:r>
            <a:r>
              <a:rPr lang="ko-KR" altLang="en-US" sz="1400" b="1" spc="-14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지속적으로 하락</a:t>
            </a:r>
            <a:endParaRPr lang="en-US" altLang="ko-KR" sz="1400" b="1" spc="-14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FA56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사각형: 둥근 모서리 106">
            <a:extLst>
              <a:ext uri="{FF2B5EF4-FFF2-40B4-BE49-F238E27FC236}">
                <a16:creationId xmlns:a16="http://schemas.microsoft.com/office/drawing/2014/main" id="{6F64DDCA-BC65-41C6-B25D-E1CCC90297BF}"/>
              </a:ext>
            </a:extLst>
          </p:cNvPr>
          <p:cNvSpPr/>
          <p:nvPr/>
        </p:nvSpPr>
        <p:spPr>
          <a:xfrm>
            <a:off x="403175" y="4128801"/>
            <a:ext cx="4379038" cy="540000"/>
          </a:xfrm>
          <a:prstGeom prst="roundRect">
            <a:avLst>
              <a:gd name="adj" fmla="val 0"/>
            </a:avLst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소포우편 </a:t>
            </a:r>
            <a:r>
              <a:rPr lang="en-US" altLang="ko-KR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〮 </a:t>
            </a:r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택배 성장</a:t>
            </a:r>
            <a:endParaRPr lang="ko-KR" altLang="en-US" sz="2000" b="1" kern="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Rectangle 3">
            <a:extLst>
              <a:ext uri="{FF2B5EF4-FFF2-40B4-BE49-F238E27FC236}">
                <a16:creationId xmlns:a16="http://schemas.microsoft.com/office/drawing/2014/main" id="{528E6CA6-582A-493A-A172-FFBAEF9848D5}"/>
              </a:ext>
            </a:extLst>
          </p:cNvPr>
          <p:cNvSpPr txBox="1">
            <a:spLocks/>
          </p:cNvSpPr>
          <p:nvPr/>
        </p:nvSpPr>
        <p:spPr bwMode="auto">
          <a:xfrm>
            <a:off x="546478" y="791138"/>
            <a:ext cx="88049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90" dirty="0">
                <a:solidFill>
                  <a:schemeClr val="bg1"/>
                </a:solidFill>
              </a:rPr>
              <a:t>우편물량 감소와 민간 부문과의 경쟁 심화로 </a:t>
            </a:r>
            <a:r>
              <a:rPr lang="ko-KR" altLang="en-US" spc="-90" dirty="0">
                <a:solidFill>
                  <a:srgbClr val="FFFF00"/>
                </a:solidFill>
              </a:rPr>
              <a:t>적자가 증가하고 있는 심각한 상태</a:t>
            </a:r>
          </a:p>
        </p:txBody>
      </p:sp>
      <p:sp>
        <p:nvSpPr>
          <p:cNvPr id="27" name="사각형: 둥근 모서리 72">
            <a:extLst>
              <a:ext uri="{FF2B5EF4-FFF2-40B4-BE49-F238E27FC236}">
                <a16:creationId xmlns:a16="http://schemas.microsoft.com/office/drawing/2014/main" id="{962DE34D-9625-4D76-B039-050443377F1E}"/>
              </a:ext>
            </a:extLst>
          </p:cNvPr>
          <p:cNvSpPr/>
          <p:nvPr/>
        </p:nvSpPr>
        <p:spPr>
          <a:xfrm>
            <a:off x="403174" y="1444007"/>
            <a:ext cx="9164398" cy="39576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buSzPct val="100000"/>
            </a:pPr>
            <a:r>
              <a:rPr lang="ko-KR" altLang="en-US" sz="1800" spc="-5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 사업의 대내외적 위기</a:t>
            </a:r>
          </a:p>
        </p:txBody>
      </p:sp>
    </p:spTree>
    <p:extLst>
      <p:ext uri="{BB962C8B-B14F-4D97-AF65-F5344CB8AC3E}">
        <p14:creationId xmlns:p14="http://schemas.microsoft.com/office/powerpoint/2010/main" val="3675338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BC07D00-8AFD-47F7-A9AB-EAD9CED3AE54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/>
            <a:r>
              <a:rPr kumimoji="0" lang="ko-KR" altLang="en-US" sz="1800" b="1" dirty="0"/>
              <a:t>현황 분석 </a:t>
            </a:r>
            <a:r>
              <a:rPr kumimoji="0" lang="en-US" altLang="ko-KR" sz="1800" b="1" dirty="0"/>
              <a:t>(2/2)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B1B6156-065C-4C22-9385-9326BC2D27C5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3AABF3F-79DE-4E20-AE4C-C0EE374AE691}"/>
              </a:ext>
            </a:extLst>
          </p:cNvPr>
          <p:cNvSpPr/>
          <p:nvPr/>
        </p:nvSpPr>
        <p:spPr>
          <a:xfrm>
            <a:off x="5188534" y="2485947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8CCF8D4-AD64-413B-ACD0-12B638EFED5E}"/>
              </a:ext>
            </a:extLst>
          </p:cNvPr>
          <p:cNvSpPr/>
          <p:nvPr/>
        </p:nvSpPr>
        <p:spPr>
          <a:xfrm>
            <a:off x="5262189" y="2488863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 defTabSz="9144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2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55D4603-F5CC-49DA-9978-5B8148C55012}"/>
              </a:ext>
            </a:extLst>
          </p:cNvPr>
          <p:cNvSpPr/>
          <p:nvPr/>
        </p:nvSpPr>
        <p:spPr>
          <a:xfrm>
            <a:off x="5340389" y="2608642"/>
            <a:ext cx="4075327" cy="1177951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0">
            <a:spAutoFit/>
          </a:bodyPr>
          <a:lstStyle/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우체국 예금 </a:t>
            </a:r>
            <a:r>
              <a:rPr lang="ko-KR" altLang="en-US" sz="1400" spc="-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수신고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성장률이 감소하여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2010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년부터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2017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년 평균 증가율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3.3%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로 저조</a:t>
            </a:r>
            <a:endParaRPr lang="en-US" altLang="ko-KR" sz="1400" b="1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C00000"/>
              </a:solidFill>
              <a:latin typeface="맑은 고딕" panose="020B0503020000020004" pitchFamily="50" charset="-127"/>
            </a:endParaRPr>
          </a:p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2017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 기준 우체국예금 가입자 수는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1,244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만 명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,</a:t>
            </a:r>
            <a:b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</a:b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예금 수신고는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63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조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1,916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억 원 규모</a:t>
            </a:r>
          </a:p>
        </p:txBody>
      </p:sp>
      <p:sp>
        <p:nvSpPr>
          <p:cNvPr id="9" name="사각형: 둥근 모서리 106">
            <a:extLst>
              <a:ext uri="{FF2B5EF4-FFF2-40B4-BE49-F238E27FC236}">
                <a16:creationId xmlns:a16="http://schemas.microsoft.com/office/drawing/2014/main" id="{DDA40113-F28C-44B5-8733-69CD15C2FC9B}"/>
              </a:ext>
            </a:extLst>
          </p:cNvPr>
          <p:cNvSpPr/>
          <p:nvPr/>
        </p:nvSpPr>
        <p:spPr>
          <a:xfrm>
            <a:off x="5188535" y="1947162"/>
            <a:ext cx="4379038" cy="540000"/>
          </a:xfrm>
          <a:prstGeom prst="roundRect">
            <a:avLst>
              <a:gd name="adj" fmla="val 0"/>
            </a:avLst>
          </a:prstGeom>
          <a:solidFill>
            <a:srgbClr val="17375E"/>
          </a:solidFill>
          <a:ln w="12700" cap="flat" cmpd="sng" algn="ctr">
            <a:solidFill>
              <a:srgbClr val="17375E"/>
            </a:solidFill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우체국 예금 </a:t>
            </a:r>
            <a:r>
              <a:rPr lang="ko-KR" altLang="en-US" sz="2000" b="1" kern="0" spc="-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수신고</a:t>
            </a:r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 성장률 저하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B6E144E-0261-4C5F-9E3E-8DA207D4DD3F}"/>
              </a:ext>
            </a:extLst>
          </p:cNvPr>
          <p:cNvSpPr/>
          <p:nvPr/>
        </p:nvSpPr>
        <p:spPr>
          <a:xfrm>
            <a:off x="5188534" y="4659814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4AD74BD-5B31-4756-A950-0C7D02FD29E9}"/>
              </a:ext>
            </a:extLst>
          </p:cNvPr>
          <p:cNvSpPr/>
          <p:nvPr/>
        </p:nvSpPr>
        <p:spPr>
          <a:xfrm>
            <a:off x="5262189" y="4662729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CA9C558-8764-4FFD-ACE5-2C18C10B4A34}"/>
              </a:ext>
            </a:extLst>
          </p:cNvPr>
          <p:cNvSpPr/>
          <p:nvPr/>
        </p:nvSpPr>
        <p:spPr>
          <a:xfrm>
            <a:off x="5340389" y="4775949"/>
            <a:ext cx="4162437" cy="125335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0">
            <a:spAutoFit/>
          </a:bodyPr>
          <a:lstStyle/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국내외 금융서비스는 인터넷 뱅킹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spc="-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모바일뱅킹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등 </a:t>
            </a:r>
            <a:r>
              <a:rPr lang="ko-KR" altLang="en-US" sz="1400" b="1" spc="-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비대면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 채널 중심으로 이동</a:t>
            </a:r>
          </a:p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인터넷뱅킹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: 18.6%(’05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) →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49.4%(’18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)</a:t>
            </a:r>
          </a:p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대면거래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: 26.3%(’05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) →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8.8%(’18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13" name="사각형: 둥근 모서리 106">
            <a:extLst>
              <a:ext uri="{FF2B5EF4-FFF2-40B4-BE49-F238E27FC236}">
                <a16:creationId xmlns:a16="http://schemas.microsoft.com/office/drawing/2014/main" id="{F255E34A-6253-48B5-ADB3-69BFD3C9C9A2}"/>
              </a:ext>
            </a:extLst>
          </p:cNvPr>
          <p:cNvSpPr/>
          <p:nvPr/>
        </p:nvSpPr>
        <p:spPr>
          <a:xfrm>
            <a:off x="5188535" y="4123695"/>
            <a:ext cx="4379038" cy="540000"/>
          </a:xfrm>
          <a:prstGeom prst="roundRect">
            <a:avLst>
              <a:gd name="adj" fmla="val 0"/>
            </a:avLst>
          </a:prstGeom>
          <a:solidFill>
            <a:srgbClr val="17375E"/>
          </a:solidFill>
          <a:ln w="12700" cap="flat" cmpd="sng" algn="ctr">
            <a:solidFill>
              <a:srgbClr val="17375E"/>
            </a:solidFill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국내외 금융 채널 변화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4C8053A-04D1-47C5-B987-5859066C9634}"/>
              </a:ext>
            </a:extLst>
          </p:cNvPr>
          <p:cNvSpPr/>
          <p:nvPr/>
        </p:nvSpPr>
        <p:spPr>
          <a:xfrm>
            <a:off x="403174" y="2485947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116C09B-F385-4B06-9FC3-A7B8D1D03458}"/>
              </a:ext>
            </a:extLst>
          </p:cNvPr>
          <p:cNvSpPr/>
          <p:nvPr/>
        </p:nvSpPr>
        <p:spPr>
          <a:xfrm>
            <a:off x="476829" y="2488863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EAD2753-2801-49F9-9DA2-5BDA141837FC}"/>
              </a:ext>
            </a:extLst>
          </p:cNvPr>
          <p:cNvSpPr/>
          <p:nvPr/>
        </p:nvSpPr>
        <p:spPr>
          <a:xfrm>
            <a:off x="555029" y="2608642"/>
            <a:ext cx="4040417" cy="91941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0">
            <a:spAutoFit/>
          </a:bodyPr>
          <a:lstStyle/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2014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년부터 예금 분야 세입 및 세출 감소</a:t>
            </a:r>
          </a:p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2017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 기준 전년 대비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세출은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3.5%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감소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하고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세입은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16.6%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로 대폭 감소</a:t>
            </a:r>
          </a:p>
        </p:txBody>
      </p:sp>
      <p:sp>
        <p:nvSpPr>
          <p:cNvPr id="20" name="사각형: 둥근 모서리 106">
            <a:extLst>
              <a:ext uri="{FF2B5EF4-FFF2-40B4-BE49-F238E27FC236}">
                <a16:creationId xmlns:a16="http://schemas.microsoft.com/office/drawing/2014/main" id="{7651756B-42EC-4EA3-BB68-85FE65D8AF87}"/>
              </a:ext>
            </a:extLst>
          </p:cNvPr>
          <p:cNvSpPr/>
          <p:nvPr/>
        </p:nvSpPr>
        <p:spPr>
          <a:xfrm>
            <a:off x="403175" y="1947162"/>
            <a:ext cx="4379038" cy="540000"/>
          </a:xfrm>
          <a:prstGeom prst="roundRect">
            <a:avLst>
              <a:gd name="adj" fmla="val 0"/>
            </a:avLst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우체국 예금사업 </a:t>
            </a:r>
            <a:r>
              <a:rPr lang="ko-KR" altLang="en-US" sz="2000" b="1" kern="0" spc="-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세입∙세출</a:t>
            </a:r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 감소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27D2BF6-3340-4306-93C9-B62D4A7299BE}"/>
              </a:ext>
            </a:extLst>
          </p:cNvPr>
          <p:cNvSpPr/>
          <p:nvPr/>
        </p:nvSpPr>
        <p:spPr>
          <a:xfrm>
            <a:off x="403174" y="4659814"/>
            <a:ext cx="4379038" cy="1548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19EF01B-9457-4D44-9283-9A42A3DB9403}"/>
              </a:ext>
            </a:extLst>
          </p:cNvPr>
          <p:cNvSpPr/>
          <p:nvPr/>
        </p:nvSpPr>
        <p:spPr>
          <a:xfrm>
            <a:off x="476829" y="4662730"/>
            <a:ext cx="4231730" cy="1440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342BBFD-FF4C-452C-A271-6C06BF731F0B}"/>
              </a:ext>
            </a:extLst>
          </p:cNvPr>
          <p:cNvSpPr/>
          <p:nvPr/>
        </p:nvSpPr>
        <p:spPr>
          <a:xfrm>
            <a:off x="555029" y="4775178"/>
            <a:ext cx="4153530" cy="12548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 anchorCtr="0">
            <a:spAutoFit/>
          </a:bodyPr>
          <a:lstStyle/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우체국예금의 자금 규모는 꾸준하게 증가하는 추세이나 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</a:rPr>
              <a:t>자금운용수익률 및 마진율은 감소 추세</a:t>
            </a:r>
          </a:p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자금운용수익률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: 5.1%(’12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) →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2.71%(16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)</a:t>
            </a:r>
          </a:p>
          <a:p>
            <a:pPr marL="171450" indent="-171450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마진율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: 1.79%(’12</a:t>
            </a:r>
            <a:r>
              <a:rPr lang="ko-KR" altLang="en-US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</a:rPr>
              <a:t>) → 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1.31%(‘16</a:t>
            </a:r>
            <a:r>
              <a:rPr lang="ko-KR" altLang="en-US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년</a:t>
            </a:r>
            <a:r>
              <a:rPr lang="en-US" altLang="ko-KR" sz="14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FA565"/>
                </a:solidFill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24" name="사각형: 둥근 모서리 106">
            <a:extLst>
              <a:ext uri="{FF2B5EF4-FFF2-40B4-BE49-F238E27FC236}">
                <a16:creationId xmlns:a16="http://schemas.microsoft.com/office/drawing/2014/main" id="{6F64DDCA-BC65-41C6-B25D-E1CCC90297BF}"/>
              </a:ext>
            </a:extLst>
          </p:cNvPr>
          <p:cNvSpPr/>
          <p:nvPr/>
        </p:nvSpPr>
        <p:spPr>
          <a:xfrm>
            <a:off x="403175" y="4123695"/>
            <a:ext cx="4379038" cy="540000"/>
          </a:xfrm>
          <a:prstGeom prst="roundRect">
            <a:avLst>
              <a:gd name="adj" fmla="val 0"/>
            </a:avLst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>
            <a:innerShdw blurRad="25400">
              <a:prstClr val="black"/>
            </a:inn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2000" b="1" kern="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우체국 예금 자금운용 수익률 감소</a:t>
            </a:r>
          </a:p>
        </p:txBody>
      </p:sp>
      <p:sp>
        <p:nvSpPr>
          <p:cNvPr id="27" name="Rectangle 3">
            <a:extLst>
              <a:ext uri="{FF2B5EF4-FFF2-40B4-BE49-F238E27FC236}">
                <a16:creationId xmlns:a16="http://schemas.microsoft.com/office/drawing/2014/main" id="{B578826F-3B47-4368-9AB4-5A92EADD675F}"/>
              </a:ext>
            </a:extLst>
          </p:cNvPr>
          <p:cNvSpPr txBox="1">
            <a:spLocks/>
          </p:cNvSpPr>
          <p:nvPr/>
        </p:nvSpPr>
        <p:spPr bwMode="auto">
          <a:xfrm>
            <a:off x="179079" y="791138"/>
            <a:ext cx="95397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dirty="0">
                <a:solidFill>
                  <a:schemeClr val="bg1"/>
                </a:solidFill>
              </a:rPr>
              <a:t>예금 이익이 매년 발생하지만 그 </a:t>
            </a:r>
            <a:r>
              <a:rPr lang="ko-KR" altLang="en-US" dirty="0">
                <a:solidFill>
                  <a:srgbClr val="FFFF00"/>
                </a:solidFill>
              </a:rPr>
              <a:t>수익으로 우정사업 전체 적자를 보전</a:t>
            </a:r>
            <a:r>
              <a:rPr lang="ko-KR" altLang="en-US" dirty="0">
                <a:solidFill>
                  <a:schemeClr val="bg1"/>
                </a:solidFill>
              </a:rPr>
              <a:t>하는 악순환 상태</a:t>
            </a:r>
          </a:p>
        </p:txBody>
      </p:sp>
      <p:sp>
        <p:nvSpPr>
          <p:cNvPr id="28" name="사각형: 둥근 모서리 72">
            <a:extLst>
              <a:ext uri="{FF2B5EF4-FFF2-40B4-BE49-F238E27FC236}">
                <a16:creationId xmlns:a16="http://schemas.microsoft.com/office/drawing/2014/main" id="{09117BB3-FCF8-48C5-A474-CC95F2CABC01}"/>
              </a:ext>
            </a:extLst>
          </p:cNvPr>
          <p:cNvSpPr/>
          <p:nvPr/>
        </p:nvSpPr>
        <p:spPr>
          <a:xfrm>
            <a:off x="403174" y="1444007"/>
            <a:ext cx="9164398" cy="39576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SzPct val="100000"/>
            </a:pPr>
            <a:r>
              <a:rPr lang="ko-KR" altLang="en-US" sz="1800" spc="-5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예금 사업의 대내외적 위기</a:t>
            </a:r>
          </a:p>
        </p:txBody>
      </p:sp>
    </p:spTree>
    <p:extLst>
      <p:ext uri="{BB962C8B-B14F-4D97-AF65-F5344CB8AC3E}">
        <p14:creationId xmlns:p14="http://schemas.microsoft.com/office/powerpoint/2010/main" val="607297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화살표: 오른쪽 588">
            <a:extLst>
              <a:ext uri="{FF2B5EF4-FFF2-40B4-BE49-F238E27FC236}">
                <a16:creationId xmlns:a16="http://schemas.microsoft.com/office/drawing/2014/main" id="{B27B1E93-0591-41C7-93DD-EBC9EE62AA45}"/>
              </a:ext>
            </a:extLst>
          </p:cNvPr>
          <p:cNvSpPr/>
          <p:nvPr/>
        </p:nvSpPr>
        <p:spPr>
          <a:xfrm>
            <a:off x="5994038" y="2355658"/>
            <a:ext cx="1094836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3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화살표: 오른쪽 588">
            <a:extLst>
              <a:ext uri="{FF2B5EF4-FFF2-40B4-BE49-F238E27FC236}">
                <a16:creationId xmlns:a16="http://schemas.microsoft.com/office/drawing/2014/main" id="{577C7018-0A33-4D5F-864C-E2D506E39D00}"/>
              </a:ext>
            </a:extLst>
          </p:cNvPr>
          <p:cNvSpPr/>
          <p:nvPr/>
        </p:nvSpPr>
        <p:spPr>
          <a:xfrm>
            <a:off x="5994038" y="3287147"/>
            <a:ext cx="1094836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3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화살표: 오른쪽 588">
            <a:extLst>
              <a:ext uri="{FF2B5EF4-FFF2-40B4-BE49-F238E27FC236}">
                <a16:creationId xmlns:a16="http://schemas.microsoft.com/office/drawing/2014/main" id="{E966E9BC-7A5C-4047-86F5-EA590F52EF76}"/>
              </a:ext>
            </a:extLst>
          </p:cNvPr>
          <p:cNvSpPr/>
          <p:nvPr/>
        </p:nvSpPr>
        <p:spPr>
          <a:xfrm rot="10800000">
            <a:off x="2770623" y="4150195"/>
            <a:ext cx="450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70000">
                <a:schemeClr val="accent6">
                  <a:lumMod val="20000"/>
                  <a:lumOff val="80000"/>
                </a:schemeClr>
              </a:gs>
              <a:gs pos="0">
                <a:schemeClr val="accent6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ACE916D-F40F-4C60-9867-D136936B7860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/>
            <a:r>
              <a:rPr kumimoji="0" lang="ko-KR" altLang="en-US" sz="1800" b="1" dirty="0"/>
              <a:t>선진 사례</a:t>
            </a:r>
            <a:r>
              <a:rPr kumimoji="0" lang="en-US" altLang="ko-KR" sz="1800" b="1" dirty="0"/>
              <a:t>(1/3)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B56FECA-4101-4AE1-A548-A5AEC2B3FB05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  <a:endParaRPr kumimoji="0" lang="en-US" altLang="ko-KR" spc="-15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0FEAC82-19C1-4E46-A6B4-5A2C1D60708F}"/>
              </a:ext>
            </a:extLst>
          </p:cNvPr>
          <p:cNvSpPr txBox="1">
            <a:spLocks/>
          </p:cNvSpPr>
          <p:nvPr/>
        </p:nvSpPr>
        <p:spPr bwMode="auto">
          <a:xfrm>
            <a:off x="10159" y="786461"/>
            <a:ext cx="9895841" cy="450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latinLnBrk="0" hangingPunct="0">
              <a:spcBef>
                <a:spcPct val="20000"/>
              </a:spcBef>
              <a:defRPr/>
            </a:pPr>
            <a:r>
              <a:rPr lang="ko-KR" altLang="en-US" sz="2000" spc="-90" dirty="0">
                <a:solidFill>
                  <a:srgbClr val="FFFF00"/>
                </a:solidFill>
              </a:rPr>
              <a:t>핀란드 </a:t>
            </a:r>
            <a:r>
              <a:rPr lang="en-US" altLang="ko-KR" sz="2000" spc="-90" dirty="0" err="1">
                <a:solidFill>
                  <a:srgbClr val="FFFF00"/>
                </a:solidFill>
              </a:rPr>
              <a:t>Netposti</a:t>
            </a:r>
            <a:r>
              <a:rPr lang="ko-KR" altLang="en-US" sz="2000" spc="-90" dirty="0">
                <a:solidFill>
                  <a:srgbClr val="FFFF00"/>
                </a:solidFill>
              </a:rPr>
              <a:t>는 사이버 </a:t>
            </a:r>
            <a:r>
              <a:rPr lang="ko-KR" altLang="en-US" sz="2000" spc="-90" dirty="0" err="1">
                <a:solidFill>
                  <a:srgbClr val="FFFF00"/>
                </a:solidFill>
              </a:rPr>
              <a:t>우편사서함</a:t>
            </a:r>
            <a:r>
              <a:rPr lang="ko-KR" altLang="en-US" sz="2000" spc="-90" dirty="0" err="1">
                <a:solidFill>
                  <a:schemeClr val="bg1"/>
                </a:solidFill>
              </a:rPr>
              <a:t>으로</a:t>
            </a:r>
            <a:r>
              <a:rPr lang="ko-KR" altLang="en-US" sz="2000" spc="-90" dirty="0">
                <a:solidFill>
                  <a:schemeClr val="bg1"/>
                </a:solidFill>
              </a:rPr>
              <a:t> 신속</a:t>
            </a:r>
            <a:r>
              <a:rPr lang="en-US" altLang="ko-KR" sz="2000" spc="-90" dirty="0">
                <a:solidFill>
                  <a:schemeClr val="bg1"/>
                </a:solidFill>
              </a:rPr>
              <a:t>/</a:t>
            </a:r>
            <a:r>
              <a:rPr lang="ko-KR" altLang="en-US" sz="2000" spc="-90" dirty="0">
                <a:solidFill>
                  <a:schemeClr val="bg1"/>
                </a:solidFill>
              </a:rPr>
              <a:t>편리한 전자고지서 서비스 제공 중</a:t>
            </a:r>
          </a:p>
        </p:txBody>
      </p:sp>
      <p:sp>
        <p:nvSpPr>
          <p:cNvPr id="7" name="사각형: 둥근 모서리 68">
            <a:extLst>
              <a:ext uri="{FF2B5EF4-FFF2-40B4-BE49-F238E27FC236}">
                <a16:creationId xmlns:a16="http://schemas.microsoft.com/office/drawing/2014/main" id="{2A124F1F-0B96-4F30-9F0D-9E01702D7C86}"/>
              </a:ext>
            </a:extLst>
          </p:cNvPr>
          <p:cNvSpPr/>
          <p:nvPr/>
        </p:nvSpPr>
        <p:spPr>
          <a:xfrm>
            <a:off x="3621343" y="2259362"/>
            <a:ext cx="2880000" cy="396000"/>
          </a:xfrm>
          <a:prstGeom prst="roundRect">
            <a:avLst>
              <a:gd name="adj" fmla="val 50000"/>
            </a:avLst>
          </a:prstGeom>
          <a:solidFill>
            <a:srgbClr val="11BD73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6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 고지서 발송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9A46376-9CFB-4BED-9018-01C1437F7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637" y="1464047"/>
            <a:ext cx="1350725" cy="630338"/>
          </a:xfrm>
          <a:prstGeom prst="rect">
            <a:avLst/>
          </a:prstGeom>
        </p:spPr>
      </p:pic>
      <p:sp>
        <p:nvSpPr>
          <p:cNvPr id="10" name="사각형: 둥근 모서리 131">
            <a:extLst>
              <a:ext uri="{FF2B5EF4-FFF2-40B4-BE49-F238E27FC236}">
                <a16:creationId xmlns:a16="http://schemas.microsoft.com/office/drawing/2014/main" id="{6A019772-A449-4D34-8A52-50477B70FB26}"/>
              </a:ext>
            </a:extLst>
          </p:cNvPr>
          <p:cNvSpPr/>
          <p:nvPr/>
        </p:nvSpPr>
        <p:spPr>
          <a:xfrm>
            <a:off x="458480" y="2258345"/>
            <a:ext cx="22320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 dirty="0">
                <a:solidFill>
                  <a:srgbClr val="113C71"/>
                </a:solidFill>
                <a:latin typeface="맑은 고딕" panose="020B0503020000020004" pitchFamily="50" charset="-127"/>
              </a:rPr>
              <a:t>① </a:t>
            </a:r>
            <a:r>
              <a:rPr lang="ko-KR" altLang="en-US" sz="1600" spc="-150" dirty="0">
                <a:solidFill>
                  <a:srgbClr val="113C71"/>
                </a:solidFill>
                <a:latin typeface="맑은 고딕" panose="020B0503020000020004" pitchFamily="50" charset="-127"/>
              </a:rPr>
              <a:t>고지서 발송 요청</a:t>
            </a:r>
            <a:endParaRPr lang="en-US" altLang="ko-KR" sz="1600" spc="-15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12D8D38-5064-48E1-90C0-B9361AA6E903}"/>
              </a:ext>
            </a:extLst>
          </p:cNvPr>
          <p:cNvGrpSpPr/>
          <p:nvPr/>
        </p:nvGrpSpPr>
        <p:grpSpPr>
          <a:xfrm>
            <a:off x="538622" y="1514288"/>
            <a:ext cx="2232000" cy="465548"/>
            <a:chOff x="1312199" y="1771178"/>
            <a:chExt cx="2232000" cy="465548"/>
          </a:xfrm>
        </p:grpSpPr>
        <p:sp>
          <p:nvSpPr>
            <p:cNvPr id="13" name="사각형: 둥근 모서리 240">
              <a:extLst>
                <a:ext uri="{FF2B5EF4-FFF2-40B4-BE49-F238E27FC236}">
                  <a16:creationId xmlns:a16="http://schemas.microsoft.com/office/drawing/2014/main" id="{4F012F2B-7A5A-429E-98BA-4B4B02698BAA}"/>
                </a:ext>
              </a:extLst>
            </p:cNvPr>
            <p:cNvSpPr/>
            <p:nvPr/>
          </p:nvSpPr>
          <p:spPr>
            <a:xfrm>
              <a:off x="1312199" y="1771178"/>
              <a:ext cx="2232000" cy="46554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A818EB1-64A1-461F-A223-EB0DE39FD988}"/>
                </a:ext>
              </a:extLst>
            </p:cNvPr>
            <p:cNvSpPr txBox="1"/>
            <p:nvPr/>
          </p:nvSpPr>
          <p:spPr>
            <a:xfrm flipH="1">
              <a:off x="1894298" y="1887366"/>
              <a:ext cx="1341713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6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기관</a:t>
              </a:r>
              <a:r>
                <a:rPr lang="en-US" altLang="ko-KR" sz="16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6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 회원</a:t>
              </a:r>
              <a:endParaRPr lang="en-US" altLang="ko-KR" sz="16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34D337F9-7A88-4305-8170-04596C4E0A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58" y="1365883"/>
            <a:ext cx="661800" cy="691101"/>
          </a:xfrm>
          <a:prstGeom prst="rect">
            <a:avLst/>
          </a:prstGeom>
        </p:spPr>
      </p:pic>
      <p:grpSp>
        <p:nvGrpSpPr>
          <p:cNvPr id="37" name="그룹 36">
            <a:extLst>
              <a:ext uri="{FF2B5EF4-FFF2-40B4-BE49-F238E27FC236}">
                <a16:creationId xmlns:a16="http://schemas.microsoft.com/office/drawing/2014/main" id="{743DD881-96EC-4F01-9455-0103AFDAD447}"/>
              </a:ext>
            </a:extLst>
          </p:cNvPr>
          <p:cNvGrpSpPr/>
          <p:nvPr/>
        </p:nvGrpSpPr>
        <p:grpSpPr>
          <a:xfrm>
            <a:off x="7285960" y="1490491"/>
            <a:ext cx="2232000" cy="465548"/>
            <a:chOff x="1312201" y="1771178"/>
            <a:chExt cx="2232000" cy="465548"/>
          </a:xfrm>
        </p:grpSpPr>
        <p:sp>
          <p:nvSpPr>
            <p:cNvPr id="38" name="사각형: 둥근 모서리 240">
              <a:extLst>
                <a:ext uri="{FF2B5EF4-FFF2-40B4-BE49-F238E27FC236}">
                  <a16:creationId xmlns:a16="http://schemas.microsoft.com/office/drawing/2014/main" id="{12AF998A-DC9B-4602-BE8C-4EF625E9EE71}"/>
                </a:ext>
              </a:extLst>
            </p:cNvPr>
            <p:cNvSpPr/>
            <p:nvPr/>
          </p:nvSpPr>
          <p:spPr>
            <a:xfrm>
              <a:off x="1312201" y="1771178"/>
              <a:ext cx="2232000" cy="46554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8613A4F5-F544-4E18-B1F7-BE9E828D164A}"/>
                </a:ext>
              </a:extLst>
            </p:cNvPr>
            <p:cNvSpPr txBox="1"/>
            <p:nvPr/>
          </p:nvSpPr>
          <p:spPr>
            <a:xfrm flipH="1">
              <a:off x="2038199" y="1889756"/>
              <a:ext cx="795089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6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개인고객</a:t>
              </a:r>
              <a:endParaRPr lang="en-US" altLang="ko-KR" sz="16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1" name="사각형: 둥근 모서리 131">
            <a:extLst>
              <a:ext uri="{FF2B5EF4-FFF2-40B4-BE49-F238E27FC236}">
                <a16:creationId xmlns:a16="http://schemas.microsoft.com/office/drawing/2014/main" id="{837C5C8D-DA60-4C90-8EEE-E1750EE90F94}"/>
              </a:ext>
            </a:extLst>
          </p:cNvPr>
          <p:cNvSpPr/>
          <p:nvPr/>
        </p:nvSpPr>
        <p:spPr>
          <a:xfrm>
            <a:off x="458480" y="4057453"/>
            <a:ext cx="22320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⑥ 기관</a:t>
            </a:r>
            <a:r>
              <a:rPr lang="en-US" altLang="ko-KR" sz="1600">
                <a:solidFill>
                  <a:srgbClr val="113C71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기업 계좌</a:t>
            </a:r>
            <a:endParaRPr lang="en-US" altLang="ko-KR" sz="160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44" name="사각형: 둥근 모서리 131">
            <a:extLst>
              <a:ext uri="{FF2B5EF4-FFF2-40B4-BE49-F238E27FC236}">
                <a16:creationId xmlns:a16="http://schemas.microsoft.com/office/drawing/2014/main" id="{DFD852D8-2939-4322-8B23-74E36D9E23EF}"/>
              </a:ext>
            </a:extLst>
          </p:cNvPr>
          <p:cNvSpPr/>
          <p:nvPr/>
        </p:nvSpPr>
        <p:spPr>
          <a:xfrm>
            <a:off x="7187918" y="2267406"/>
            <a:ext cx="22320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 dirty="0">
                <a:solidFill>
                  <a:srgbClr val="113C71"/>
                </a:solidFill>
                <a:latin typeface="맑은 고딕" panose="020B0503020000020004" pitchFamily="50" charset="-127"/>
              </a:rPr>
              <a:t>③ </a:t>
            </a:r>
            <a:r>
              <a:rPr lang="ko-KR" altLang="en-US" sz="1600" spc="-150" dirty="0">
                <a:solidFill>
                  <a:srgbClr val="113C71"/>
                </a:solidFill>
                <a:latin typeface="맑은 고딕" panose="020B0503020000020004" pitchFamily="50" charset="-127"/>
              </a:rPr>
              <a:t>사이버 </a:t>
            </a:r>
            <a:r>
              <a:rPr lang="ko-KR" altLang="en-US" sz="1600" spc="-150" dirty="0" err="1">
                <a:solidFill>
                  <a:srgbClr val="113C71"/>
                </a:solidFill>
                <a:latin typeface="맑은 고딕" panose="020B0503020000020004" pitchFamily="50" charset="-127"/>
              </a:rPr>
              <a:t>우편사서함</a:t>
            </a:r>
            <a:endParaRPr lang="en-US" altLang="ko-KR" sz="1600" spc="-15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47" name="사각형: 둥근 모서리 131">
            <a:extLst>
              <a:ext uri="{FF2B5EF4-FFF2-40B4-BE49-F238E27FC236}">
                <a16:creationId xmlns:a16="http://schemas.microsoft.com/office/drawing/2014/main" id="{35D668C6-5F15-4B09-966B-3E3071CD9C5F}"/>
              </a:ext>
            </a:extLst>
          </p:cNvPr>
          <p:cNvSpPr/>
          <p:nvPr/>
        </p:nvSpPr>
        <p:spPr>
          <a:xfrm>
            <a:off x="7170869" y="3190454"/>
            <a:ext cx="22320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③</a:t>
            </a:r>
            <a:r>
              <a:rPr lang="en-US" altLang="ko-KR" sz="1600" dirty="0">
                <a:solidFill>
                  <a:srgbClr val="113C71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실제 주소</a:t>
            </a:r>
            <a:endParaRPr lang="en-US" altLang="ko-KR" sz="160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0" name="사각형: 둥근 모서리 131">
            <a:extLst>
              <a:ext uri="{FF2B5EF4-FFF2-40B4-BE49-F238E27FC236}">
                <a16:creationId xmlns:a16="http://schemas.microsoft.com/office/drawing/2014/main" id="{E664E2A7-EE77-4767-AC69-56ABB27310AD}"/>
              </a:ext>
            </a:extLst>
          </p:cNvPr>
          <p:cNvSpPr/>
          <p:nvPr/>
        </p:nvSpPr>
        <p:spPr>
          <a:xfrm>
            <a:off x="7170869" y="4058919"/>
            <a:ext cx="22320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④ 비용</a:t>
            </a:r>
            <a:r>
              <a:rPr lang="en-US" altLang="ko-KR" sz="1600">
                <a:solidFill>
                  <a:srgbClr val="113C71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세금납부</a:t>
            </a:r>
            <a:endParaRPr lang="ko-KR" altLang="en-US" sz="160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2" name="사각형: 둥근 모서리 68">
            <a:extLst>
              <a:ext uri="{FF2B5EF4-FFF2-40B4-BE49-F238E27FC236}">
                <a16:creationId xmlns:a16="http://schemas.microsoft.com/office/drawing/2014/main" id="{B208AF16-F25B-4848-8483-E600FCB5F511}"/>
              </a:ext>
            </a:extLst>
          </p:cNvPr>
          <p:cNvSpPr/>
          <p:nvPr/>
        </p:nvSpPr>
        <p:spPr>
          <a:xfrm>
            <a:off x="3621343" y="3175960"/>
            <a:ext cx="2880000" cy="396000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</a:t>
            </a:r>
            <a:r>
              <a:rPr lang="en-US" altLang="ko-KR" sz="1600" b="1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600" b="1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</a:rPr>
              <a:t>종이 고지서 발송</a:t>
            </a:r>
            <a:endParaRPr lang="ko-KR" altLang="en-US" sz="1600" b="1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사각형: 둥근 모서리 68">
            <a:extLst>
              <a:ext uri="{FF2B5EF4-FFF2-40B4-BE49-F238E27FC236}">
                <a16:creationId xmlns:a16="http://schemas.microsoft.com/office/drawing/2014/main" id="{CFCE0679-9A29-47CD-8081-CAF5AB27F451}"/>
              </a:ext>
            </a:extLst>
          </p:cNvPr>
          <p:cNvSpPr/>
          <p:nvPr/>
        </p:nvSpPr>
        <p:spPr>
          <a:xfrm>
            <a:off x="3642774" y="4035346"/>
            <a:ext cx="2880000" cy="396000"/>
          </a:xfrm>
          <a:prstGeom prst="roundRect">
            <a:avLst>
              <a:gd name="adj" fmla="val 50000"/>
            </a:avLst>
          </a:prstGeom>
          <a:solidFill>
            <a:srgbClr val="11BD73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</a:t>
            </a:r>
            <a:r>
              <a:rPr lang="ko-KR" altLang="en-US" sz="16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지불 정보 제공</a:t>
            </a:r>
          </a:p>
        </p:txBody>
      </p:sp>
      <p:pic>
        <p:nvPicPr>
          <p:cNvPr id="71" name="그림 70">
            <a:extLst>
              <a:ext uri="{FF2B5EF4-FFF2-40B4-BE49-F238E27FC236}">
                <a16:creationId xmlns:a16="http://schemas.microsoft.com/office/drawing/2014/main" id="{29F4AF5D-30C7-4743-9DDB-904340E7F5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918" y="1429550"/>
            <a:ext cx="611198" cy="611198"/>
          </a:xfrm>
          <a:prstGeom prst="rect">
            <a:avLst/>
          </a:prstGeom>
        </p:spPr>
      </p:pic>
      <p:sp>
        <p:nvSpPr>
          <p:cNvPr id="73" name="화살표: 오른쪽 588">
            <a:extLst>
              <a:ext uri="{FF2B5EF4-FFF2-40B4-BE49-F238E27FC236}">
                <a16:creationId xmlns:a16="http://schemas.microsoft.com/office/drawing/2014/main" id="{3F99994C-736F-4275-A2D0-523E5A9A2A99}"/>
              </a:ext>
            </a:extLst>
          </p:cNvPr>
          <p:cNvSpPr/>
          <p:nvPr/>
        </p:nvSpPr>
        <p:spPr>
          <a:xfrm>
            <a:off x="2709326" y="2355658"/>
            <a:ext cx="792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4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6F0BFBA-1DD3-4CCF-A6EA-F6F6AB5EBAFC}"/>
              </a:ext>
            </a:extLst>
          </p:cNvPr>
          <p:cNvSpPr txBox="1"/>
          <p:nvPr/>
        </p:nvSpPr>
        <p:spPr>
          <a:xfrm>
            <a:off x="5954717" y="2666854"/>
            <a:ext cx="1575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</a:rPr>
              <a:t>알림 및 보안 메일로 </a:t>
            </a:r>
            <a:endParaRPr lang="en-US" altLang="ko-KR" sz="1200" dirty="0">
              <a:solidFill>
                <a:srgbClr val="C00000"/>
              </a:solidFill>
              <a:latin typeface="맑은 고딕" panose="020B0503020000020004" pitchFamily="50" charset="-127"/>
            </a:endParaRPr>
          </a:p>
          <a:p>
            <a:pPr algn="ctr"/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</a:rPr>
              <a:t>전자 고지서 발송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983B7808-AED1-4168-9BF3-D6A2AFFF6D3B}"/>
              </a:ext>
            </a:extLst>
          </p:cNvPr>
          <p:cNvSpPr txBox="1"/>
          <p:nvPr/>
        </p:nvSpPr>
        <p:spPr>
          <a:xfrm>
            <a:off x="5954716" y="3573362"/>
            <a:ext cx="15753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</a:rPr>
              <a:t>물리적 배송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C3EAA5A-0E86-43BD-B200-7B50CBDF2275}"/>
              </a:ext>
            </a:extLst>
          </p:cNvPr>
          <p:cNvSpPr txBox="1"/>
          <p:nvPr/>
        </p:nvSpPr>
        <p:spPr>
          <a:xfrm>
            <a:off x="2393879" y="2667563"/>
            <a:ext cx="1575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</a:rPr>
              <a:t>전자고지서 발송 의뢰</a:t>
            </a:r>
            <a:r>
              <a:rPr lang="en-US" altLang="ko-KR" sz="1200" dirty="0">
                <a:solidFill>
                  <a:srgbClr val="C00000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</a:rPr>
              <a:t>수수료 납부</a:t>
            </a:r>
          </a:p>
        </p:txBody>
      </p:sp>
      <p:sp>
        <p:nvSpPr>
          <p:cNvPr id="78" name="말풍선: 사각형 77">
            <a:extLst>
              <a:ext uri="{FF2B5EF4-FFF2-40B4-BE49-F238E27FC236}">
                <a16:creationId xmlns:a16="http://schemas.microsoft.com/office/drawing/2014/main" id="{3E5DFF97-384E-4C4C-854D-4693678104CC}"/>
              </a:ext>
            </a:extLst>
          </p:cNvPr>
          <p:cNvSpPr/>
          <p:nvPr/>
        </p:nvSpPr>
        <p:spPr>
          <a:xfrm>
            <a:off x="2650987" y="3139645"/>
            <a:ext cx="850339" cy="541053"/>
          </a:xfrm>
          <a:prstGeom prst="wedgeRectCallout">
            <a:avLst>
              <a:gd name="adj1" fmla="val 61885"/>
              <a:gd name="adj2" fmla="val -19835"/>
            </a:avLst>
          </a:prstGeom>
          <a:solidFill>
            <a:srgbClr val="FFFFCC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spc="-150">
                <a:solidFill>
                  <a:schemeClr val="tx1"/>
                </a:solidFill>
                <a:latin typeface="맑은 고딕" panose="020B0503020000020004" pitchFamily="50" charset="-127"/>
              </a:rPr>
              <a:t>사이버 우편사서함이 없을 경우 </a:t>
            </a:r>
            <a:endParaRPr lang="ko-KR" altLang="en-US" sz="1000" spc="-15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DB32C11B-5387-4AF4-A18F-2FE74016D668}"/>
              </a:ext>
            </a:extLst>
          </p:cNvPr>
          <p:cNvSpPr/>
          <p:nvPr/>
        </p:nvSpPr>
        <p:spPr>
          <a:xfrm>
            <a:off x="5051470" y="4973051"/>
            <a:ext cx="4560181" cy="1183697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70D90637-5D2C-4AAD-848D-530BE3ACB9BD}"/>
              </a:ext>
            </a:extLst>
          </p:cNvPr>
          <p:cNvSpPr/>
          <p:nvPr/>
        </p:nvSpPr>
        <p:spPr>
          <a:xfrm>
            <a:off x="5051470" y="4596323"/>
            <a:ext cx="4572000" cy="376729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시사점</a:t>
            </a: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E6F1929E-F9BD-4960-91B7-AEA23B60F571}"/>
              </a:ext>
            </a:extLst>
          </p:cNvPr>
          <p:cNvSpPr/>
          <p:nvPr/>
        </p:nvSpPr>
        <p:spPr>
          <a:xfrm>
            <a:off x="5183290" y="5054674"/>
            <a:ext cx="4560181" cy="100482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청구서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, 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공식 서신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, 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개인 문서 등의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전자적 일괄관리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가 가능한 사이버 </a:t>
            </a:r>
            <a:r>
              <a:rPr lang="ko-KR" altLang="en-US" sz="1400" spc="-50" dirty="0" err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우편사서함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 서비스 검토 필요</a:t>
            </a:r>
          </a:p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일반 이메일 고지서와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차별화된 세부 서비스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 개발 필요 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(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예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: 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원문 보관 서비스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, 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인쇄 서비스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, 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암호화 서비스 등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FED019C3-984E-4057-AE4F-D0399EAC9171}"/>
              </a:ext>
            </a:extLst>
          </p:cNvPr>
          <p:cNvSpPr/>
          <p:nvPr/>
        </p:nvSpPr>
        <p:spPr>
          <a:xfrm>
            <a:off x="277562" y="4973051"/>
            <a:ext cx="4560182" cy="1183697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C4BB7042-AF7B-4908-AFF7-E78898B3CB21}"/>
              </a:ext>
            </a:extLst>
          </p:cNvPr>
          <p:cNvSpPr/>
          <p:nvPr/>
        </p:nvSpPr>
        <p:spPr>
          <a:xfrm>
            <a:off x="277562" y="4596322"/>
            <a:ext cx="4572000" cy="376729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서비스 장점</a:t>
            </a: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3A792F72-2EE3-4F3D-AAA2-B1CD2DDEF889}"/>
              </a:ext>
            </a:extLst>
          </p:cNvPr>
          <p:cNvSpPr/>
          <p:nvPr/>
        </p:nvSpPr>
        <p:spPr>
          <a:xfrm>
            <a:off x="420611" y="5159927"/>
            <a:ext cx="4274084" cy="84478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lvl="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종이 고지서에 비해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인쇄</a:t>
            </a:r>
            <a:r>
              <a:rPr lang="en-US" altLang="ko-KR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,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분류</a:t>
            </a:r>
            <a:r>
              <a:rPr lang="en-US" altLang="ko-KR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,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운송 관련 자원 절약</a:t>
            </a:r>
          </a:p>
          <a:p>
            <a:pPr marL="171450" lvl="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종이 고지서 보다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빠른 시간에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 전자 고지서 수신 가능</a:t>
            </a:r>
          </a:p>
          <a:p>
            <a:pPr marL="171450" lvl="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보안 시스템으로 전자 고지서의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안전한 발송 가능</a:t>
            </a:r>
          </a:p>
        </p:txBody>
      </p:sp>
    </p:spTree>
    <p:extLst>
      <p:ext uri="{BB962C8B-B14F-4D97-AF65-F5344CB8AC3E}">
        <p14:creationId xmlns:p14="http://schemas.microsoft.com/office/powerpoint/2010/main" val="1793801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직사각형 70">
            <a:extLst>
              <a:ext uri="{FF2B5EF4-FFF2-40B4-BE49-F238E27FC236}">
                <a16:creationId xmlns:a16="http://schemas.microsoft.com/office/drawing/2014/main" id="{1556D9AA-3CD1-4427-92FA-2AC2C3EE1B07}"/>
              </a:ext>
            </a:extLst>
          </p:cNvPr>
          <p:cNvSpPr/>
          <p:nvPr/>
        </p:nvSpPr>
        <p:spPr>
          <a:xfrm>
            <a:off x="5051470" y="4973051"/>
            <a:ext cx="4560181" cy="1183697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7580FE8C-E467-454B-80BD-B5536E839F6E}"/>
              </a:ext>
            </a:extLst>
          </p:cNvPr>
          <p:cNvSpPr/>
          <p:nvPr/>
        </p:nvSpPr>
        <p:spPr>
          <a:xfrm>
            <a:off x="5051470" y="4596323"/>
            <a:ext cx="4572000" cy="376729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시사점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3CF21540-AB61-4379-8B2A-093D41E3C2BC}"/>
              </a:ext>
            </a:extLst>
          </p:cNvPr>
          <p:cNvSpPr/>
          <p:nvPr/>
        </p:nvSpPr>
        <p:spPr>
          <a:xfrm>
            <a:off x="277562" y="4973051"/>
            <a:ext cx="4560182" cy="1183697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B42B44DE-1E4D-4860-B333-2F41B70283DC}"/>
              </a:ext>
            </a:extLst>
          </p:cNvPr>
          <p:cNvSpPr/>
          <p:nvPr/>
        </p:nvSpPr>
        <p:spPr>
          <a:xfrm>
            <a:off x="277562" y="4596322"/>
            <a:ext cx="4572000" cy="376729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서비스 장점</a:t>
            </a:r>
          </a:p>
        </p:txBody>
      </p:sp>
      <p:sp>
        <p:nvSpPr>
          <p:cNvPr id="117" name="화살표: 오른쪽 588">
            <a:extLst>
              <a:ext uri="{FF2B5EF4-FFF2-40B4-BE49-F238E27FC236}">
                <a16:creationId xmlns:a16="http://schemas.microsoft.com/office/drawing/2014/main" id="{6405A19A-6080-4A97-B930-7CCEA9EC8CF7}"/>
              </a:ext>
            </a:extLst>
          </p:cNvPr>
          <p:cNvSpPr/>
          <p:nvPr/>
        </p:nvSpPr>
        <p:spPr>
          <a:xfrm>
            <a:off x="2095467" y="2629704"/>
            <a:ext cx="1094836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4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ACE916D-F40F-4C60-9867-D136936B7860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선진 사례</a:t>
            </a:r>
            <a:r>
              <a:rPr kumimoji="0" lang="en-US" altLang="ko-KR" sz="1800" b="1" dirty="0"/>
              <a:t>(2/3)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75" name="화살표: 오른쪽 588">
            <a:extLst>
              <a:ext uri="{FF2B5EF4-FFF2-40B4-BE49-F238E27FC236}">
                <a16:creationId xmlns:a16="http://schemas.microsoft.com/office/drawing/2014/main" id="{AC81551F-700C-4516-9BD8-E291E2887CBA}"/>
              </a:ext>
            </a:extLst>
          </p:cNvPr>
          <p:cNvSpPr/>
          <p:nvPr/>
        </p:nvSpPr>
        <p:spPr>
          <a:xfrm rot="10800000" flipH="1">
            <a:off x="2509761" y="3726272"/>
            <a:ext cx="487366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" name="Rectangle 3">
            <a:extLst>
              <a:ext uri="{FF2B5EF4-FFF2-40B4-BE49-F238E27FC236}">
                <a16:creationId xmlns:a16="http://schemas.microsoft.com/office/drawing/2014/main" id="{F3A3133B-9CEB-4D22-B387-2377132E32BD}"/>
              </a:ext>
            </a:extLst>
          </p:cNvPr>
          <p:cNvSpPr txBox="1">
            <a:spLocks/>
          </p:cNvSpPr>
          <p:nvPr/>
        </p:nvSpPr>
        <p:spPr bwMode="auto">
          <a:xfrm>
            <a:off x="192833" y="786461"/>
            <a:ext cx="953049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100000"/>
              </a:lnSpc>
              <a:spcBef>
                <a:spcPct val="20000"/>
              </a:spcBef>
              <a:defRPr kumimoji="0" sz="2000" spc="-90">
                <a:solidFill>
                  <a:schemeClr val="bg1"/>
                </a:solidFill>
              </a:defRPr>
            </a:lvl1pPr>
          </a:lstStyle>
          <a:p>
            <a:r>
              <a:rPr lang="ko-KR" altLang="en-US" dirty="0">
                <a:solidFill>
                  <a:srgbClr val="FFFF00"/>
                </a:solidFill>
              </a:rPr>
              <a:t>미국 </a:t>
            </a:r>
            <a:r>
              <a:rPr lang="en-US" altLang="ko-KR" dirty="0">
                <a:solidFill>
                  <a:srgbClr val="FFFF00"/>
                </a:solidFill>
              </a:rPr>
              <a:t>USPS</a:t>
            </a:r>
            <a:r>
              <a:rPr lang="ko-KR" altLang="en-US" dirty="0">
                <a:solidFill>
                  <a:srgbClr val="FFFF00"/>
                </a:solidFill>
              </a:rPr>
              <a:t>는</a:t>
            </a:r>
            <a:r>
              <a:rPr lang="en-US" altLang="ko-KR" dirty="0">
                <a:solidFill>
                  <a:srgbClr val="FFFF00"/>
                </a:solidFill>
              </a:rPr>
              <a:t> </a:t>
            </a:r>
            <a:r>
              <a:rPr lang="ko-KR" altLang="en-US" dirty="0">
                <a:solidFill>
                  <a:srgbClr val="FFFF00"/>
                </a:solidFill>
              </a:rPr>
              <a:t>블록체인 기반의 플랫폼</a:t>
            </a:r>
            <a:r>
              <a:rPr lang="ko-KR" altLang="en-US" dirty="0"/>
              <a:t>으로 신원증명</a:t>
            </a:r>
            <a:r>
              <a:rPr lang="en-US" altLang="ko-KR" dirty="0"/>
              <a:t>, </a:t>
            </a:r>
            <a:r>
              <a:rPr lang="ko-KR" altLang="en-US" dirty="0"/>
              <a:t>금융</a:t>
            </a:r>
            <a:r>
              <a:rPr lang="en-US" altLang="ko-KR" dirty="0"/>
              <a:t>, </a:t>
            </a:r>
            <a:r>
              <a:rPr lang="ko-KR" altLang="en-US" dirty="0"/>
              <a:t>장치 관리 등의 서비스 제공</a:t>
            </a:r>
          </a:p>
        </p:txBody>
      </p:sp>
      <p:sp>
        <p:nvSpPr>
          <p:cNvPr id="77" name="순서도: 지연 76">
            <a:extLst>
              <a:ext uri="{FF2B5EF4-FFF2-40B4-BE49-F238E27FC236}">
                <a16:creationId xmlns:a16="http://schemas.microsoft.com/office/drawing/2014/main" id="{F77AF8AF-DAF9-47E2-A83F-FC47A2D139E1}"/>
              </a:ext>
            </a:extLst>
          </p:cNvPr>
          <p:cNvSpPr/>
          <p:nvPr/>
        </p:nvSpPr>
        <p:spPr>
          <a:xfrm rot="5400000">
            <a:off x="4270461" y="-176595"/>
            <a:ext cx="1310291" cy="4470370"/>
          </a:xfrm>
          <a:prstGeom prst="flowChartDelay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89000">
                <a:srgbClr val="2DAFFF">
                  <a:alpha val="26000"/>
                </a:srgbClr>
              </a:gs>
            </a:gsLst>
            <a:lin ang="0" scaled="0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600" b="1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0" name="사각형: 둥근 모서리 131">
            <a:extLst>
              <a:ext uri="{FF2B5EF4-FFF2-40B4-BE49-F238E27FC236}">
                <a16:creationId xmlns:a16="http://schemas.microsoft.com/office/drawing/2014/main" id="{36B8A8EF-01F5-422F-8E03-2BC1755FA602}"/>
              </a:ext>
            </a:extLst>
          </p:cNvPr>
          <p:cNvSpPr/>
          <p:nvPr/>
        </p:nvSpPr>
        <p:spPr>
          <a:xfrm>
            <a:off x="713161" y="2516713"/>
            <a:ext cx="19656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ko-KR" altLang="en-US" sz="1600" dirty="0">
                <a:solidFill>
                  <a:srgbClr val="113C71"/>
                </a:solidFill>
                <a:latin typeface="맑은 고딕" panose="020B0503020000020004" pitchFamily="50" charset="-127"/>
              </a:rPr>
              <a:t>① </a:t>
            </a:r>
            <a:r>
              <a:rPr lang="ko-KR" altLang="en-US" sz="1600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</a:rPr>
              <a:t>배달원 등록</a:t>
            </a:r>
            <a:endParaRPr lang="en-US" altLang="ko-KR" sz="1600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C793D9E5-8724-4F92-8408-36DB89A7C5B8}"/>
              </a:ext>
            </a:extLst>
          </p:cNvPr>
          <p:cNvGrpSpPr/>
          <p:nvPr/>
        </p:nvGrpSpPr>
        <p:grpSpPr>
          <a:xfrm>
            <a:off x="857877" y="1771178"/>
            <a:ext cx="1909540" cy="465548"/>
            <a:chOff x="1312201" y="1771178"/>
            <a:chExt cx="1909540" cy="465548"/>
          </a:xfrm>
        </p:grpSpPr>
        <p:sp>
          <p:nvSpPr>
            <p:cNvPr id="83" name="사각형: 둥근 모서리 240">
              <a:extLst>
                <a:ext uri="{FF2B5EF4-FFF2-40B4-BE49-F238E27FC236}">
                  <a16:creationId xmlns:a16="http://schemas.microsoft.com/office/drawing/2014/main" id="{20FFC80D-4F11-4EEC-A6F3-86AF53B6A217}"/>
                </a:ext>
              </a:extLst>
            </p:cNvPr>
            <p:cNvSpPr/>
            <p:nvPr/>
          </p:nvSpPr>
          <p:spPr>
            <a:xfrm>
              <a:off x="1312201" y="1771178"/>
              <a:ext cx="1909540" cy="46554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32A26287-0000-4300-B8C5-E689F904C844}"/>
                </a:ext>
              </a:extLst>
            </p:cNvPr>
            <p:cNvSpPr txBox="1"/>
            <p:nvPr/>
          </p:nvSpPr>
          <p:spPr>
            <a:xfrm flipH="1">
              <a:off x="1965186" y="1863833"/>
              <a:ext cx="673261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배달원</a:t>
              </a:r>
              <a:endParaRPr lang="en-US" altLang="ko-KR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E202FD58-4577-40F0-BE9C-79DF8A23C347}"/>
              </a:ext>
            </a:extLst>
          </p:cNvPr>
          <p:cNvGrpSpPr/>
          <p:nvPr/>
        </p:nvGrpSpPr>
        <p:grpSpPr>
          <a:xfrm>
            <a:off x="7507951" y="1770471"/>
            <a:ext cx="1909540" cy="465548"/>
            <a:chOff x="1312201" y="1771178"/>
            <a:chExt cx="1909540" cy="465548"/>
          </a:xfrm>
        </p:grpSpPr>
        <p:sp>
          <p:nvSpPr>
            <p:cNvPr id="86" name="사각형: 둥근 모서리 240">
              <a:extLst>
                <a:ext uri="{FF2B5EF4-FFF2-40B4-BE49-F238E27FC236}">
                  <a16:creationId xmlns:a16="http://schemas.microsoft.com/office/drawing/2014/main" id="{1EFCDAB0-0CD5-4A62-AE06-57D185470FAA}"/>
                </a:ext>
              </a:extLst>
            </p:cNvPr>
            <p:cNvSpPr/>
            <p:nvPr/>
          </p:nvSpPr>
          <p:spPr>
            <a:xfrm>
              <a:off x="1312201" y="1771178"/>
              <a:ext cx="1909540" cy="46554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556C318-1964-43A5-9849-01BB46417296}"/>
                </a:ext>
              </a:extLst>
            </p:cNvPr>
            <p:cNvSpPr txBox="1"/>
            <p:nvPr/>
          </p:nvSpPr>
          <p:spPr>
            <a:xfrm flipH="1">
              <a:off x="1844086" y="1878145"/>
              <a:ext cx="897682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개인고객</a:t>
              </a:r>
              <a:endParaRPr lang="en-US" altLang="ko-KR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89" name="사각형: 둥근 모서리 131">
            <a:extLst>
              <a:ext uri="{FF2B5EF4-FFF2-40B4-BE49-F238E27FC236}">
                <a16:creationId xmlns:a16="http://schemas.microsoft.com/office/drawing/2014/main" id="{60C07084-EE79-44FD-81EC-FBD8D1C42209}"/>
              </a:ext>
            </a:extLst>
          </p:cNvPr>
          <p:cNvSpPr/>
          <p:nvPr/>
        </p:nvSpPr>
        <p:spPr>
          <a:xfrm>
            <a:off x="721327" y="3629991"/>
            <a:ext cx="19656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④ </a:t>
            </a:r>
            <a:r>
              <a:rPr lang="ko-KR" altLang="en-US" sz="1600" spc="-5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</a:rPr>
              <a:t>배송 출발</a:t>
            </a:r>
            <a:endParaRPr lang="en-US" altLang="ko-KR" sz="1600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92" name="사각형: 둥근 모서리 131">
            <a:extLst>
              <a:ext uri="{FF2B5EF4-FFF2-40B4-BE49-F238E27FC236}">
                <a16:creationId xmlns:a16="http://schemas.microsoft.com/office/drawing/2014/main" id="{119BF14D-7B1C-436D-BEE0-53C3552F0D05}"/>
              </a:ext>
            </a:extLst>
          </p:cNvPr>
          <p:cNvSpPr/>
          <p:nvPr/>
        </p:nvSpPr>
        <p:spPr>
          <a:xfrm>
            <a:off x="7451623" y="2525774"/>
            <a:ext cx="19656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ko-KR" altLang="en-US" sz="1600" spc="-50">
                <a:solidFill>
                  <a:srgbClr val="113C71"/>
                </a:solidFill>
                <a:latin typeface="맑은 고딕" panose="020B0503020000020004" pitchFamily="50" charset="-127"/>
              </a:rPr>
              <a:t>③ 모바일 앱</a:t>
            </a:r>
            <a:r>
              <a:rPr lang="en-US" altLang="ko-KR" sz="1600" spc="-50">
                <a:solidFill>
                  <a:srgbClr val="113C71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600" spc="-50">
                <a:solidFill>
                  <a:srgbClr val="113C71"/>
                </a:solidFill>
                <a:latin typeface="맑은 고딕" panose="020B0503020000020004" pitchFamily="50" charset="-127"/>
              </a:rPr>
              <a:t>웹</a:t>
            </a:r>
            <a:endParaRPr lang="en-US" altLang="ko-KR" sz="1600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95" name="사각형: 둥근 모서리 131">
            <a:extLst>
              <a:ext uri="{FF2B5EF4-FFF2-40B4-BE49-F238E27FC236}">
                <a16:creationId xmlns:a16="http://schemas.microsoft.com/office/drawing/2014/main" id="{6C504E1F-FBA7-4C38-B419-D39595AEE206}"/>
              </a:ext>
            </a:extLst>
          </p:cNvPr>
          <p:cNvSpPr/>
          <p:nvPr/>
        </p:nvSpPr>
        <p:spPr>
          <a:xfrm>
            <a:off x="7434574" y="3611569"/>
            <a:ext cx="1965600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ko-KR" altLang="en-US" sz="1600" spc="-50">
                <a:solidFill>
                  <a:srgbClr val="113C71"/>
                </a:solidFill>
                <a:latin typeface="맑은 고딕" panose="020B0503020000020004" pitchFamily="50" charset="-127"/>
              </a:rPr>
              <a:t>⑥ </a:t>
            </a:r>
            <a:r>
              <a:rPr lang="ko-KR" altLang="en-US" sz="1600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</a:rPr>
              <a:t>실제 주소</a:t>
            </a:r>
            <a:endParaRPr lang="ko-KR" altLang="en-US" sz="1600" spc="-5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97" name="사각형: 둥근 모서리 68">
            <a:extLst>
              <a:ext uri="{FF2B5EF4-FFF2-40B4-BE49-F238E27FC236}">
                <a16:creationId xmlns:a16="http://schemas.microsoft.com/office/drawing/2014/main" id="{226B9A38-23ED-4128-BBA4-21DB92E2B401}"/>
              </a:ext>
            </a:extLst>
          </p:cNvPr>
          <p:cNvSpPr/>
          <p:nvPr/>
        </p:nvSpPr>
        <p:spPr>
          <a:xfrm>
            <a:off x="3235314" y="3613267"/>
            <a:ext cx="3392205" cy="407351"/>
          </a:xfrm>
          <a:prstGeom prst="roundRect">
            <a:avLst>
              <a:gd name="adj" fmla="val 50000"/>
            </a:avLst>
          </a:prstGeom>
          <a:solidFill>
            <a:srgbClr val="11BD73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/>
            <a:r>
              <a:rPr lang="ko-KR" altLang="en-US" sz="16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배달원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6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실제 신원 인증 정보</a:t>
            </a:r>
          </a:p>
        </p:txBody>
      </p:sp>
      <p:pic>
        <p:nvPicPr>
          <p:cNvPr id="98" name="그림 97">
            <a:extLst>
              <a:ext uri="{FF2B5EF4-FFF2-40B4-BE49-F238E27FC236}">
                <a16:creationId xmlns:a16="http://schemas.microsoft.com/office/drawing/2014/main" id="{553A5A83-6D45-4F28-A4BB-0790F5835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0" y="1545846"/>
            <a:ext cx="1153678" cy="727544"/>
          </a:xfrm>
          <a:prstGeom prst="rect">
            <a:avLst/>
          </a:prstGeom>
        </p:spPr>
      </p:pic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279C2FE6-43E2-4D10-8985-2A17CBC7D8D4}"/>
              </a:ext>
            </a:extLst>
          </p:cNvPr>
          <p:cNvSpPr/>
          <p:nvPr/>
        </p:nvSpPr>
        <p:spPr>
          <a:xfrm rot="13500000">
            <a:off x="6421886" y="2964309"/>
            <a:ext cx="106773" cy="144702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4" name="그림 113">
            <a:extLst>
              <a:ext uri="{FF2B5EF4-FFF2-40B4-BE49-F238E27FC236}">
                <a16:creationId xmlns:a16="http://schemas.microsoft.com/office/drawing/2014/main" id="{9572E0F5-EAEE-4A39-8E98-09B842E008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909" y="1709530"/>
            <a:ext cx="611198" cy="611198"/>
          </a:xfrm>
          <a:prstGeom prst="rect">
            <a:avLst/>
          </a:prstGeom>
        </p:spPr>
      </p:pic>
      <p:pic>
        <p:nvPicPr>
          <p:cNvPr id="115" name="Picture 3" descr="C:\Users\LG\Desktop\[KMI]빅데이터ppt\PPT 자료 그래픽\ppt-아이콘-9p-2.png">
            <a:extLst>
              <a:ext uri="{FF2B5EF4-FFF2-40B4-BE49-F238E27FC236}">
                <a16:creationId xmlns:a16="http://schemas.microsoft.com/office/drawing/2014/main" id="{D3EACDAC-63DC-411B-9E69-92052B604D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/>
          <a:srcRect l="12021" t="70439" r="68281" b="11440"/>
          <a:stretch/>
        </p:blipFill>
        <p:spPr bwMode="auto">
          <a:xfrm>
            <a:off x="488509" y="1776796"/>
            <a:ext cx="722752" cy="524205"/>
          </a:xfrm>
          <a:prstGeom prst="rect">
            <a:avLst/>
          </a:prstGeom>
          <a:noFill/>
        </p:spPr>
      </p:pic>
      <p:sp>
        <p:nvSpPr>
          <p:cNvPr id="116" name="화살표: 오른쪽 588">
            <a:extLst>
              <a:ext uri="{FF2B5EF4-FFF2-40B4-BE49-F238E27FC236}">
                <a16:creationId xmlns:a16="http://schemas.microsoft.com/office/drawing/2014/main" id="{A13DC4BB-6B02-47A0-90A4-54F802E84DF5}"/>
              </a:ext>
            </a:extLst>
          </p:cNvPr>
          <p:cNvSpPr/>
          <p:nvPr/>
        </p:nvSpPr>
        <p:spPr>
          <a:xfrm>
            <a:off x="6288585" y="2614026"/>
            <a:ext cx="1094836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3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0FE14C24-48DB-4200-B9FC-9D5072AA0CC8}"/>
              </a:ext>
            </a:extLst>
          </p:cNvPr>
          <p:cNvSpPr/>
          <p:nvPr/>
        </p:nvSpPr>
        <p:spPr>
          <a:xfrm>
            <a:off x="5156056" y="5161436"/>
            <a:ext cx="4455595" cy="7678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사이버 우편사서함을 기반으로 한 모바일 서비스로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배달원 신원 인증 서비스 제공 필요</a:t>
            </a:r>
            <a:endParaRPr lang="en-US" altLang="ko-KR" sz="1400" b="1" spc="-50" dirty="0">
              <a:ln>
                <a:solidFill>
                  <a:srgbClr val="369CE2">
                    <a:alpha val="0"/>
                  </a:srgb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인증 영역의 블록체인 기술 적용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여부 검토 필요</a:t>
            </a:r>
            <a:endParaRPr lang="en-US" altLang="ko-KR" sz="1400" spc="-50" dirty="0">
              <a:ln>
                <a:solidFill>
                  <a:srgbClr val="369CE2">
                    <a:alpha val="0"/>
                  </a:srgb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0" name="직사각형 129">
            <a:extLst>
              <a:ext uri="{FF2B5EF4-FFF2-40B4-BE49-F238E27FC236}">
                <a16:creationId xmlns:a16="http://schemas.microsoft.com/office/drawing/2014/main" id="{9900A235-3CC1-42F0-9D80-6B9D9011B78E}"/>
              </a:ext>
            </a:extLst>
          </p:cNvPr>
          <p:cNvSpPr/>
          <p:nvPr/>
        </p:nvSpPr>
        <p:spPr>
          <a:xfrm>
            <a:off x="399853" y="5161417"/>
            <a:ext cx="4437891" cy="76783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lvl="0" indent="-171450" latinLnBrk="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택배배달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가스점검 등 자택에 직접 방문하는 서비스에 대하여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우체국이 배달원의 신원을 보장</a:t>
            </a:r>
            <a:endParaRPr lang="en-US" altLang="ko-KR" sz="1400" b="1" spc="-50" dirty="0">
              <a:ln>
                <a:solidFill>
                  <a:srgbClr val="369CE2">
                    <a:alpha val="0"/>
                  </a:srgb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lvl="0" indent="-171450" latinLnBrk="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배달정보를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모바일 앱으로 고객에게 안내</a:t>
            </a:r>
            <a:endParaRPr lang="en-US" altLang="ko-KR" sz="1400" b="1" spc="-50" dirty="0">
              <a:ln>
                <a:solidFill>
                  <a:srgbClr val="369CE2">
                    <a:alpha val="0"/>
                  </a:srgb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8" name="직사각형 137">
            <a:extLst>
              <a:ext uri="{FF2B5EF4-FFF2-40B4-BE49-F238E27FC236}">
                <a16:creationId xmlns:a16="http://schemas.microsoft.com/office/drawing/2014/main" id="{8FFC5F43-4CE3-4FA0-9B3D-18B73E46E8A5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5B8E1C2-EFC9-4268-B6BA-4AC8EBCD8511}"/>
              </a:ext>
            </a:extLst>
          </p:cNvPr>
          <p:cNvSpPr txBox="1"/>
          <p:nvPr/>
        </p:nvSpPr>
        <p:spPr>
          <a:xfrm>
            <a:off x="6114243" y="2957093"/>
            <a:ext cx="1686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증명된 배달원 정보와</a:t>
            </a:r>
            <a:r>
              <a:rPr lang="en-US" altLang="ko-KR" sz="12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배달 일시 안내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A082647-9F2C-4ECA-AA8B-CE036F27FF5F}"/>
              </a:ext>
            </a:extLst>
          </p:cNvPr>
          <p:cNvSpPr txBox="1"/>
          <p:nvPr/>
        </p:nvSpPr>
        <p:spPr>
          <a:xfrm>
            <a:off x="6314724" y="4009333"/>
            <a:ext cx="1285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2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배달원 증명 확인 후 수취</a:t>
            </a:r>
          </a:p>
        </p:txBody>
      </p:sp>
      <p:sp>
        <p:nvSpPr>
          <p:cNvPr id="78" name="사각형: 둥근 모서리 68">
            <a:extLst>
              <a:ext uri="{FF2B5EF4-FFF2-40B4-BE49-F238E27FC236}">
                <a16:creationId xmlns:a16="http://schemas.microsoft.com/office/drawing/2014/main" id="{6C42B3A5-DF57-4D79-979C-3C5CFE910FDB}"/>
              </a:ext>
            </a:extLst>
          </p:cNvPr>
          <p:cNvSpPr/>
          <p:nvPr/>
        </p:nvSpPr>
        <p:spPr>
          <a:xfrm>
            <a:off x="3235313" y="2517730"/>
            <a:ext cx="3392205" cy="396000"/>
          </a:xfrm>
          <a:prstGeom prst="roundRect">
            <a:avLst>
              <a:gd name="adj" fmla="val 50000"/>
            </a:avLst>
          </a:prstGeom>
          <a:solidFill>
            <a:srgbClr val="11BD73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② 배달원 신원 확인</a:t>
            </a:r>
          </a:p>
        </p:txBody>
      </p:sp>
    </p:spTree>
    <p:extLst>
      <p:ext uri="{BB962C8B-B14F-4D97-AF65-F5344CB8AC3E}">
        <p14:creationId xmlns:p14="http://schemas.microsoft.com/office/powerpoint/2010/main" val="2635930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ACE916D-F40F-4C60-9867-D136936B7860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선진 사례</a:t>
            </a:r>
            <a:r>
              <a:rPr kumimoji="0" lang="en-US" altLang="ko-KR" sz="1800" b="1" dirty="0"/>
              <a:t>(3/3)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F7A0EDBD-A825-4867-BCF1-A7236FE7FE59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119B50B2-8F56-428A-B9FA-804BBAAA004D}"/>
              </a:ext>
            </a:extLst>
          </p:cNvPr>
          <p:cNvSpPr/>
          <p:nvPr/>
        </p:nvSpPr>
        <p:spPr>
          <a:xfrm>
            <a:off x="5051470" y="4973051"/>
            <a:ext cx="4560181" cy="1183697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ABBCF07-B22F-42B4-8FDF-CA578D700E2A}"/>
              </a:ext>
            </a:extLst>
          </p:cNvPr>
          <p:cNvSpPr/>
          <p:nvPr/>
        </p:nvSpPr>
        <p:spPr>
          <a:xfrm>
            <a:off x="5051470" y="4596323"/>
            <a:ext cx="4572000" cy="376729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시사점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F2F1506-FCBF-4278-9951-450DAB27CB46}"/>
              </a:ext>
            </a:extLst>
          </p:cNvPr>
          <p:cNvSpPr/>
          <p:nvPr/>
        </p:nvSpPr>
        <p:spPr>
          <a:xfrm>
            <a:off x="277562" y="4973051"/>
            <a:ext cx="4560182" cy="1183697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57A0C91-D73E-4DCA-B7C3-696852A8238F}"/>
              </a:ext>
            </a:extLst>
          </p:cNvPr>
          <p:cNvSpPr/>
          <p:nvPr/>
        </p:nvSpPr>
        <p:spPr>
          <a:xfrm>
            <a:off x="277562" y="4596322"/>
            <a:ext cx="4572000" cy="376729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서비스 장점</a:t>
            </a:r>
          </a:p>
        </p:txBody>
      </p:sp>
      <p:sp>
        <p:nvSpPr>
          <p:cNvPr id="10" name="화살표: 오른쪽 588">
            <a:extLst>
              <a:ext uri="{FF2B5EF4-FFF2-40B4-BE49-F238E27FC236}">
                <a16:creationId xmlns:a16="http://schemas.microsoft.com/office/drawing/2014/main" id="{02E85A31-B851-4966-81F9-75D8F44815E6}"/>
              </a:ext>
            </a:extLst>
          </p:cNvPr>
          <p:cNvSpPr/>
          <p:nvPr/>
        </p:nvSpPr>
        <p:spPr>
          <a:xfrm>
            <a:off x="2142177" y="2500045"/>
            <a:ext cx="864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4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370389C6-18A1-4B4E-8179-C3B70BC74785}"/>
              </a:ext>
            </a:extLst>
          </p:cNvPr>
          <p:cNvGrpSpPr/>
          <p:nvPr/>
        </p:nvGrpSpPr>
        <p:grpSpPr>
          <a:xfrm>
            <a:off x="7574000" y="1506311"/>
            <a:ext cx="1909540" cy="465548"/>
            <a:chOff x="1312201" y="1771178"/>
            <a:chExt cx="1909540" cy="465548"/>
          </a:xfrm>
        </p:grpSpPr>
        <p:sp>
          <p:nvSpPr>
            <p:cNvPr id="16" name="사각형: 둥근 모서리 240">
              <a:extLst>
                <a:ext uri="{FF2B5EF4-FFF2-40B4-BE49-F238E27FC236}">
                  <a16:creationId xmlns:a16="http://schemas.microsoft.com/office/drawing/2014/main" id="{3B0F81B6-597B-4998-AD34-ED5467794571}"/>
                </a:ext>
              </a:extLst>
            </p:cNvPr>
            <p:cNvSpPr/>
            <p:nvPr/>
          </p:nvSpPr>
          <p:spPr>
            <a:xfrm>
              <a:off x="1312201" y="1771178"/>
              <a:ext cx="1909540" cy="46554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0070C0"/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425FBC9-CE11-4281-AFDF-CA77712855B9}"/>
                </a:ext>
              </a:extLst>
            </p:cNvPr>
            <p:cNvSpPr txBox="1"/>
            <p:nvPr/>
          </p:nvSpPr>
          <p:spPr>
            <a:xfrm flipH="1">
              <a:off x="1731876" y="1878145"/>
              <a:ext cx="1122103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외부사업자</a:t>
              </a:r>
              <a:endParaRPr lang="en-US" altLang="ko-KR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8" name="사각형: 둥근 모서리 131">
            <a:extLst>
              <a:ext uri="{FF2B5EF4-FFF2-40B4-BE49-F238E27FC236}">
                <a16:creationId xmlns:a16="http://schemas.microsoft.com/office/drawing/2014/main" id="{5B2DB2CE-5DDE-42D1-9D66-B2837D6E926E}"/>
              </a:ext>
            </a:extLst>
          </p:cNvPr>
          <p:cNvSpPr/>
          <p:nvPr/>
        </p:nvSpPr>
        <p:spPr>
          <a:xfrm>
            <a:off x="7942057" y="2194125"/>
            <a:ext cx="1664348" cy="360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3175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ko-KR" altLang="en-US" sz="1400" spc="-50" dirty="0" err="1">
                <a:latin typeface="맑은 고딕" panose="020B0503020000020004" pitchFamily="50" charset="-127"/>
              </a:rPr>
              <a:t>쉐어링</a:t>
            </a:r>
            <a:r>
              <a:rPr lang="ko-KR" altLang="en-US" sz="1400" spc="-50" dirty="0">
                <a:latin typeface="맑은 고딕" panose="020B0503020000020004" pitchFamily="50" charset="-127"/>
              </a:rPr>
              <a:t> 서비스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A84C7EDF-E54F-4284-92E4-24DF03F8D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958" y="1445370"/>
            <a:ext cx="611198" cy="611198"/>
          </a:xfrm>
          <a:prstGeom prst="rect">
            <a:avLst/>
          </a:prstGeom>
        </p:spPr>
      </p:pic>
      <p:sp>
        <p:nvSpPr>
          <p:cNvPr id="21" name="화살표: 오른쪽 588">
            <a:extLst>
              <a:ext uri="{FF2B5EF4-FFF2-40B4-BE49-F238E27FC236}">
                <a16:creationId xmlns:a16="http://schemas.microsoft.com/office/drawing/2014/main" id="{5C2B6247-381E-4E5A-B1DB-29656CB3C39F}"/>
              </a:ext>
            </a:extLst>
          </p:cNvPr>
          <p:cNvSpPr/>
          <p:nvPr/>
        </p:nvSpPr>
        <p:spPr>
          <a:xfrm>
            <a:off x="5953280" y="2500045"/>
            <a:ext cx="864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3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0AFD51D2-C070-4EB2-9354-52A752172CD5}"/>
              </a:ext>
            </a:extLst>
          </p:cNvPr>
          <p:cNvSpPr/>
          <p:nvPr/>
        </p:nvSpPr>
        <p:spPr>
          <a:xfrm>
            <a:off x="5156056" y="5061456"/>
            <a:ext cx="4455595" cy="78790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높은 신뢰성과 변동성 억제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를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 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통해 기존 암호화폐의 단점 극복</a:t>
            </a:r>
            <a:endParaRPr lang="en-US" altLang="ko-KR" sz="1400" spc="-50" dirty="0">
              <a:ln>
                <a:solidFill>
                  <a:srgbClr val="369CE2">
                    <a:alpha val="0"/>
                  </a:srgbClr>
                </a:solidFill>
              </a:ln>
              <a:latin typeface="맑은 고딕" panose="020B0503020000020004" pitchFamily="50" charset="-127"/>
            </a:endParaRPr>
          </a:p>
          <a:p>
            <a:pPr marL="17145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테스트 및 실증을 거쳐 서비스 완성도를 높이는데 주력</a:t>
            </a:r>
            <a:endParaRPr lang="en-US" altLang="ko-KR" sz="1400" spc="-50" dirty="0">
              <a:ln>
                <a:solidFill>
                  <a:srgbClr val="369CE2">
                    <a:alpha val="0"/>
                  </a:srgb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12B57D8-23F7-4EE5-82CF-ABDD25845A9F}"/>
              </a:ext>
            </a:extLst>
          </p:cNvPr>
          <p:cNvSpPr/>
          <p:nvPr/>
        </p:nvSpPr>
        <p:spPr>
          <a:xfrm>
            <a:off x="399853" y="5061437"/>
            <a:ext cx="4297193" cy="100482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marL="171450" lvl="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"1MUFG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코인 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= 1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엔</a:t>
            </a:r>
            <a:r>
              <a:rPr lang="en-US" altLang="ko-KR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"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으로 가격을 안정시킨 </a:t>
            </a:r>
            <a:r>
              <a:rPr lang="ko-KR" altLang="en-US" sz="1400" b="1" spc="-50" dirty="0" err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스테이블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 코인 방식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으로 유지</a:t>
            </a:r>
            <a:endParaRPr lang="en-US" altLang="ko-KR" sz="1400" spc="-50" dirty="0">
              <a:ln>
                <a:solidFill>
                  <a:srgbClr val="369CE2">
                    <a:alpha val="0"/>
                  </a:srgbClr>
                </a:solidFill>
              </a:ln>
              <a:latin typeface="맑은 고딕" panose="020B0503020000020004" pitchFamily="50" charset="-127"/>
            </a:endParaRPr>
          </a:p>
          <a:p>
            <a:pPr marL="171450" lvl="0" indent="-171450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tabLst>
                <a:tab pos="92075" algn="l"/>
              </a:tabLst>
            </a:pP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블록체인 기술로 </a:t>
            </a:r>
            <a:r>
              <a:rPr lang="ko-KR" altLang="en-US" sz="14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저렴한 비용의 개인 및 기업 간 송금</a:t>
            </a:r>
            <a:r>
              <a:rPr lang="ko-KR" altLang="en-US" sz="1400" spc="-50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</a:rPr>
              <a:t> 가능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9ED055F-A948-4D11-8982-7E30C84B40CC}"/>
              </a:ext>
            </a:extLst>
          </p:cNvPr>
          <p:cNvSpPr txBox="1"/>
          <p:nvPr/>
        </p:nvSpPr>
        <p:spPr>
          <a:xfrm>
            <a:off x="6125291" y="2663616"/>
            <a:ext cx="61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API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ED2B469-A46A-454C-AF47-4D81AC5148A2}"/>
              </a:ext>
            </a:extLst>
          </p:cNvPr>
          <p:cNvSpPr/>
          <p:nvPr/>
        </p:nvSpPr>
        <p:spPr>
          <a:xfrm>
            <a:off x="3072186" y="1753324"/>
            <a:ext cx="3060000" cy="2574768"/>
          </a:xfrm>
          <a:prstGeom prst="rect">
            <a:avLst/>
          </a:prstGeom>
          <a:solidFill>
            <a:srgbClr val="11BD7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72000" tIns="144000" rIns="72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en-US" altLang="ko-KR" sz="2000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MUFG </a:t>
            </a:r>
            <a:r>
              <a:rPr lang="ko-KR" altLang="en-US" sz="2000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코인 서비스</a:t>
            </a:r>
          </a:p>
        </p:txBody>
      </p:sp>
      <p:sp>
        <p:nvSpPr>
          <p:cNvPr id="34" name="화살표: 오른쪽 588">
            <a:extLst>
              <a:ext uri="{FF2B5EF4-FFF2-40B4-BE49-F238E27FC236}">
                <a16:creationId xmlns:a16="http://schemas.microsoft.com/office/drawing/2014/main" id="{4420C355-8B28-468B-9F9B-952B03BA9CF5}"/>
              </a:ext>
            </a:extLst>
          </p:cNvPr>
          <p:cNvSpPr/>
          <p:nvPr/>
        </p:nvSpPr>
        <p:spPr>
          <a:xfrm>
            <a:off x="2105406" y="3444070"/>
            <a:ext cx="864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4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화살표: 오른쪽 588">
            <a:extLst>
              <a:ext uri="{FF2B5EF4-FFF2-40B4-BE49-F238E27FC236}">
                <a16:creationId xmlns:a16="http://schemas.microsoft.com/office/drawing/2014/main" id="{4904419D-CCEE-418D-B858-C85B83F54032}"/>
              </a:ext>
            </a:extLst>
          </p:cNvPr>
          <p:cNvSpPr/>
          <p:nvPr/>
        </p:nvSpPr>
        <p:spPr>
          <a:xfrm>
            <a:off x="5953280" y="3444070"/>
            <a:ext cx="864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24000">
                <a:schemeClr val="accent6">
                  <a:lumMod val="75000"/>
                </a:schemeClr>
              </a:gs>
              <a:gs pos="0">
                <a:schemeClr val="accent6">
                  <a:lumMod val="7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사각형: 둥근 모서리 131">
            <a:extLst>
              <a:ext uri="{FF2B5EF4-FFF2-40B4-BE49-F238E27FC236}">
                <a16:creationId xmlns:a16="http://schemas.microsoft.com/office/drawing/2014/main" id="{7C55C3BD-F8C7-4B0C-8EDB-07AC746730C0}"/>
              </a:ext>
            </a:extLst>
          </p:cNvPr>
          <p:cNvSpPr/>
          <p:nvPr/>
        </p:nvSpPr>
        <p:spPr>
          <a:xfrm>
            <a:off x="7942057" y="2637617"/>
            <a:ext cx="1664348" cy="360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3175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spc="-50" dirty="0" err="1">
                <a:latin typeface="맑은 고딕" panose="020B0503020000020004" pitchFamily="50" charset="-127"/>
              </a:rPr>
              <a:t>프리머</a:t>
            </a:r>
            <a:r>
              <a:rPr lang="ko-KR" altLang="en-US" sz="1400" spc="-50" dirty="0">
                <a:latin typeface="맑은 고딕" panose="020B0503020000020004" pitchFamily="50" charset="-127"/>
              </a:rPr>
              <a:t> 서비스</a:t>
            </a:r>
          </a:p>
        </p:txBody>
      </p:sp>
      <p:sp>
        <p:nvSpPr>
          <p:cNvPr id="39" name="사각형: 둥근 모서리 131">
            <a:extLst>
              <a:ext uri="{FF2B5EF4-FFF2-40B4-BE49-F238E27FC236}">
                <a16:creationId xmlns:a16="http://schemas.microsoft.com/office/drawing/2014/main" id="{F77FFB93-E132-4A33-AF1A-AD27A5DCB59E}"/>
              </a:ext>
            </a:extLst>
          </p:cNvPr>
          <p:cNvSpPr/>
          <p:nvPr/>
        </p:nvSpPr>
        <p:spPr>
          <a:xfrm>
            <a:off x="7942057" y="3081109"/>
            <a:ext cx="1664348" cy="360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3175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spc="-50" dirty="0" err="1">
                <a:latin typeface="맑은 고딕" panose="020B0503020000020004" pitchFamily="50" charset="-127"/>
              </a:rPr>
              <a:t>크라우드</a:t>
            </a:r>
            <a:r>
              <a:rPr lang="ko-KR" altLang="en-US" sz="1400" spc="-50" dirty="0">
                <a:latin typeface="맑은 고딕" panose="020B0503020000020004" pitchFamily="50" charset="-127"/>
              </a:rPr>
              <a:t> </a:t>
            </a:r>
            <a:r>
              <a:rPr lang="ko-KR" altLang="en-US" sz="1400" spc="-50" dirty="0" err="1">
                <a:latin typeface="맑은 고딕" panose="020B0503020000020004" pitchFamily="50" charset="-127"/>
              </a:rPr>
              <a:t>펀딩</a:t>
            </a:r>
            <a:endParaRPr lang="ko-KR" altLang="en-US" sz="1400" spc="-50" dirty="0">
              <a:latin typeface="맑은 고딕" panose="020B0503020000020004" pitchFamily="50" charset="-127"/>
            </a:endParaRPr>
          </a:p>
        </p:txBody>
      </p:sp>
      <p:sp>
        <p:nvSpPr>
          <p:cNvPr id="40" name="사각형: 둥근 모서리 131">
            <a:extLst>
              <a:ext uri="{FF2B5EF4-FFF2-40B4-BE49-F238E27FC236}">
                <a16:creationId xmlns:a16="http://schemas.microsoft.com/office/drawing/2014/main" id="{5817C030-4E82-478A-992B-276EEEB2479A}"/>
              </a:ext>
            </a:extLst>
          </p:cNvPr>
          <p:cNvSpPr/>
          <p:nvPr/>
        </p:nvSpPr>
        <p:spPr>
          <a:xfrm>
            <a:off x="7942057" y="3524601"/>
            <a:ext cx="1664348" cy="360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3175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400" spc="-50" dirty="0">
                <a:latin typeface="맑은 고딕" panose="020B0503020000020004" pitchFamily="50" charset="-127"/>
              </a:rPr>
              <a:t>동영상 </a:t>
            </a:r>
            <a:r>
              <a:rPr lang="ko-KR" altLang="en-US" sz="1400" spc="-50" dirty="0" err="1">
                <a:latin typeface="맑은 고딕" panose="020B0503020000020004" pitchFamily="50" charset="-127"/>
              </a:rPr>
              <a:t>스트리밍</a:t>
            </a:r>
            <a:endParaRPr lang="ko-KR" altLang="en-US" sz="1400" spc="-50" dirty="0">
              <a:latin typeface="맑은 고딕" panose="020B0503020000020004" pitchFamily="50" charset="-127"/>
            </a:endParaRPr>
          </a:p>
        </p:txBody>
      </p:sp>
      <p:sp>
        <p:nvSpPr>
          <p:cNvPr id="41" name="사각형: 둥근 모서리 131">
            <a:extLst>
              <a:ext uri="{FF2B5EF4-FFF2-40B4-BE49-F238E27FC236}">
                <a16:creationId xmlns:a16="http://schemas.microsoft.com/office/drawing/2014/main" id="{7C1F4D02-86BC-41CF-81BE-CAD984D873FF}"/>
              </a:ext>
            </a:extLst>
          </p:cNvPr>
          <p:cNvSpPr/>
          <p:nvPr/>
        </p:nvSpPr>
        <p:spPr>
          <a:xfrm>
            <a:off x="7942057" y="3968092"/>
            <a:ext cx="1664348" cy="360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3175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spc="-50" dirty="0">
                <a:latin typeface="맑은 고딕" panose="020B0503020000020004" pitchFamily="50" charset="-127"/>
              </a:rPr>
              <a:t>EC</a:t>
            </a:r>
            <a:r>
              <a:rPr lang="ko-KR" altLang="en-US" sz="1400" spc="-50" dirty="0">
                <a:latin typeface="맑은 고딕" panose="020B0503020000020004" pitchFamily="50" charset="-127"/>
              </a:rPr>
              <a:t>사이트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F4ED02E-7327-4112-A26C-6B87ED32627B}"/>
              </a:ext>
            </a:extLst>
          </p:cNvPr>
          <p:cNvSpPr txBox="1"/>
          <p:nvPr/>
        </p:nvSpPr>
        <p:spPr>
          <a:xfrm>
            <a:off x="6125291" y="3614760"/>
            <a:ext cx="61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API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226C9ED3-3FCD-4A14-8323-19085E857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1757" y="2443096"/>
            <a:ext cx="817295" cy="1645296"/>
          </a:xfrm>
          <a:prstGeom prst="rect">
            <a:avLst/>
          </a:prstGeom>
        </p:spPr>
      </p:pic>
      <p:sp>
        <p:nvSpPr>
          <p:cNvPr id="44" name="직사각형 43">
            <a:extLst>
              <a:ext uri="{FF2B5EF4-FFF2-40B4-BE49-F238E27FC236}">
                <a16:creationId xmlns:a16="http://schemas.microsoft.com/office/drawing/2014/main" id="{C7DE8B41-DFA0-428F-8BAC-B642C1C54D2F}"/>
              </a:ext>
            </a:extLst>
          </p:cNvPr>
          <p:cNvSpPr/>
          <p:nvPr/>
        </p:nvSpPr>
        <p:spPr bwMode="ltGray">
          <a:xfrm>
            <a:off x="4165721" y="2333825"/>
            <a:ext cx="1800000" cy="324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marL="180955" indent="-180955" algn="ctr" eaLnBrk="0" latin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en-US" altLang="ko-KR" sz="1400" b="1" kern="0" dirty="0">
                <a:latin typeface="+mn-ea"/>
              </a:rPr>
              <a:t>P2P </a:t>
            </a:r>
            <a:r>
              <a:rPr lang="ko-KR" altLang="en-US" sz="1400" b="1" kern="0" dirty="0">
                <a:latin typeface="+mn-ea"/>
              </a:rPr>
              <a:t>송금</a:t>
            </a: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C5F112B8-411A-4A14-A317-045772B0801D}"/>
              </a:ext>
            </a:extLst>
          </p:cNvPr>
          <p:cNvSpPr/>
          <p:nvPr/>
        </p:nvSpPr>
        <p:spPr bwMode="ltGray">
          <a:xfrm>
            <a:off x="4165721" y="2711138"/>
            <a:ext cx="1800000" cy="324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marL="180955" indent="-180955" algn="ctr" eaLnBrk="0" latin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ko-KR" altLang="en-US" sz="1400" b="1" kern="0" dirty="0" err="1">
                <a:latin typeface="+mn-ea"/>
              </a:rPr>
              <a:t>목적별</a:t>
            </a:r>
            <a:r>
              <a:rPr lang="en-US" altLang="ko-KR" sz="1400" b="1" kern="0" dirty="0">
                <a:latin typeface="+mn-ea"/>
              </a:rPr>
              <a:t>/</a:t>
            </a:r>
            <a:r>
              <a:rPr lang="ko-KR" altLang="en-US" sz="1400" b="1" kern="0" dirty="0">
                <a:latin typeface="+mn-ea"/>
              </a:rPr>
              <a:t>그룹별 계좌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EF4D115F-A622-4C96-A2A7-1A38B18AF756}"/>
              </a:ext>
            </a:extLst>
          </p:cNvPr>
          <p:cNvSpPr/>
          <p:nvPr/>
        </p:nvSpPr>
        <p:spPr bwMode="ltGray">
          <a:xfrm>
            <a:off x="4165721" y="3465764"/>
            <a:ext cx="1800000" cy="324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marL="180955" indent="-180955" algn="ctr" eaLnBrk="0" latin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en-US" altLang="ko-KR" sz="1400" b="1" kern="0" err="1">
                <a:latin typeface="+mn-ea"/>
              </a:rPr>
              <a:t>IoT</a:t>
            </a:r>
            <a:r>
              <a:rPr lang="en-US" altLang="ko-KR" sz="1400" b="1" kern="0" dirty="0">
                <a:latin typeface="+mn-ea"/>
              </a:rPr>
              <a:t> </a:t>
            </a:r>
            <a:r>
              <a:rPr lang="ko-KR" altLang="en-US" sz="1400" b="1" kern="0" dirty="0">
                <a:latin typeface="+mn-ea"/>
              </a:rPr>
              <a:t>결제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927F915-36E8-4C3A-98AF-EF57DC6889DA}"/>
              </a:ext>
            </a:extLst>
          </p:cNvPr>
          <p:cNvSpPr/>
          <p:nvPr/>
        </p:nvSpPr>
        <p:spPr bwMode="ltGray">
          <a:xfrm>
            <a:off x="4165721" y="3843078"/>
            <a:ext cx="1800000" cy="324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marL="180955" indent="-180955" algn="ctr" eaLnBrk="0" latin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ko-KR" altLang="en-US" sz="1400" b="1" kern="0" dirty="0">
                <a:latin typeface="+mn-ea"/>
              </a:rPr>
              <a:t>대출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1B2AEE36-5FE5-467E-8BFA-C608154939EB}"/>
              </a:ext>
            </a:extLst>
          </p:cNvPr>
          <p:cNvSpPr/>
          <p:nvPr/>
        </p:nvSpPr>
        <p:spPr bwMode="ltGray">
          <a:xfrm>
            <a:off x="4165721" y="3088451"/>
            <a:ext cx="1800000" cy="324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marL="180955" indent="-180955" algn="ctr" eaLnBrk="0" latin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ko-KR" altLang="en-US" sz="1400" b="1" kern="0" dirty="0">
                <a:latin typeface="+mn-ea"/>
              </a:rPr>
              <a:t>가맹점 결제</a:t>
            </a:r>
          </a:p>
        </p:txBody>
      </p:sp>
      <p:pic>
        <p:nvPicPr>
          <p:cNvPr id="49" name="Picture 6" descr="MUFG">
            <a:extLst>
              <a:ext uri="{FF2B5EF4-FFF2-40B4-BE49-F238E27FC236}">
                <a16:creationId xmlns:a16="http://schemas.microsoft.com/office/drawing/2014/main" id="{3A609E91-4DBF-4E52-B0E1-503FDAB87C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92" b="29418"/>
          <a:stretch/>
        </p:blipFill>
        <p:spPr bwMode="auto">
          <a:xfrm>
            <a:off x="3749527" y="1383125"/>
            <a:ext cx="1584545" cy="25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2015BC33-80B9-48E7-9603-092F3A08FEFA}"/>
              </a:ext>
            </a:extLst>
          </p:cNvPr>
          <p:cNvSpPr txBox="1"/>
          <p:nvPr/>
        </p:nvSpPr>
        <p:spPr>
          <a:xfrm>
            <a:off x="1963943" y="2685373"/>
            <a:ext cx="1285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E281F46-1524-47DB-A1AB-00B5DD8C1AC2}"/>
              </a:ext>
            </a:extLst>
          </p:cNvPr>
          <p:cNvSpPr txBox="1"/>
          <p:nvPr/>
        </p:nvSpPr>
        <p:spPr>
          <a:xfrm>
            <a:off x="1953470" y="3662341"/>
            <a:ext cx="1285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</a:t>
            </a:r>
          </a:p>
        </p:txBody>
      </p:sp>
      <p:sp>
        <p:nvSpPr>
          <p:cNvPr id="52" name="Rectangle 3">
            <a:extLst>
              <a:ext uri="{FF2B5EF4-FFF2-40B4-BE49-F238E27FC236}">
                <a16:creationId xmlns:a16="http://schemas.microsoft.com/office/drawing/2014/main" id="{86B17664-D111-40A7-863B-39245C48D625}"/>
              </a:ext>
            </a:extLst>
          </p:cNvPr>
          <p:cNvSpPr txBox="1">
            <a:spLocks/>
          </p:cNvSpPr>
          <p:nvPr/>
        </p:nvSpPr>
        <p:spPr bwMode="auto">
          <a:xfrm>
            <a:off x="300572" y="786461"/>
            <a:ext cx="93150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100000"/>
              </a:lnSpc>
              <a:spcBef>
                <a:spcPct val="20000"/>
              </a:spcBef>
              <a:defRPr kumimoji="0" sz="2000" spc="-90">
                <a:solidFill>
                  <a:schemeClr val="bg1"/>
                </a:solidFill>
              </a:defRPr>
            </a:lvl1pPr>
          </a:lstStyle>
          <a:p>
            <a:r>
              <a:rPr lang="en-US" altLang="ko-KR" dirty="0">
                <a:solidFill>
                  <a:srgbClr val="FFFF00"/>
                </a:solidFill>
              </a:rPr>
              <a:t>MUFG </a:t>
            </a:r>
            <a:r>
              <a:rPr lang="ko-KR" altLang="en-US" dirty="0">
                <a:solidFill>
                  <a:srgbClr val="FFFF00"/>
                </a:solidFill>
              </a:rPr>
              <a:t>코인은 </a:t>
            </a:r>
            <a:r>
              <a:rPr lang="ko-KR" altLang="en-US" dirty="0" err="1">
                <a:solidFill>
                  <a:srgbClr val="FFFF00"/>
                </a:solidFill>
              </a:rPr>
              <a:t>스테이블</a:t>
            </a:r>
            <a:r>
              <a:rPr lang="ko-KR" altLang="en-US" dirty="0">
                <a:solidFill>
                  <a:srgbClr val="FFFF00"/>
                </a:solidFill>
              </a:rPr>
              <a:t> 코인 방식 적용</a:t>
            </a:r>
            <a:r>
              <a:rPr lang="ko-KR" altLang="en-US" dirty="0"/>
              <a:t>으로 높은 신뢰성 확보 및 가격 변동성 억제</a:t>
            </a: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F98157F0-1D92-4D04-BEBB-E0C368E59217}"/>
              </a:ext>
            </a:extLst>
          </p:cNvPr>
          <p:cNvGrpSpPr/>
          <p:nvPr/>
        </p:nvGrpSpPr>
        <p:grpSpPr>
          <a:xfrm>
            <a:off x="422460" y="1558284"/>
            <a:ext cx="1909540" cy="465548"/>
            <a:chOff x="1312201" y="1771178"/>
            <a:chExt cx="1909540" cy="465548"/>
          </a:xfrm>
        </p:grpSpPr>
        <p:sp>
          <p:nvSpPr>
            <p:cNvPr id="54" name="사각형: 둥근 모서리 240">
              <a:extLst>
                <a:ext uri="{FF2B5EF4-FFF2-40B4-BE49-F238E27FC236}">
                  <a16:creationId xmlns:a16="http://schemas.microsoft.com/office/drawing/2014/main" id="{456E0F47-95F2-4D02-AC2C-8EACB9402F8E}"/>
                </a:ext>
              </a:extLst>
            </p:cNvPr>
            <p:cNvSpPr/>
            <p:nvPr/>
          </p:nvSpPr>
          <p:spPr>
            <a:xfrm>
              <a:off x="1312201" y="1771178"/>
              <a:ext cx="1909540" cy="46554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innerShdw blurRad="254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53A8E55-9CDC-42EF-B901-37F97CB57C62}"/>
                </a:ext>
              </a:extLst>
            </p:cNvPr>
            <p:cNvSpPr txBox="1"/>
            <p:nvPr/>
          </p:nvSpPr>
          <p:spPr>
            <a:xfrm flipH="1">
              <a:off x="1806416" y="1878145"/>
              <a:ext cx="973023" cy="2769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rgbClr val="113C7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개인 회원</a:t>
              </a:r>
              <a:endParaRPr lang="en-US" altLang="ko-KR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113C7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1997A9EA-30B9-4389-82F3-059E7DE06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18" y="1497343"/>
            <a:ext cx="611198" cy="611198"/>
          </a:xfrm>
          <a:prstGeom prst="rect">
            <a:avLst/>
          </a:prstGeom>
        </p:spPr>
      </p:pic>
      <p:sp>
        <p:nvSpPr>
          <p:cNvPr id="57" name="사각형: 둥근 모서리 131">
            <a:extLst>
              <a:ext uri="{FF2B5EF4-FFF2-40B4-BE49-F238E27FC236}">
                <a16:creationId xmlns:a16="http://schemas.microsoft.com/office/drawing/2014/main" id="{213B184B-4CD6-4701-A53B-4A717A0E58D6}"/>
              </a:ext>
            </a:extLst>
          </p:cNvPr>
          <p:cNvSpPr/>
          <p:nvPr/>
        </p:nvSpPr>
        <p:spPr>
          <a:xfrm>
            <a:off x="369853" y="2400355"/>
            <a:ext cx="1744756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지역 화폐</a:t>
            </a:r>
            <a:endParaRPr lang="en-US" altLang="ko-KR" sz="1600" spc="-15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8" name="사각형: 둥근 모서리 131">
            <a:extLst>
              <a:ext uri="{FF2B5EF4-FFF2-40B4-BE49-F238E27FC236}">
                <a16:creationId xmlns:a16="http://schemas.microsoft.com/office/drawing/2014/main" id="{66CA937A-E0A0-4883-924B-F12E9E1796A0}"/>
              </a:ext>
            </a:extLst>
          </p:cNvPr>
          <p:cNvSpPr/>
          <p:nvPr/>
        </p:nvSpPr>
        <p:spPr>
          <a:xfrm>
            <a:off x="369853" y="3057092"/>
            <a:ext cx="1744756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>
                <a:solidFill>
                  <a:srgbClr val="113C71"/>
                </a:solidFill>
                <a:latin typeface="맑은 고딕" panose="020B0503020000020004" pitchFamily="50" charset="-127"/>
              </a:rPr>
              <a:t>독자 포인트</a:t>
            </a:r>
            <a:endParaRPr lang="en-US" altLang="ko-KR" sz="1600" spc="-15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9" name="사각형: 둥근 모서리 131">
            <a:extLst>
              <a:ext uri="{FF2B5EF4-FFF2-40B4-BE49-F238E27FC236}">
                <a16:creationId xmlns:a16="http://schemas.microsoft.com/office/drawing/2014/main" id="{B316B512-07A0-47EA-835C-7273A7880E8B}"/>
              </a:ext>
            </a:extLst>
          </p:cNvPr>
          <p:cNvSpPr/>
          <p:nvPr/>
        </p:nvSpPr>
        <p:spPr>
          <a:xfrm>
            <a:off x="394319" y="3713829"/>
            <a:ext cx="1744756" cy="39404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dirty="0">
                <a:solidFill>
                  <a:srgbClr val="113C71"/>
                </a:solidFill>
                <a:latin typeface="맑은 고딕" panose="020B0503020000020004" pitchFamily="50" charset="-127"/>
              </a:rPr>
              <a:t>기업 코인</a:t>
            </a:r>
            <a:endParaRPr lang="en-US" altLang="ko-KR" sz="1600" spc="-150" dirty="0">
              <a:solidFill>
                <a:srgbClr val="113C7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60" name="그림 59">
            <a:extLst>
              <a:ext uri="{FF2B5EF4-FFF2-40B4-BE49-F238E27FC236}">
                <a16:creationId xmlns:a16="http://schemas.microsoft.com/office/drawing/2014/main" id="{257DA9F7-6687-43CA-ADB1-2E25308B0B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445" y="2156878"/>
            <a:ext cx="626815" cy="626815"/>
          </a:xfrm>
          <a:prstGeom prst="rect">
            <a:avLst/>
          </a:prstGeom>
        </p:spPr>
      </p:pic>
      <p:pic>
        <p:nvPicPr>
          <p:cNvPr id="61" name="그림 60">
            <a:extLst>
              <a:ext uri="{FF2B5EF4-FFF2-40B4-BE49-F238E27FC236}">
                <a16:creationId xmlns:a16="http://schemas.microsoft.com/office/drawing/2014/main" id="{57A503BA-8604-4A0A-B734-F232A5654E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037" y="3340793"/>
            <a:ext cx="661718" cy="661718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09CB2F65-DC03-4E0F-8322-5C863301EDE3}"/>
              </a:ext>
            </a:extLst>
          </p:cNvPr>
          <p:cNvSpPr txBox="1"/>
          <p:nvPr/>
        </p:nvSpPr>
        <p:spPr>
          <a:xfrm>
            <a:off x="6736659" y="2719197"/>
            <a:ext cx="1285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endParaRPr lang="en-US" altLang="ko-KR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/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전자지갑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74D6F11-F8C0-4EE9-9A64-583E247F5483}"/>
              </a:ext>
            </a:extLst>
          </p:cNvPr>
          <p:cNvSpPr txBox="1"/>
          <p:nvPr/>
        </p:nvSpPr>
        <p:spPr>
          <a:xfrm>
            <a:off x="6736659" y="3936245"/>
            <a:ext cx="1285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endParaRPr lang="en-US" altLang="ko-KR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/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전자지갑</a:t>
            </a:r>
          </a:p>
        </p:txBody>
      </p:sp>
      <p:pic>
        <p:nvPicPr>
          <p:cNvPr id="64" name="그래픽 52">
            <a:extLst>
              <a:ext uri="{FF2B5EF4-FFF2-40B4-BE49-F238E27FC236}">
                <a16:creationId xmlns:a16="http://schemas.microsoft.com/office/drawing/2014/main" id="{24713348-39C3-4185-B5A0-C4CC86A34D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66545" y="2595544"/>
            <a:ext cx="385592" cy="271750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F9A624D8-99BE-468B-A756-A35A42D86499}"/>
              </a:ext>
            </a:extLst>
          </p:cNvPr>
          <p:cNvSpPr txBox="1"/>
          <p:nvPr/>
        </p:nvSpPr>
        <p:spPr>
          <a:xfrm>
            <a:off x="1588354" y="2653578"/>
            <a:ext cx="7671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MUFG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코인</a:t>
            </a: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38FFAA07-FA05-48DD-B093-153B2C0AAD6E}"/>
              </a:ext>
            </a:extLst>
          </p:cNvPr>
          <p:cNvGrpSpPr/>
          <p:nvPr/>
        </p:nvGrpSpPr>
        <p:grpSpPr>
          <a:xfrm>
            <a:off x="1564842" y="3243456"/>
            <a:ext cx="767158" cy="288976"/>
            <a:chOff x="1740754" y="2483019"/>
            <a:chExt cx="767158" cy="288976"/>
          </a:xfrm>
        </p:grpSpPr>
        <p:pic>
          <p:nvPicPr>
            <p:cNvPr id="67" name="그래픽 52">
              <a:extLst>
                <a:ext uri="{FF2B5EF4-FFF2-40B4-BE49-F238E27FC236}">
                  <a16:creationId xmlns:a16="http://schemas.microsoft.com/office/drawing/2014/main" id="{E7CB1636-BD44-425E-B6C8-7F5CF5DD7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918945" y="2483019"/>
              <a:ext cx="385592" cy="271750"/>
            </a:xfrm>
            <a:prstGeom prst="rect">
              <a:avLst/>
            </a:prstGeom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4A457AFF-45E2-4387-820F-9560642B2CCB}"/>
                </a:ext>
              </a:extLst>
            </p:cNvPr>
            <p:cNvSpPr txBox="1"/>
            <p:nvPr/>
          </p:nvSpPr>
          <p:spPr>
            <a:xfrm>
              <a:off x="1740754" y="2556551"/>
              <a:ext cx="76715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/>
              <a:r>
                <a:rPr lang="en-US" altLang="ko-KR" sz="8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MUFG </a:t>
              </a:r>
              <a:r>
                <a:rPr lang="ko-KR" altLang="en-US" sz="8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코인</a:t>
              </a: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E1AB8F3F-4C80-4F4A-858B-ACCF96C47E27}"/>
              </a:ext>
            </a:extLst>
          </p:cNvPr>
          <p:cNvGrpSpPr/>
          <p:nvPr/>
        </p:nvGrpSpPr>
        <p:grpSpPr>
          <a:xfrm>
            <a:off x="1552250" y="3896977"/>
            <a:ext cx="767158" cy="288976"/>
            <a:chOff x="1740754" y="2483019"/>
            <a:chExt cx="767158" cy="288976"/>
          </a:xfrm>
        </p:grpSpPr>
        <p:pic>
          <p:nvPicPr>
            <p:cNvPr id="70" name="그래픽 52">
              <a:extLst>
                <a:ext uri="{FF2B5EF4-FFF2-40B4-BE49-F238E27FC236}">
                  <a16:creationId xmlns:a16="http://schemas.microsoft.com/office/drawing/2014/main" id="{4FD5BB0C-9D92-43D4-8543-4FEF6E0E37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918945" y="2483019"/>
              <a:ext cx="385592" cy="271750"/>
            </a:xfrm>
            <a:prstGeom prst="rect">
              <a:avLst/>
            </a:prstGeom>
          </p:spPr>
        </p:pic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0DB02BC3-7E03-4856-9749-947BBD575F49}"/>
                </a:ext>
              </a:extLst>
            </p:cNvPr>
            <p:cNvSpPr txBox="1"/>
            <p:nvPr/>
          </p:nvSpPr>
          <p:spPr>
            <a:xfrm>
              <a:off x="1740754" y="2556551"/>
              <a:ext cx="76715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/>
              <a:r>
                <a:rPr lang="en-US" altLang="ko-KR" sz="8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MUFG </a:t>
              </a:r>
              <a:r>
                <a:rPr lang="ko-KR" altLang="en-US" sz="8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코인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6998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A931BD5-C397-45A9-9E59-CD868B933563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4F4C2A-F2F7-4DCE-9E59-9833BFBD3E15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기술 동향</a:t>
            </a:r>
            <a:r>
              <a:rPr kumimoji="0" lang="en-US" altLang="ko-KR" sz="1800" b="1" dirty="0"/>
              <a:t>(1/2)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4" name="모서리가 둥근 직사각형 30">
            <a:extLst>
              <a:ext uri="{FF2B5EF4-FFF2-40B4-BE49-F238E27FC236}">
                <a16:creationId xmlns:a16="http://schemas.microsoft.com/office/drawing/2014/main" id="{09F08869-5044-4858-9479-5A6A8C2C277F}"/>
              </a:ext>
            </a:extLst>
          </p:cNvPr>
          <p:cNvSpPr/>
          <p:nvPr/>
        </p:nvSpPr>
        <p:spPr>
          <a:xfrm>
            <a:off x="283877" y="1855323"/>
            <a:ext cx="4479233" cy="43650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5" name="양쪽 모서리가 둥근 사각형 66">
            <a:extLst>
              <a:ext uri="{FF2B5EF4-FFF2-40B4-BE49-F238E27FC236}">
                <a16:creationId xmlns:a16="http://schemas.microsoft.com/office/drawing/2014/main" id="{32F681BA-A7C9-4828-ABB9-DFBDE7D99A1F}"/>
              </a:ext>
            </a:extLst>
          </p:cNvPr>
          <p:cNvSpPr/>
          <p:nvPr/>
        </p:nvSpPr>
        <p:spPr>
          <a:xfrm>
            <a:off x="283877" y="1409705"/>
            <a:ext cx="447835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클라우드 정책 동향</a:t>
            </a:r>
          </a:p>
        </p:txBody>
      </p:sp>
      <p:sp>
        <p:nvSpPr>
          <p:cNvPr id="6" name="모서리가 둥근 직사각형 82">
            <a:extLst>
              <a:ext uri="{FF2B5EF4-FFF2-40B4-BE49-F238E27FC236}">
                <a16:creationId xmlns:a16="http://schemas.microsoft.com/office/drawing/2014/main" id="{2383DE01-E2C2-4F36-BC3C-01B74A41F456}"/>
              </a:ext>
            </a:extLst>
          </p:cNvPr>
          <p:cNvSpPr/>
          <p:nvPr/>
        </p:nvSpPr>
        <p:spPr>
          <a:xfrm>
            <a:off x="5092112" y="1866707"/>
            <a:ext cx="4516287" cy="435361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7" name="양쪽 모서리가 둥근 사각형 97">
            <a:extLst>
              <a:ext uri="{FF2B5EF4-FFF2-40B4-BE49-F238E27FC236}">
                <a16:creationId xmlns:a16="http://schemas.microsoft.com/office/drawing/2014/main" id="{9BAF34B3-3FEE-4414-9027-90A78B0185E8}"/>
              </a:ext>
            </a:extLst>
          </p:cNvPr>
          <p:cNvSpPr/>
          <p:nvPr/>
        </p:nvSpPr>
        <p:spPr>
          <a:xfrm>
            <a:off x="5092112" y="1421588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solidFill>
              <a:srgbClr val="17375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클라우드 기술 동향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37F37FE-FC29-472F-A3B7-EC3795F37FC2}"/>
              </a:ext>
            </a:extLst>
          </p:cNvPr>
          <p:cNvSpPr/>
          <p:nvPr/>
        </p:nvSpPr>
        <p:spPr>
          <a:xfrm>
            <a:off x="295146" y="1958011"/>
            <a:ext cx="4516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</a:t>
            </a:r>
            <a:r>
              <a:rPr lang="en-US" altLang="ko-KR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</a:t>
            </a:r>
            <a:r>
              <a:rPr lang="en-US" altLang="ko-KR" b="1" kern="0" spc="-100" dirty="0">
                <a:solidFill>
                  <a:prstClr val="black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b="1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 전반 클라우드 활성화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257F33F-D7ED-4401-A3C2-0B2E1E57707D}"/>
              </a:ext>
            </a:extLst>
          </p:cNvPr>
          <p:cNvSpPr/>
          <p:nvPr/>
        </p:nvSpPr>
        <p:spPr>
          <a:xfrm>
            <a:off x="5172326" y="5014538"/>
            <a:ext cx="4355859" cy="115903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rtlCol="0" anchor="ctr"/>
          <a:lstStyle/>
          <a:p>
            <a:pPr marL="90488" indent="-904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chemeClr val="tx1"/>
                </a:solidFill>
              </a:rPr>
              <a:t>PaaS</a:t>
            </a:r>
            <a:r>
              <a:rPr lang="ko-KR" altLang="en-US" sz="1200" dirty="0">
                <a:solidFill>
                  <a:schemeClr val="tx1"/>
                </a:solidFill>
              </a:rPr>
              <a:t>에 대한 투자가 </a:t>
            </a:r>
            <a:r>
              <a:rPr lang="en-US" altLang="ko-KR" sz="1200" dirty="0">
                <a:solidFill>
                  <a:schemeClr val="tx1"/>
                </a:solidFill>
              </a:rPr>
              <a:t>2019</a:t>
            </a:r>
            <a:r>
              <a:rPr lang="ko-KR" altLang="en-US" sz="1200" dirty="0">
                <a:solidFill>
                  <a:schemeClr val="tx1"/>
                </a:solidFill>
              </a:rPr>
              <a:t>년 </a:t>
            </a:r>
            <a:r>
              <a:rPr lang="en-US" altLang="ko-KR" sz="1200" dirty="0">
                <a:solidFill>
                  <a:schemeClr val="tx1"/>
                </a:solidFill>
              </a:rPr>
              <a:t>56%</a:t>
            </a:r>
            <a:r>
              <a:rPr lang="ko-KR" altLang="en-US" sz="1200" dirty="0">
                <a:solidFill>
                  <a:schemeClr val="tx1"/>
                </a:solidFill>
              </a:rPr>
              <a:t>로 클라우드 분야 중 가장 빠르게 성장하는 분야가 될 것으로 예측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marL="90488" indent="-904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하이브리드</a:t>
            </a:r>
            <a:r>
              <a:rPr lang="en-US" altLang="ko-KR" sz="1200" b="1" dirty="0">
                <a:solidFill>
                  <a:schemeClr val="tx1"/>
                </a:solidFill>
              </a:rPr>
              <a:t>/</a:t>
            </a:r>
            <a:r>
              <a:rPr lang="ko-KR" altLang="en-US" sz="1200" b="1" dirty="0">
                <a:solidFill>
                  <a:schemeClr val="tx1"/>
                </a:solidFill>
              </a:rPr>
              <a:t>멀티 클라우드 접근에 대한 관심 및 실천 증대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90488" indent="-90488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chemeClr val="tx1"/>
                </a:solidFill>
              </a:rPr>
              <a:t>5G </a:t>
            </a:r>
            <a:r>
              <a:rPr lang="ko-KR" altLang="en-US" sz="1200" dirty="0">
                <a:solidFill>
                  <a:schemeClr val="tx1"/>
                </a:solidFill>
              </a:rPr>
              <a:t>네트워크의 등장에 따른 </a:t>
            </a:r>
            <a:r>
              <a:rPr lang="ko-KR" altLang="en-US" sz="1200" dirty="0" err="1">
                <a:solidFill>
                  <a:schemeClr val="tx1"/>
                </a:solidFill>
              </a:rPr>
              <a:t>엣지</a:t>
            </a:r>
            <a:r>
              <a:rPr lang="ko-KR" altLang="en-US" sz="1200" dirty="0">
                <a:solidFill>
                  <a:schemeClr val="tx1"/>
                </a:solidFill>
              </a:rPr>
              <a:t> 컴퓨팅의 역할 증대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B7086F-DF9E-44FE-8EC6-3CFEF546BB2F}"/>
              </a:ext>
            </a:extLst>
          </p:cNvPr>
          <p:cNvSpPr txBox="1"/>
          <p:nvPr/>
        </p:nvSpPr>
        <p:spPr>
          <a:xfrm>
            <a:off x="295145" y="5005079"/>
            <a:ext cx="4373127" cy="1177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30000"/>
              </a:lnSpc>
              <a:defRPr sz="1000" spc="-110">
                <a:ln w="17780" cmpd="sng">
                  <a:solidFill>
                    <a:schemeClr val="bg1">
                      <a:alpha val="5000"/>
                    </a:schemeClr>
                  </a:solidFill>
                  <a:prstDash val="solid"/>
                  <a:miter lim="800000"/>
                </a:ln>
                <a:latin typeface="+mn-lt"/>
                <a:ea typeface="+mj-ea"/>
                <a:cs typeface="+mj-cs"/>
              </a:defRPr>
            </a:lvl1pPr>
          </a:lstStyle>
          <a:p>
            <a:pPr marL="171450" indent="-171450" fontAlgn="base">
              <a:lnSpc>
                <a:spcPct val="120000"/>
              </a:lnSpc>
              <a:spcBef>
                <a:spcPts val="600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kumimoji="1" lang="ko-KR" altLang="en-US" sz="1400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+mn-ea"/>
                <a:ea typeface="+mn-ea"/>
              </a:rPr>
              <a:t>정부는 제</a:t>
            </a:r>
            <a:r>
              <a:rPr kumimoji="1" lang="en-US" altLang="ko-KR" sz="1400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+mn-ea"/>
                <a:ea typeface="+mn-ea"/>
              </a:rPr>
              <a:t>2</a:t>
            </a:r>
            <a:r>
              <a:rPr kumimoji="1" lang="ko-KR" altLang="en-US" sz="1400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+mn-ea"/>
                <a:ea typeface="+mn-ea"/>
              </a:rPr>
              <a:t>차 클라우드 컴퓨팅 기본계획을 수립하고</a:t>
            </a:r>
            <a:r>
              <a:rPr kumimoji="1" lang="en-US" altLang="ko-KR" sz="1400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+mn-ea"/>
                <a:ea typeface="+mn-ea"/>
              </a:rPr>
              <a:t>,</a:t>
            </a:r>
            <a:r>
              <a:rPr kumimoji="1" lang="ko-KR" altLang="en-US" sz="1400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+mn-ea"/>
                <a:ea typeface="+mn-ea"/>
              </a:rPr>
              <a:t> </a:t>
            </a:r>
            <a:r>
              <a:rPr kumimoji="1" lang="en-US" altLang="ko-KR" sz="1400" b="1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+mn-ea"/>
                <a:ea typeface="+mn-ea"/>
              </a:rPr>
              <a:t>2021</a:t>
            </a:r>
            <a:r>
              <a:rPr kumimoji="1" lang="ko-KR" altLang="en-US" sz="1400" b="1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+mn-ea"/>
                <a:ea typeface="+mn-ea"/>
              </a:rPr>
              <a:t>년 세계 </a:t>
            </a:r>
            <a:r>
              <a:rPr kumimoji="1" lang="en-US" altLang="ko-KR" sz="1400" b="1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+mn-ea"/>
                <a:ea typeface="+mn-ea"/>
              </a:rPr>
              <a:t>10</a:t>
            </a:r>
            <a:r>
              <a:rPr kumimoji="1" lang="ko-KR" altLang="en-US" sz="1400" b="1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+mn-ea"/>
                <a:ea typeface="+mn-ea"/>
              </a:rPr>
              <a:t>대</a:t>
            </a:r>
            <a:r>
              <a:rPr kumimoji="1" lang="en-US" altLang="ko-KR" sz="1400" b="1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+mn-ea"/>
                <a:ea typeface="+mn-ea"/>
              </a:rPr>
              <a:t> </a:t>
            </a:r>
            <a:r>
              <a:rPr kumimoji="1" lang="ko-KR" altLang="en-US" sz="1400" b="1" spc="-9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+mn-ea"/>
                <a:ea typeface="+mn-ea"/>
              </a:rPr>
              <a:t>클라우드 강국으로 도약을 목표로 선정</a:t>
            </a:r>
            <a:endParaRPr kumimoji="1" lang="en-US" altLang="ko-KR" sz="1400" b="1" spc="-9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srgbClr val="C00000"/>
              </a:solidFill>
              <a:latin typeface="+mn-ea"/>
              <a:ea typeface="+mn-ea"/>
            </a:endParaRPr>
          </a:p>
          <a:p>
            <a:pPr marL="171450" indent="-171450" fontAlgn="base">
              <a:lnSpc>
                <a:spcPct val="120000"/>
              </a:lnSpc>
              <a:spcBef>
                <a:spcPts val="600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ko-KR" altLang="en-US" sz="1400" spc="-90" dirty="0">
                <a:latin typeface="+mn-ea"/>
                <a:ea typeface="+mn-ea"/>
              </a:rPr>
              <a:t>클라우드 활성화를 위한 </a:t>
            </a:r>
            <a:r>
              <a:rPr lang="ko-KR" altLang="en-US" sz="1400" b="1" spc="-90" dirty="0">
                <a:latin typeface="+mn-ea"/>
                <a:ea typeface="+mn-ea"/>
              </a:rPr>
              <a:t>범부처의 혁신사례 창출 추진</a:t>
            </a:r>
            <a:endParaRPr kumimoji="1" lang="ko-KR" altLang="en-US" sz="1400" b="1" spc="-9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black"/>
              </a:solidFill>
              <a:latin typeface="+mn-ea"/>
              <a:ea typeface="+mn-ea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6B38D1B1-FA67-4B5E-A089-2BFF6F4EE4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68" y="2261428"/>
            <a:ext cx="4355859" cy="528021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7FA97226-DCC3-49CA-86E0-BBAD74695F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0435" y="2010366"/>
            <a:ext cx="4387750" cy="2584949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9A668144-D279-4065-BEA5-8AC74083CC18}"/>
              </a:ext>
            </a:extLst>
          </p:cNvPr>
          <p:cNvSpPr/>
          <p:nvPr/>
        </p:nvSpPr>
        <p:spPr>
          <a:xfrm>
            <a:off x="5484061" y="4623329"/>
            <a:ext cx="370049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000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클라우드 서비스 별 지원 범위</a:t>
            </a:r>
            <a:r>
              <a:rPr lang="en-US" altLang="ko-KR" sz="1000" kern="0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1000" kern="0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B0130B7C-60B8-4B1A-A895-AEBFC51E8DB8}"/>
              </a:ext>
            </a:extLst>
          </p:cNvPr>
          <p:cNvSpPr txBox="1">
            <a:spLocks/>
          </p:cNvSpPr>
          <p:nvPr/>
        </p:nvSpPr>
        <p:spPr bwMode="auto">
          <a:xfrm>
            <a:off x="245910" y="786461"/>
            <a:ext cx="94243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100000"/>
              </a:lnSpc>
              <a:spcBef>
                <a:spcPct val="20000"/>
              </a:spcBef>
              <a:defRPr kumimoji="0" sz="2000" spc="-9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클라우드 컴퓨팅은 </a:t>
            </a:r>
            <a:r>
              <a:rPr lang="en-US" altLang="ko-KR" dirty="0"/>
              <a:t>4</a:t>
            </a:r>
            <a:r>
              <a:rPr lang="ko-KR" altLang="en-US" dirty="0"/>
              <a:t>차 산업혁명 시대의 기반 인프라로 </a:t>
            </a:r>
            <a:r>
              <a:rPr lang="ko-KR" altLang="en-US" dirty="0">
                <a:solidFill>
                  <a:srgbClr val="FFFF00"/>
                </a:solidFill>
              </a:rPr>
              <a:t>유연성과 비용 효율성이 높음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11C1CB4-7BF6-4BF4-8853-56280F98F9B4}"/>
              </a:ext>
            </a:extLst>
          </p:cNvPr>
          <p:cNvSpPr/>
          <p:nvPr/>
        </p:nvSpPr>
        <p:spPr>
          <a:xfrm>
            <a:off x="355611" y="2533292"/>
            <a:ext cx="4355859" cy="559574"/>
          </a:xfrm>
          <a:prstGeom prst="rect">
            <a:avLst/>
          </a:prstGeom>
          <a:solidFill>
            <a:srgbClr val="11BD7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en-US" altLang="ko-KR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대 전략</a:t>
            </a:r>
          </a:p>
        </p:txBody>
      </p:sp>
      <p:sp>
        <p:nvSpPr>
          <p:cNvPr id="11" name="사다리꼴 10">
            <a:extLst>
              <a:ext uri="{FF2B5EF4-FFF2-40B4-BE49-F238E27FC236}">
                <a16:creationId xmlns:a16="http://schemas.microsoft.com/office/drawing/2014/main" id="{6B2644EC-12FA-48E4-8ABA-D7B5607EF655}"/>
              </a:ext>
            </a:extLst>
          </p:cNvPr>
          <p:cNvSpPr/>
          <p:nvPr/>
        </p:nvSpPr>
        <p:spPr>
          <a:xfrm>
            <a:off x="1827475" y="2897199"/>
            <a:ext cx="1404000" cy="674704"/>
          </a:xfrm>
          <a:prstGeom prst="trapezoid">
            <a:avLst>
              <a:gd name="adj" fmla="val 0"/>
            </a:avLst>
          </a:prstGeom>
          <a:solidFill>
            <a:srgbClr val="17375E"/>
          </a:solidFill>
          <a:ln w="9525">
            <a:solidFill>
              <a:srgbClr val="3C6D9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/>
              <a:t>플랫폼 경쟁력 확보</a:t>
            </a:r>
            <a:endParaRPr lang="en-US" altLang="ko-KR" sz="1200" b="1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2" name="사다리꼴 11">
            <a:extLst>
              <a:ext uri="{FF2B5EF4-FFF2-40B4-BE49-F238E27FC236}">
                <a16:creationId xmlns:a16="http://schemas.microsoft.com/office/drawing/2014/main" id="{1A159C85-DFE7-4D4C-B8C0-FB8CA627EC2D}"/>
              </a:ext>
            </a:extLst>
          </p:cNvPr>
          <p:cNvSpPr/>
          <p:nvPr/>
        </p:nvSpPr>
        <p:spPr>
          <a:xfrm>
            <a:off x="1827475" y="3566146"/>
            <a:ext cx="1404000" cy="1404000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lang="ko-KR" altLang="en-US" b="1" spc="-1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사다리꼴 12">
            <a:extLst>
              <a:ext uri="{FF2B5EF4-FFF2-40B4-BE49-F238E27FC236}">
                <a16:creationId xmlns:a16="http://schemas.microsoft.com/office/drawing/2014/main" id="{3ADF176D-A6CB-49BB-9F39-4C1D988E0CF9}"/>
              </a:ext>
            </a:extLst>
          </p:cNvPr>
          <p:cNvSpPr/>
          <p:nvPr/>
        </p:nvSpPr>
        <p:spPr>
          <a:xfrm>
            <a:off x="363268" y="2897199"/>
            <a:ext cx="1404000" cy="674704"/>
          </a:xfrm>
          <a:prstGeom prst="trapezoid">
            <a:avLst>
              <a:gd name="adj" fmla="val 0"/>
            </a:avLst>
          </a:prstGeom>
          <a:solidFill>
            <a:srgbClr val="17375E"/>
          </a:solidFill>
          <a:ln w="9525">
            <a:solidFill>
              <a:srgbClr val="3C6D9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/>
              <a:t>데이터 접근성 향상</a:t>
            </a:r>
            <a:endParaRPr lang="en-US" altLang="ko-KR" sz="1200" b="1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사다리꼴 13">
            <a:extLst>
              <a:ext uri="{FF2B5EF4-FFF2-40B4-BE49-F238E27FC236}">
                <a16:creationId xmlns:a16="http://schemas.microsoft.com/office/drawing/2014/main" id="{48705A60-F426-4482-AAE3-98D1BCE54D10}"/>
              </a:ext>
            </a:extLst>
          </p:cNvPr>
          <p:cNvSpPr/>
          <p:nvPr/>
        </p:nvSpPr>
        <p:spPr>
          <a:xfrm>
            <a:off x="363268" y="3566146"/>
            <a:ext cx="1404000" cy="1404000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lang="ko-KR" altLang="en-US" b="1" spc="-1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사다리꼴 14">
            <a:extLst>
              <a:ext uri="{FF2B5EF4-FFF2-40B4-BE49-F238E27FC236}">
                <a16:creationId xmlns:a16="http://schemas.microsoft.com/office/drawing/2014/main" id="{6CF304AA-3FAB-4D4C-9F57-CD8482828315}"/>
              </a:ext>
            </a:extLst>
          </p:cNvPr>
          <p:cNvSpPr/>
          <p:nvPr/>
        </p:nvSpPr>
        <p:spPr>
          <a:xfrm>
            <a:off x="3299497" y="2897199"/>
            <a:ext cx="1404000" cy="674703"/>
          </a:xfrm>
          <a:prstGeom prst="trapezoid">
            <a:avLst>
              <a:gd name="adj" fmla="val 0"/>
            </a:avLst>
          </a:prstGeom>
          <a:solidFill>
            <a:srgbClr val="17375E"/>
          </a:solidFill>
          <a:ln w="9525">
            <a:solidFill>
              <a:srgbClr val="3C6D9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/>
              <a:t>생태계 신뢰성 강화</a:t>
            </a:r>
            <a:endParaRPr lang="ko-KR" altLang="en-US" sz="900" b="1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사다리꼴 15">
            <a:extLst>
              <a:ext uri="{FF2B5EF4-FFF2-40B4-BE49-F238E27FC236}">
                <a16:creationId xmlns:a16="http://schemas.microsoft.com/office/drawing/2014/main" id="{94F5A27A-CF6E-4357-AF4C-A28E41958350}"/>
              </a:ext>
            </a:extLst>
          </p:cNvPr>
          <p:cNvSpPr/>
          <p:nvPr/>
        </p:nvSpPr>
        <p:spPr>
          <a:xfrm>
            <a:off x="3299497" y="3566146"/>
            <a:ext cx="1404000" cy="1404000"/>
          </a:xfrm>
          <a:prstGeom prst="trapezoid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lang="ko-KR" altLang="en-US" b="1" spc="-1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 Box 90">
            <a:extLst>
              <a:ext uri="{FF2B5EF4-FFF2-40B4-BE49-F238E27FC236}">
                <a16:creationId xmlns:a16="http://schemas.microsoft.com/office/drawing/2014/main" id="{94A9D639-C5F2-457E-844D-0AAE179C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244" y="3630667"/>
            <a:ext cx="1394446" cy="12384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lvl="0" defTabSz="914400" fontAlgn="ctr" latinLnBrk="1">
              <a:spcBef>
                <a:spcPct val="0"/>
              </a:spcBef>
              <a:spcAft>
                <a:spcPct val="0"/>
              </a:spcAft>
              <a:defRPr sz="1400" spc="-150">
                <a:ln>
                  <a:solidFill>
                    <a:schemeClr val="tx1">
                      <a:alpha val="15000"/>
                    </a:schemeClr>
                  </a:solidFill>
                </a:ln>
                <a:latin typeface="+mn-ea"/>
              </a:defRPr>
            </a:lvl1pPr>
          </a:lstStyle>
          <a:p>
            <a:pPr marL="88900" indent="-88900" fontAlgn="base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공공부문 이용 확대</a:t>
            </a:r>
            <a:endParaRPr lang="en-US" altLang="ko-KR" sz="110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fontAlgn="base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도입 제도 개선</a:t>
            </a:r>
            <a:endParaRPr lang="en-US" altLang="ko-KR" sz="110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fontAlgn="base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보안인증  및 대응 강화</a:t>
            </a:r>
            <a:endParaRPr lang="en-US" altLang="ko-KR" sz="110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fontAlgn="base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ko-KR" altLang="en-US" sz="110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FD64227-9F29-4C45-B203-21C45AC9E1F2}"/>
              </a:ext>
            </a:extLst>
          </p:cNvPr>
          <p:cNvSpPr/>
          <p:nvPr/>
        </p:nvSpPr>
        <p:spPr>
          <a:xfrm>
            <a:off x="1814947" y="3630667"/>
            <a:ext cx="1488546" cy="1238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클라우드 관련 법제도 개선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전자정부 플랫폼 구축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특화 플랫폼 구축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글로벌 진출 강화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4380C37-EEDA-4F1F-A8B3-3178166C803D}"/>
              </a:ext>
            </a:extLst>
          </p:cNvPr>
          <p:cNvSpPr/>
          <p:nvPr/>
        </p:nvSpPr>
        <p:spPr>
          <a:xfrm>
            <a:off x="3291107" y="3630667"/>
            <a:ext cx="1488546" cy="789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기술력 확보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미래 인력 양성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88900" indent="-88900" latinLnBrk="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100" spc="-150" dirty="0">
                <a:ln>
                  <a:solidFill>
                    <a:prstClr val="black">
                      <a:alpha val="15000"/>
                    </a:prst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보안 산업 육성</a:t>
            </a:r>
            <a:endParaRPr lang="en-US" altLang="ko-KR" sz="1100" spc="-150" dirty="0">
              <a:ln>
                <a:solidFill>
                  <a:prstClr val="black">
                    <a:alpha val="15000"/>
                  </a:prstClr>
                </a:solidFill>
              </a:ln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4398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A931BD5-C397-45A9-9E59-CD868B933563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4F4C2A-F2F7-4DCE-9E59-9833BFBD3E15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기술 동향</a:t>
            </a:r>
            <a:r>
              <a:rPr kumimoji="0" lang="en-US" altLang="ko-KR" sz="1800" b="1" dirty="0"/>
              <a:t>(2/2)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B0130B7C-60B8-4B1A-A895-AEBFC51E8DB8}"/>
              </a:ext>
            </a:extLst>
          </p:cNvPr>
          <p:cNvSpPr txBox="1">
            <a:spLocks/>
          </p:cNvSpPr>
          <p:nvPr/>
        </p:nvSpPr>
        <p:spPr bwMode="auto">
          <a:xfrm>
            <a:off x="962131" y="786461"/>
            <a:ext cx="79919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100000"/>
              </a:lnSpc>
              <a:spcBef>
                <a:spcPct val="20000"/>
              </a:spcBef>
              <a:defRPr kumimoji="0" sz="2000" spc="-9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신뢰가 필요한 비즈니스 및 공공행정 분야로 </a:t>
            </a:r>
            <a:r>
              <a:rPr lang="ko-KR" altLang="en-US" dirty="0">
                <a:solidFill>
                  <a:srgbClr val="FFFF00"/>
                </a:solidFill>
              </a:rPr>
              <a:t>블록체인 기술의 확산 예상</a:t>
            </a:r>
          </a:p>
        </p:txBody>
      </p:sp>
      <p:sp>
        <p:nvSpPr>
          <p:cNvPr id="25" name="모서리가 둥근 직사각형 30">
            <a:extLst>
              <a:ext uri="{FF2B5EF4-FFF2-40B4-BE49-F238E27FC236}">
                <a16:creationId xmlns:a16="http://schemas.microsoft.com/office/drawing/2014/main" id="{7A24673F-9243-4CD3-83A0-4932E29E34E8}"/>
              </a:ext>
            </a:extLst>
          </p:cNvPr>
          <p:cNvSpPr/>
          <p:nvPr/>
        </p:nvSpPr>
        <p:spPr>
          <a:xfrm>
            <a:off x="283877" y="1855323"/>
            <a:ext cx="4479233" cy="43650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26" name="양쪽 모서리가 둥근 사각형 66">
            <a:extLst>
              <a:ext uri="{FF2B5EF4-FFF2-40B4-BE49-F238E27FC236}">
                <a16:creationId xmlns:a16="http://schemas.microsoft.com/office/drawing/2014/main" id="{7AF7A0F9-2AC8-46FA-A93E-55D750F63F8F}"/>
              </a:ext>
            </a:extLst>
          </p:cNvPr>
          <p:cNvSpPr/>
          <p:nvPr/>
        </p:nvSpPr>
        <p:spPr>
          <a:xfrm>
            <a:off x="283877" y="1409705"/>
            <a:ext cx="447835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블록체인 적용 분야 확산 중</a:t>
            </a:r>
          </a:p>
        </p:txBody>
      </p:sp>
      <p:sp>
        <p:nvSpPr>
          <p:cNvPr id="27" name="모서리가 둥근 직사각형 82">
            <a:extLst>
              <a:ext uri="{FF2B5EF4-FFF2-40B4-BE49-F238E27FC236}">
                <a16:creationId xmlns:a16="http://schemas.microsoft.com/office/drawing/2014/main" id="{05FCFD5C-B01C-4AE8-B48A-AF620070FF95}"/>
              </a:ext>
            </a:extLst>
          </p:cNvPr>
          <p:cNvSpPr/>
          <p:nvPr/>
        </p:nvSpPr>
        <p:spPr>
          <a:xfrm>
            <a:off x="5092112" y="1866707"/>
            <a:ext cx="4516287" cy="435361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28" name="양쪽 모서리가 둥근 사각형 97">
            <a:extLst>
              <a:ext uri="{FF2B5EF4-FFF2-40B4-BE49-F238E27FC236}">
                <a16:creationId xmlns:a16="http://schemas.microsoft.com/office/drawing/2014/main" id="{142B4AC2-03AF-4799-AC97-11BF46F66894}"/>
              </a:ext>
            </a:extLst>
          </p:cNvPr>
          <p:cNvSpPr/>
          <p:nvPr/>
        </p:nvSpPr>
        <p:spPr>
          <a:xfrm>
            <a:off x="5092112" y="1421588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solidFill>
              <a:srgbClr val="17375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국내 블록체인 기술개발 로드맵</a:t>
            </a:r>
          </a:p>
        </p:txBody>
      </p:sp>
      <p:graphicFrame>
        <p:nvGraphicFramePr>
          <p:cNvPr id="29" name="표 28">
            <a:extLst>
              <a:ext uri="{FF2B5EF4-FFF2-40B4-BE49-F238E27FC236}">
                <a16:creationId xmlns:a16="http://schemas.microsoft.com/office/drawing/2014/main" id="{6154908F-29B3-4B47-BA40-EE4FD2143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563908"/>
              </p:ext>
            </p:extLst>
          </p:nvPr>
        </p:nvGraphicFramePr>
        <p:xfrm>
          <a:off x="5140582" y="2102338"/>
          <a:ext cx="4383606" cy="38764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011">
                  <a:extLst>
                    <a:ext uri="{9D8B030D-6E8A-4147-A177-3AD203B41FA5}">
                      <a16:colId xmlns:a16="http://schemas.microsoft.com/office/drawing/2014/main" val="1293156274"/>
                    </a:ext>
                  </a:extLst>
                </a:gridCol>
                <a:gridCol w="725919">
                  <a:extLst>
                    <a:ext uri="{9D8B030D-6E8A-4147-A177-3AD203B41FA5}">
                      <a16:colId xmlns:a16="http://schemas.microsoft.com/office/drawing/2014/main" val="3885150126"/>
                    </a:ext>
                  </a:extLst>
                </a:gridCol>
                <a:gridCol w="725919">
                  <a:extLst>
                    <a:ext uri="{9D8B030D-6E8A-4147-A177-3AD203B41FA5}">
                      <a16:colId xmlns:a16="http://schemas.microsoft.com/office/drawing/2014/main" val="2296586250"/>
                    </a:ext>
                  </a:extLst>
                </a:gridCol>
                <a:gridCol w="725919">
                  <a:extLst>
                    <a:ext uri="{9D8B030D-6E8A-4147-A177-3AD203B41FA5}">
                      <a16:colId xmlns:a16="http://schemas.microsoft.com/office/drawing/2014/main" val="1940456394"/>
                    </a:ext>
                  </a:extLst>
                </a:gridCol>
                <a:gridCol w="725919">
                  <a:extLst>
                    <a:ext uri="{9D8B030D-6E8A-4147-A177-3AD203B41FA5}">
                      <a16:colId xmlns:a16="http://schemas.microsoft.com/office/drawing/2014/main" val="3066825744"/>
                    </a:ext>
                  </a:extLst>
                </a:gridCol>
                <a:gridCol w="725919">
                  <a:extLst>
                    <a:ext uri="{9D8B030D-6E8A-4147-A177-3AD203B41FA5}">
                      <a16:colId xmlns:a16="http://schemas.microsoft.com/office/drawing/2014/main" val="869343684"/>
                    </a:ext>
                  </a:extLst>
                </a:gridCol>
              </a:tblGrid>
              <a:tr h="3674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‘18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‘19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‘20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‘21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‘22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702899"/>
                  </a:ext>
                </a:extLst>
              </a:tr>
              <a:tr h="1119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블록체인</a:t>
                      </a:r>
                      <a:endParaRPr lang="en-US" altLang="ko-KR" sz="9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900" b="1" dirty="0">
                          <a:solidFill>
                            <a:schemeClr val="tx1"/>
                          </a:solidFill>
                        </a:rPr>
                        <a:t>기반기술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726036"/>
                  </a:ext>
                </a:extLst>
              </a:tr>
              <a:tr h="1156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/>
                        <a:t>블록체인</a:t>
                      </a:r>
                      <a:endParaRPr lang="en-US" altLang="ko-KR" sz="900" b="1" dirty="0"/>
                    </a:p>
                    <a:p>
                      <a:pPr algn="ctr" latinLnBrk="1"/>
                      <a:r>
                        <a:rPr lang="ko-KR" altLang="en-US" sz="900" b="1" dirty="0"/>
                        <a:t>확장기술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3052436"/>
                  </a:ext>
                </a:extLst>
              </a:tr>
              <a:tr h="12335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/>
                        <a:t>블록체인</a:t>
                      </a:r>
                      <a:endParaRPr lang="en-US" altLang="ko-KR" sz="900" b="1" dirty="0"/>
                    </a:p>
                    <a:p>
                      <a:pPr algn="ctr" latinLnBrk="1"/>
                      <a:r>
                        <a:rPr lang="ko-KR" altLang="en-US" sz="900" b="1" dirty="0"/>
                        <a:t>서비스기술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0245414"/>
                  </a:ext>
                </a:extLst>
              </a:tr>
            </a:tbl>
          </a:graphicData>
        </a:graphic>
      </p:graphicFrame>
      <p:sp>
        <p:nvSpPr>
          <p:cNvPr id="30" name="화살표: 오각형 2">
            <a:extLst>
              <a:ext uri="{FF2B5EF4-FFF2-40B4-BE49-F238E27FC236}">
                <a16:creationId xmlns:a16="http://schemas.microsoft.com/office/drawing/2014/main" id="{29AD26AB-6F0F-4FCA-A171-0925B22A167F}"/>
              </a:ext>
            </a:extLst>
          </p:cNvPr>
          <p:cNvSpPr/>
          <p:nvPr/>
        </p:nvSpPr>
        <p:spPr bwMode="ltGray">
          <a:xfrm>
            <a:off x="5929447" y="2565008"/>
            <a:ext cx="2160237" cy="229686"/>
          </a:xfrm>
          <a:prstGeom prst="homePlate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dirty="0"/>
              <a:t>고성능 저비용 합의 기술</a:t>
            </a:r>
            <a:endParaRPr lang="en-US" altLang="ko-KR" sz="1000" b="1" kern="0" dirty="0"/>
          </a:p>
        </p:txBody>
      </p:sp>
      <p:sp>
        <p:nvSpPr>
          <p:cNvPr id="31" name="화살표: 오각형 18">
            <a:extLst>
              <a:ext uri="{FF2B5EF4-FFF2-40B4-BE49-F238E27FC236}">
                <a16:creationId xmlns:a16="http://schemas.microsoft.com/office/drawing/2014/main" id="{A333DF1A-A8B8-4D9E-9C77-21E026FCC7DD}"/>
              </a:ext>
            </a:extLst>
          </p:cNvPr>
          <p:cNvSpPr/>
          <p:nvPr/>
        </p:nvSpPr>
        <p:spPr bwMode="ltGray">
          <a:xfrm>
            <a:off x="6649528" y="2894483"/>
            <a:ext cx="2160237" cy="229686"/>
          </a:xfrm>
          <a:prstGeom prst="homePlate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dirty="0"/>
              <a:t>스마트 계약 검증 기술</a:t>
            </a:r>
            <a:endParaRPr lang="en-US" altLang="ko-KR" sz="1000" b="1" kern="0" dirty="0"/>
          </a:p>
        </p:txBody>
      </p:sp>
      <p:sp>
        <p:nvSpPr>
          <p:cNvPr id="32" name="화살표: 오각형 20">
            <a:extLst>
              <a:ext uri="{FF2B5EF4-FFF2-40B4-BE49-F238E27FC236}">
                <a16:creationId xmlns:a16="http://schemas.microsoft.com/office/drawing/2014/main" id="{7EBA9C96-44A3-4A7A-8E12-55B5E4529E55}"/>
              </a:ext>
            </a:extLst>
          </p:cNvPr>
          <p:cNvSpPr/>
          <p:nvPr/>
        </p:nvSpPr>
        <p:spPr bwMode="ltGray">
          <a:xfrm>
            <a:off x="7831015" y="3223447"/>
            <a:ext cx="1698829" cy="229686"/>
          </a:xfrm>
          <a:prstGeom prst="homePlat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spc="-100" dirty="0"/>
              <a:t>양자저항성을 가지는 암호기술</a:t>
            </a:r>
          </a:p>
        </p:txBody>
      </p:sp>
      <p:sp>
        <p:nvSpPr>
          <p:cNvPr id="33" name="화살표: 오각형 21">
            <a:extLst>
              <a:ext uri="{FF2B5EF4-FFF2-40B4-BE49-F238E27FC236}">
                <a16:creationId xmlns:a16="http://schemas.microsoft.com/office/drawing/2014/main" id="{8CFDA541-CAEC-4874-B22C-A8AD42D89326}"/>
              </a:ext>
            </a:extLst>
          </p:cNvPr>
          <p:cNvSpPr/>
          <p:nvPr/>
        </p:nvSpPr>
        <p:spPr bwMode="ltGray">
          <a:xfrm>
            <a:off x="5929447" y="3720652"/>
            <a:ext cx="2160237" cy="229686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spc="-100" dirty="0"/>
              <a:t>대용량 처리 기술</a:t>
            </a:r>
            <a:r>
              <a:rPr lang="en-US" altLang="ko-KR" sz="1000" b="1" kern="0" spc="-100" dirty="0"/>
              <a:t>, </a:t>
            </a:r>
            <a:r>
              <a:rPr lang="ko-KR" altLang="en-US" sz="1000" b="1" kern="0" spc="-100" dirty="0"/>
              <a:t>외부 데이터 연동 기술</a:t>
            </a:r>
            <a:endParaRPr lang="en-US" altLang="ko-KR" sz="1000" b="1" kern="0" spc="-100" dirty="0"/>
          </a:p>
        </p:txBody>
      </p:sp>
      <p:sp>
        <p:nvSpPr>
          <p:cNvPr id="34" name="화살표: 오각형 22">
            <a:extLst>
              <a:ext uri="{FF2B5EF4-FFF2-40B4-BE49-F238E27FC236}">
                <a16:creationId xmlns:a16="http://schemas.microsoft.com/office/drawing/2014/main" id="{96BD41B0-ABC3-4E01-8CD4-D1E0AD5508DA}"/>
              </a:ext>
            </a:extLst>
          </p:cNvPr>
          <p:cNvSpPr/>
          <p:nvPr/>
        </p:nvSpPr>
        <p:spPr bwMode="ltGray">
          <a:xfrm>
            <a:off x="6424246" y="4040770"/>
            <a:ext cx="2377659" cy="229686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spc="-100" dirty="0"/>
              <a:t>대규모 서비스 제공을 위한 확장성 확보 기술</a:t>
            </a:r>
          </a:p>
        </p:txBody>
      </p:sp>
      <p:sp>
        <p:nvSpPr>
          <p:cNvPr id="35" name="화살표: 오각형 23">
            <a:extLst>
              <a:ext uri="{FF2B5EF4-FFF2-40B4-BE49-F238E27FC236}">
                <a16:creationId xmlns:a16="http://schemas.microsoft.com/office/drawing/2014/main" id="{D5EDAF4A-B54D-4A06-A717-25A639FA2118}"/>
              </a:ext>
            </a:extLst>
          </p:cNvPr>
          <p:cNvSpPr/>
          <p:nvPr/>
        </p:nvSpPr>
        <p:spPr bwMode="ltGray">
          <a:xfrm>
            <a:off x="7375804" y="4356776"/>
            <a:ext cx="2160237" cy="229686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dirty="0"/>
              <a:t>상호운용성 확보 기술</a:t>
            </a:r>
          </a:p>
        </p:txBody>
      </p:sp>
      <p:sp>
        <p:nvSpPr>
          <p:cNvPr id="36" name="화살표: 오각형 24">
            <a:extLst>
              <a:ext uri="{FF2B5EF4-FFF2-40B4-BE49-F238E27FC236}">
                <a16:creationId xmlns:a16="http://schemas.microsoft.com/office/drawing/2014/main" id="{788FCFF8-73D6-4CE2-980D-8B236C4FA09A}"/>
              </a:ext>
            </a:extLst>
          </p:cNvPr>
          <p:cNvSpPr/>
          <p:nvPr/>
        </p:nvSpPr>
        <p:spPr bwMode="ltGray">
          <a:xfrm>
            <a:off x="5929447" y="4920535"/>
            <a:ext cx="2160237" cy="229686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dirty="0"/>
              <a:t>거래 추적 및 분석 기술</a:t>
            </a:r>
            <a:endParaRPr lang="en-US" altLang="ko-KR" sz="1000" b="1" kern="0" dirty="0"/>
          </a:p>
        </p:txBody>
      </p:sp>
      <p:sp>
        <p:nvSpPr>
          <p:cNvPr id="37" name="화살표: 오각형 25">
            <a:extLst>
              <a:ext uri="{FF2B5EF4-FFF2-40B4-BE49-F238E27FC236}">
                <a16:creationId xmlns:a16="http://schemas.microsoft.com/office/drawing/2014/main" id="{446DCF30-914F-484A-8326-BB98E6FA6CD8}"/>
              </a:ext>
            </a:extLst>
          </p:cNvPr>
          <p:cNvSpPr/>
          <p:nvPr/>
        </p:nvSpPr>
        <p:spPr bwMode="ltGray">
          <a:xfrm>
            <a:off x="6649528" y="5249497"/>
            <a:ext cx="2160237" cy="229686"/>
          </a:xfrm>
          <a:prstGeom prst="homePlate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dirty="0"/>
              <a:t>산업 분야별 기존 시스템 연동 기술</a:t>
            </a:r>
            <a:endParaRPr lang="en-US" altLang="ko-KR" sz="1000" b="1" kern="0" dirty="0"/>
          </a:p>
        </p:txBody>
      </p:sp>
      <p:sp>
        <p:nvSpPr>
          <p:cNvPr id="38" name="화살표: 오각형 26">
            <a:extLst>
              <a:ext uri="{FF2B5EF4-FFF2-40B4-BE49-F238E27FC236}">
                <a16:creationId xmlns:a16="http://schemas.microsoft.com/office/drawing/2014/main" id="{B64C84E3-8D42-4E08-B752-94B5E4DD4620}"/>
              </a:ext>
            </a:extLst>
          </p:cNvPr>
          <p:cNvSpPr/>
          <p:nvPr/>
        </p:nvSpPr>
        <p:spPr bwMode="ltGray">
          <a:xfrm>
            <a:off x="7369607" y="5561387"/>
            <a:ext cx="2160237" cy="22968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rgbClr val="FFFFFF">
                <a:lumMod val="65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19007" latinLnBrk="0"/>
            <a:r>
              <a:rPr lang="ko-KR" altLang="en-US" sz="1000" b="1" kern="0" dirty="0"/>
              <a:t>전략 서비스 분야별 특화 블록체인</a:t>
            </a:r>
            <a:endParaRPr lang="en-US" altLang="ko-KR" sz="1000" b="1" kern="0" dirty="0"/>
          </a:p>
        </p:txBody>
      </p:sp>
      <p:sp>
        <p:nvSpPr>
          <p:cNvPr id="39" name="Text Box 69">
            <a:extLst>
              <a:ext uri="{FF2B5EF4-FFF2-40B4-BE49-F238E27FC236}">
                <a16:creationId xmlns:a16="http://schemas.microsoft.com/office/drawing/2014/main" id="{B60174D1-1251-47CA-96DE-62F56FB07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56" y="2118734"/>
            <a:ext cx="1010912" cy="8892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1200" spc="-5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ctr" defTabSz="91440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b="1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금융</a:t>
            </a:r>
            <a:endParaRPr kumimoji="1" lang="en-US" altLang="ko-KR" b="1" i="0" u="none" strike="noStrike" kern="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B1535157-69CB-40D3-A7F7-058D5A772A56}"/>
              </a:ext>
            </a:extLst>
          </p:cNvPr>
          <p:cNvSpPr/>
          <p:nvPr/>
        </p:nvSpPr>
        <p:spPr>
          <a:xfrm>
            <a:off x="1492051" y="2118734"/>
            <a:ext cx="3168000" cy="889200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88900" lvl="0" indent="-88900" defTabSz="1330325" eaLnBrk="0" latinLnBrk="0" hangingPunct="0">
              <a:lnSpc>
                <a:spcPct val="12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tabLst>
                <a:tab pos="511141" algn="l"/>
                <a:tab pos="1022283" algn="l"/>
                <a:tab pos="1536600" algn="l"/>
                <a:tab pos="2047741" algn="l"/>
                <a:tab pos="2558883" algn="l"/>
                <a:tab pos="3071613" algn="l"/>
                <a:tab pos="3582754" algn="l"/>
                <a:tab pos="4095482" algn="l"/>
                <a:tab pos="4608212" algn="l"/>
                <a:tab pos="5119354" algn="l"/>
                <a:tab pos="5632082" algn="l"/>
                <a:tab pos="6655954" algn="l"/>
                <a:tab pos="7168682" algn="l"/>
                <a:tab pos="7679823" algn="l"/>
                <a:tab pos="8190965" algn="l"/>
                <a:tab pos="8703695" algn="l"/>
                <a:tab pos="9216423" algn="l"/>
                <a:tab pos="9727565" algn="l"/>
                <a:tab pos="10240295" algn="l"/>
                <a:tab pos="10751436" algn="l"/>
                <a:tab pos="11264165" algn="l"/>
                <a:tab pos="11776894" algn="l"/>
                <a:tab pos="12288036" algn="l"/>
                <a:tab pos="12800764" algn="l"/>
                <a:tab pos="13311906" algn="l"/>
                <a:tab pos="13823048" algn="l"/>
                <a:tab pos="14337364" algn="l"/>
                <a:tab pos="14848506" algn="l"/>
                <a:tab pos="15359648" algn="l"/>
                <a:tab pos="15872377" algn="l"/>
                <a:tab pos="16383519" algn="l"/>
              </a:tabLst>
            </a:pP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디지털 통화거래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가상은행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환전소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국제결제</a:t>
            </a:r>
            <a:r>
              <a:rPr lang="en-US" altLang="ko-KR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, </a:t>
            </a:r>
            <a:r>
              <a:rPr lang="ko-KR" altLang="en-US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통화거래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자산확인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계약체결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투자관리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자동화 투자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보험보상</a:t>
            </a:r>
            <a:endParaRPr lang="en-US" altLang="ko-KR" sz="1200" b="1" kern="0" dirty="0">
              <a:ln>
                <a:solidFill>
                  <a:prstClr val="white">
                    <a:lumMod val="75000"/>
                    <a:alpha val="0"/>
                  </a:prstClr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41" name="Text Box 69">
            <a:extLst>
              <a:ext uri="{FF2B5EF4-FFF2-40B4-BE49-F238E27FC236}">
                <a16:creationId xmlns:a16="http://schemas.microsoft.com/office/drawing/2014/main" id="{89311763-2E5C-4449-9943-1B6FD165F4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56" y="3091128"/>
            <a:ext cx="1010912" cy="8892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en-US"/>
            </a:defPPr>
            <a:lvl1pPr marR="0" lvl="0" indent="0" algn="ctr" defTabSz="914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200" b="1" i="0" u="none" strike="noStrike" kern="0" cap="none" spc="-5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</a:defRPr>
            </a:lvl1pPr>
          </a:lstStyle>
          <a:p>
            <a:r>
              <a:rPr lang="ko-KR" altLang="en-US"/>
              <a:t>생활경제</a:t>
            </a:r>
            <a:endParaRPr lang="en-US" altLang="ko-KR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E2361DE7-B130-4462-A18F-3A84BBBD393A}"/>
              </a:ext>
            </a:extLst>
          </p:cNvPr>
          <p:cNvSpPr/>
          <p:nvPr/>
        </p:nvSpPr>
        <p:spPr>
          <a:xfrm>
            <a:off x="1492051" y="3091128"/>
            <a:ext cx="3168000" cy="889200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88900" lvl="0" indent="-88900" defTabSz="1330325" eaLnBrk="0" latinLnBrk="0" hangingPunct="0">
              <a:lnSpc>
                <a:spcPct val="12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tabLst>
                <a:tab pos="511141" algn="l"/>
                <a:tab pos="1022283" algn="l"/>
                <a:tab pos="1536600" algn="l"/>
                <a:tab pos="2047741" algn="l"/>
                <a:tab pos="2558883" algn="l"/>
                <a:tab pos="3071613" algn="l"/>
                <a:tab pos="3582754" algn="l"/>
                <a:tab pos="4095482" algn="l"/>
                <a:tab pos="4608212" algn="l"/>
                <a:tab pos="5119354" algn="l"/>
                <a:tab pos="5632082" algn="l"/>
                <a:tab pos="6655954" algn="l"/>
                <a:tab pos="7168682" algn="l"/>
                <a:tab pos="7679823" algn="l"/>
                <a:tab pos="8190965" algn="l"/>
                <a:tab pos="8703695" algn="l"/>
                <a:tab pos="9216423" algn="l"/>
                <a:tab pos="9727565" algn="l"/>
                <a:tab pos="10240295" algn="l"/>
                <a:tab pos="10751436" algn="l"/>
                <a:tab pos="11264165" algn="l"/>
                <a:tab pos="11776894" algn="l"/>
                <a:tab pos="12288036" algn="l"/>
                <a:tab pos="12800764" algn="l"/>
                <a:tab pos="13311906" algn="l"/>
                <a:tab pos="13823048" algn="l"/>
                <a:tab pos="14337364" algn="l"/>
                <a:tab pos="14848506" algn="l"/>
                <a:tab pos="15359648" algn="l"/>
                <a:tab pos="15872377" algn="l"/>
                <a:tab pos="16383519" algn="l"/>
              </a:tabLst>
            </a:pP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모바일결제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전자지급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클라우드 펀딩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M2M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지불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할부금 수수료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각종공과금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통합정산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거래증명</a:t>
            </a:r>
            <a:r>
              <a:rPr lang="en-US" altLang="ko-KR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 </a:t>
            </a:r>
            <a:r>
              <a:rPr lang="en-US" altLang="ko-KR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 </a:t>
            </a:r>
          </a:p>
        </p:txBody>
      </p:sp>
      <p:sp>
        <p:nvSpPr>
          <p:cNvPr id="43" name="Text Box 69">
            <a:extLst>
              <a:ext uri="{FF2B5EF4-FFF2-40B4-BE49-F238E27FC236}">
                <a16:creationId xmlns:a16="http://schemas.microsoft.com/office/drawing/2014/main" id="{C3860537-ED23-4D6C-94D0-864163764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56" y="4062826"/>
            <a:ext cx="1010912" cy="8892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en-US"/>
            </a:defPPr>
            <a:lvl1pPr marR="0" lvl="0" indent="0" algn="ctr" defTabSz="914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200" b="1" i="0" u="none" strike="noStrike" kern="0" cap="none" spc="-5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</a:defRPr>
            </a:lvl1pPr>
          </a:lstStyle>
          <a:p>
            <a:r>
              <a:rPr lang="ko-KR" altLang="en-US"/>
              <a:t>비즈니스</a:t>
            </a:r>
            <a:endParaRPr lang="en-US" altLang="ko-KR" dirty="0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CFC093C6-5865-45DA-8A3C-172975300911}"/>
              </a:ext>
            </a:extLst>
          </p:cNvPr>
          <p:cNvSpPr/>
          <p:nvPr/>
        </p:nvSpPr>
        <p:spPr>
          <a:xfrm>
            <a:off x="1492051" y="4062826"/>
            <a:ext cx="3168000" cy="889200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88900" lvl="0" indent="-88900" defTabSz="1330325" eaLnBrk="0" latinLnBrk="0" hangingPunct="0">
              <a:lnSpc>
                <a:spcPct val="12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tabLst>
                <a:tab pos="511141" algn="l"/>
                <a:tab pos="1022283" algn="l"/>
                <a:tab pos="1536600" algn="l"/>
                <a:tab pos="2047741" algn="l"/>
                <a:tab pos="2558883" algn="l"/>
                <a:tab pos="3071613" algn="l"/>
                <a:tab pos="3582754" algn="l"/>
                <a:tab pos="4095482" algn="l"/>
                <a:tab pos="4608212" algn="l"/>
                <a:tab pos="5119354" algn="l"/>
                <a:tab pos="5632082" algn="l"/>
                <a:tab pos="6655954" algn="l"/>
                <a:tab pos="7168682" algn="l"/>
                <a:tab pos="7679823" algn="l"/>
                <a:tab pos="8190965" algn="l"/>
                <a:tab pos="8703695" algn="l"/>
                <a:tab pos="9216423" algn="l"/>
                <a:tab pos="9727565" algn="l"/>
                <a:tab pos="10240295" algn="l"/>
                <a:tab pos="10751436" algn="l"/>
                <a:tab pos="11264165" algn="l"/>
                <a:tab pos="11776894" algn="l"/>
                <a:tab pos="12288036" algn="l"/>
                <a:tab pos="12800764" algn="l"/>
                <a:tab pos="13311906" algn="l"/>
                <a:tab pos="13823048" algn="l"/>
                <a:tab pos="14337364" algn="l"/>
                <a:tab pos="14848506" algn="l"/>
                <a:tab pos="15359648" algn="l"/>
                <a:tab pos="15872377" algn="l"/>
                <a:tab pos="16383519" algn="l"/>
              </a:tabLst>
            </a:pP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음악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/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영화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/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드라마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글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/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그림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/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사진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O2O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상거래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소셜 트레이딩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IP TV,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전열가구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에어컨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냉장고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스마트 세탁기</a:t>
            </a:r>
            <a:endParaRPr lang="en-US" altLang="ko-KR" sz="1200" kern="0" dirty="0">
              <a:ln>
                <a:solidFill>
                  <a:prstClr val="white">
                    <a:lumMod val="75000"/>
                    <a:alpha val="0"/>
                  </a:prstClr>
                </a:solidFill>
              </a:ln>
            </a:endParaRPr>
          </a:p>
        </p:txBody>
      </p:sp>
      <p:sp>
        <p:nvSpPr>
          <p:cNvPr id="45" name="Text Box 69">
            <a:extLst>
              <a:ext uri="{FF2B5EF4-FFF2-40B4-BE49-F238E27FC236}">
                <a16:creationId xmlns:a16="http://schemas.microsoft.com/office/drawing/2014/main" id="{B69EE071-E2DB-4CFC-8C3A-54D051E57D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618" y="5052489"/>
            <a:ext cx="1010912" cy="8892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en-US"/>
            </a:defPPr>
            <a:lvl1pPr marR="0" lvl="0" indent="0" algn="ctr" defTabSz="914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200" b="1" i="0" u="none" strike="noStrike" kern="0" cap="none" spc="-5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</a:defRPr>
            </a:lvl1pPr>
          </a:lstStyle>
          <a:p>
            <a:r>
              <a:rPr lang="ko-KR" altLang="en-US"/>
              <a:t>공공행정</a:t>
            </a:r>
            <a:endParaRPr lang="en-US" altLang="ko-KR" dirty="0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71366F65-3899-4653-BD6E-7220A96B8FD2}"/>
              </a:ext>
            </a:extLst>
          </p:cNvPr>
          <p:cNvSpPr/>
          <p:nvPr/>
        </p:nvSpPr>
        <p:spPr>
          <a:xfrm>
            <a:off x="1490513" y="5052489"/>
            <a:ext cx="3168000" cy="889200"/>
          </a:xfrm>
          <a:prstGeom prst="rect">
            <a:avLst/>
          </a:prstGeom>
          <a:noFill/>
          <a:ln w="12700" cap="flat" cmpd="sng" algn="ctr">
            <a:solidFill>
              <a:schemeClr val="bg1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88900" lvl="0" indent="-88900" defTabSz="1330325" eaLnBrk="0" latinLnBrk="0" hangingPunct="0">
              <a:lnSpc>
                <a:spcPct val="120000"/>
              </a:lnSpc>
              <a:spcBef>
                <a:spcPts val="600"/>
              </a:spcBef>
              <a:buClr>
                <a:schemeClr val="tx2"/>
              </a:buClr>
              <a:buSzPct val="100000"/>
              <a:buFont typeface="Arial" panose="020B0604020202020204" pitchFamily="34" charset="0"/>
              <a:buChar char="•"/>
              <a:tabLst>
                <a:tab pos="511141" algn="l"/>
                <a:tab pos="1022283" algn="l"/>
                <a:tab pos="1536600" algn="l"/>
                <a:tab pos="2047741" algn="l"/>
                <a:tab pos="2558883" algn="l"/>
                <a:tab pos="3071613" algn="l"/>
                <a:tab pos="3582754" algn="l"/>
                <a:tab pos="4095482" algn="l"/>
                <a:tab pos="4608212" algn="l"/>
                <a:tab pos="5119354" algn="l"/>
                <a:tab pos="5632082" algn="l"/>
                <a:tab pos="6655954" algn="l"/>
                <a:tab pos="7168682" algn="l"/>
                <a:tab pos="7679823" algn="l"/>
                <a:tab pos="8190965" algn="l"/>
                <a:tab pos="8703695" algn="l"/>
                <a:tab pos="9216423" algn="l"/>
                <a:tab pos="9727565" algn="l"/>
                <a:tab pos="10240295" algn="l"/>
                <a:tab pos="10751436" algn="l"/>
                <a:tab pos="11264165" algn="l"/>
                <a:tab pos="11776894" algn="l"/>
                <a:tab pos="12288036" algn="l"/>
                <a:tab pos="12800764" algn="l"/>
                <a:tab pos="13311906" algn="l"/>
                <a:tab pos="13823048" algn="l"/>
                <a:tab pos="14337364" algn="l"/>
                <a:tab pos="14848506" algn="l"/>
                <a:tab pos="15359648" algn="l"/>
                <a:tab pos="15872377" algn="l"/>
                <a:tab pos="16383519" algn="l"/>
              </a:tabLst>
            </a:pPr>
            <a:r>
              <a:rPr lang="ko-KR" altLang="en-US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전자증거보존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주민의사결정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선거투표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b="1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C00000"/>
                </a:solidFill>
              </a:rPr>
              <a:t>신원확인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건강데이터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토지대장관리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공공기록관리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화재원인파악</a:t>
            </a:r>
            <a:r>
              <a:rPr lang="en-US" altLang="ko-KR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</a:rPr>
              <a:t>스마트계약</a:t>
            </a:r>
            <a:endParaRPr lang="en-US" altLang="ko-KR" sz="1200" kern="0" dirty="0">
              <a:ln>
                <a:solidFill>
                  <a:prstClr val="white">
                    <a:lumMod val="75000"/>
                    <a:alpha val="0"/>
                  </a:prstClr>
                </a:solidFill>
              </a:ln>
            </a:endParaRPr>
          </a:p>
        </p:txBody>
      </p:sp>
      <p:sp>
        <p:nvSpPr>
          <p:cNvPr id="48" name="화살표: 갈매기형 수장 111">
            <a:extLst>
              <a:ext uri="{FF2B5EF4-FFF2-40B4-BE49-F238E27FC236}">
                <a16:creationId xmlns:a16="http://schemas.microsoft.com/office/drawing/2014/main" id="{3CBFE2AE-4F04-4FAB-8389-75AED2D3F185}"/>
              </a:ext>
            </a:extLst>
          </p:cNvPr>
          <p:cNvSpPr/>
          <p:nvPr/>
        </p:nvSpPr>
        <p:spPr>
          <a:xfrm rot="5400000">
            <a:off x="771780" y="2892787"/>
            <a:ext cx="216000" cy="288000"/>
          </a:xfrm>
          <a:prstGeom prst="chevron">
            <a:avLst>
              <a:gd name="adj" fmla="val 39238"/>
            </a:avLst>
          </a:prstGeom>
          <a:solidFill>
            <a:srgbClr val="38B0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49" name="화살표: 갈매기형 수장 111">
            <a:extLst>
              <a:ext uri="{FF2B5EF4-FFF2-40B4-BE49-F238E27FC236}">
                <a16:creationId xmlns:a16="http://schemas.microsoft.com/office/drawing/2014/main" id="{2AA963E1-975F-4CA0-94F1-585466DBF2A5}"/>
              </a:ext>
            </a:extLst>
          </p:cNvPr>
          <p:cNvSpPr/>
          <p:nvPr/>
        </p:nvSpPr>
        <p:spPr>
          <a:xfrm rot="5400000">
            <a:off x="771781" y="3869644"/>
            <a:ext cx="216000" cy="288000"/>
          </a:xfrm>
          <a:prstGeom prst="chevron">
            <a:avLst>
              <a:gd name="adj" fmla="val 39238"/>
            </a:avLst>
          </a:prstGeom>
          <a:solidFill>
            <a:srgbClr val="38B0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50" name="화살표: 갈매기형 수장 111">
            <a:extLst>
              <a:ext uri="{FF2B5EF4-FFF2-40B4-BE49-F238E27FC236}">
                <a16:creationId xmlns:a16="http://schemas.microsoft.com/office/drawing/2014/main" id="{761507CD-1758-4115-91D0-B1BC10222CED}"/>
              </a:ext>
            </a:extLst>
          </p:cNvPr>
          <p:cNvSpPr/>
          <p:nvPr/>
        </p:nvSpPr>
        <p:spPr>
          <a:xfrm rot="5400000">
            <a:off x="771780" y="4839343"/>
            <a:ext cx="216000" cy="288000"/>
          </a:xfrm>
          <a:prstGeom prst="chevron">
            <a:avLst>
              <a:gd name="adj" fmla="val 39238"/>
            </a:avLst>
          </a:prstGeom>
          <a:solidFill>
            <a:srgbClr val="38B0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3889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69">
            <a:extLst>
              <a:ext uri="{FF2B5EF4-FFF2-40B4-BE49-F238E27FC236}">
                <a16:creationId xmlns:a16="http://schemas.microsoft.com/office/drawing/2014/main" id="{1A150C51-A4AF-48E0-9BF4-4D1099AF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7928" y="1504111"/>
            <a:ext cx="1240153" cy="4537179"/>
          </a:xfrm>
          <a:prstGeom prst="rect">
            <a:avLst/>
          </a:prstGeom>
          <a:gradFill flip="none" rotWithShape="1">
            <a:gsLst>
              <a:gs pos="3000">
                <a:srgbClr val="11BD73"/>
              </a:gs>
              <a:gs pos="100000">
                <a:srgbClr val="38B0B6"/>
              </a:gs>
            </a:gsLst>
            <a:lin ang="2700000" scaled="1"/>
            <a:tileRect/>
          </a:gra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108000" bIns="0" anchor="ctr" anchorCtr="0"/>
          <a:lstStyle>
            <a:defPPr>
              <a:defRPr lang="en-US"/>
            </a:defPPr>
            <a:lvl1pPr marL="85725" indent="-85725" eaLnBrk="0" hangingPunct="0">
              <a:lnSpc>
                <a:spcPct val="150000"/>
              </a:lnSpc>
              <a:spcBef>
                <a:spcPct val="50000"/>
              </a:spcBef>
              <a:buClr>
                <a:srgbClr val="7E0000"/>
              </a:buClr>
              <a:buFont typeface="Arial" panose="020B0604020202020204" pitchFamily="34" charset="0"/>
              <a:buChar char="•"/>
              <a:defRPr kumimoji="0" sz="1100" spc="-5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indent="0" algn="ctr">
              <a:lnSpc>
                <a:spcPct val="110000"/>
              </a:lnSpc>
              <a:spcBef>
                <a:spcPts val="600"/>
              </a:spcBef>
              <a:buNone/>
            </a:pPr>
            <a:endParaRPr lang="ko-KR" altLang="en-US" sz="2000" spc="-150" dirty="0">
              <a:solidFill>
                <a:srgbClr val="C00000"/>
              </a:solidFill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5E69683F-3864-42DB-A7A4-0511043204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11771" y="3466220"/>
            <a:ext cx="3778996" cy="647128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4A931BD5-C397-45A9-9E59-CD868B933563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4F4C2A-F2F7-4DCE-9E59-9833BFBD3E15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시사점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4" name="Text Box 69">
            <a:extLst>
              <a:ext uri="{FF2B5EF4-FFF2-40B4-BE49-F238E27FC236}">
                <a16:creationId xmlns:a16="http://schemas.microsoft.com/office/drawing/2014/main" id="{6511E0FF-8540-4987-AEB5-2042C3449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196" y="1504111"/>
            <a:ext cx="2777681" cy="143906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108000" bIns="0" anchor="ctr" anchorCtr="0"/>
          <a:lstStyle>
            <a:defPPr>
              <a:defRPr lang="en-US"/>
            </a:defPPr>
            <a:lvl1pPr marL="85725" indent="-85725" eaLnBrk="0" hangingPunct="0">
              <a:lnSpc>
                <a:spcPct val="150000"/>
              </a:lnSpc>
              <a:spcBef>
                <a:spcPct val="50000"/>
              </a:spcBef>
              <a:buClr>
                <a:srgbClr val="7E0000"/>
              </a:buClr>
              <a:buFont typeface="Arial" panose="020B0604020202020204" pitchFamily="34" charset="0"/>
              <a:buChar char="•"/>
              <a:defRPr kumimoji="0" sz="1100" spc="-5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indent="0" algn="ctr">
              <a:lnSpc>
                <a:spcPct val="110000"/>
              </a:lnSpc>
              <a:spcBef>
                <a:spcPts val="600"/>
              </a:spcBef>
              <a:buNone/>
            </a:pPr>
            <a:r>
              <a:rPr lang="ko-KR" altLang="en-US" sz="1800" spc="-150" dirty="0"/>
              <a:t>수익성 확보를 위한</a:t>
            </a:r>
            <a:br>
              <a:rPr lang="en-US" altLang="ko-KR" sz="1800" b="1" spc="-150" dirty="0"/>
            </a:br>
            <a:r>
              <a:rPr lang="ko-KR" altLang="en-US" sz="2000" spc="-150" dirty="0">
                <a:solidFill>
                  <a:srgbClr val="C00000"/>
                </a:solidFill>
              </a:rPr>
              <a:t>신개념의 디지털 우정 서비스 필요</a:t>
            </a:r>
          </a:p>
        </p:txBody>
      </p:sp>
      <p:sp>
        <p:nvSpPr>
          <p:cNvPr id="5" name="오른쪽 화살표 24">
            <a:extLst>
              <a:ext uri="{FF2B5EF4-FFF2-40B4-BE49-F238E27FC236}">
                <a16:creationId xmlns:a16="http://schemas.microsoft.com/office/drawing/2014/main" id="{413D435F-1E3E-4895-AC41-53538C4EE409}"/>
              </a:ext>
            </a:extLst>
          </p:cNvPr>
          <p:cNvSpPr/>
          <p:nvPr/>
        </p:nvSpPr>
        <p:spPr bwMode="auto">
          <a:xfrm>
            <a:off x="4894727" y="2097644"/>
            <a:ext cx="252000" cy="252000"/>
          </a:xfrm>
          <a:prstGeom prst="rightArrow">
            <a:avLst>
              <a:gd name="adj1" fmla="val 67775"/>
              <a:gd name="adj2" fmla="val 50000"/>
            </a:avLst>
          </a:prstGeom>
          <a:gradFill flip="none" rotWithShape="1">
            <a:gsLst>
              <a:gs pos="58000">
                <a:srgbClr val="334D97"/>
              </a:gs>
              <a:gs pos="2000">
                <a:srgbClr val="38B0B6"/>
              </a:gs>
            </a:gsLst>
            <a:lin ang="0" scaled="0"/>
            <a:tileRect/>
          </a:gradFill>
          <a:ln w="6350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 rtlCol="0" anchor="ctr"/>
          <a:lstStyle/>
          <a:p>
            <a:pPr algn="ctr" eaLnBrk="0" latinLnBrk="0" hangingPunct="0"/>
            <a:endParaRPr lang="ko-KR" altLang="en-US" sz="1100" b="1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 Box 69">
            <a:extLst>
              <a:ext uri="{FF2B5EF4-FFF2-40B4-BE49-F238E27FC236}">
                <a16:creationId xmlns:a16="http://schemas.microsoft.com/office/drawing/2014/main" id="{5FA81643-2EFB-4700-AD1E-0346A00C6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368" y="1504111"/>
            <a:ext cx="720000" cy="1439066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en-US"/>
            </a:defPPr>
            <a:lvl1pPr algn="ctr" defTabSz="914400" fontAlgn="base" latinLnBrk="1">
              <a:spcBef>
                <a:spcPct val="0"/>
              </a:spcBef>
              <a:spcAft>
                <a:spcPct val="0"/>
              </a:spcAft>
              <a:defRPr kumimoji="1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spc="0" dirty="0"/>
              <a:t>내부</a:t>
            </a:r>
            <a:endParaRPr lang="en-US" altLang="ko-KR" b="1" spc="0" dirty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spc="0" dirty="0"/>
              <a:t>현황</a:t>
            </a:r>
          </a:p>
        </p:txBody>
      </p:sp>
      <p:sp>
        <p:nvSpPr>
          <p:cNvPr id="8" name="Text Box 69">
            <a:extLst>
              <a:ext uri="{FF2B5EF4-FFF2-40B4-BE49-F238E27FC236}">
                <a16:creationId xmlns:a16="http://schemas.microsoft.com/office/drawing/2014/main" id="{6FC0712F-877B-4318-9228-5B7C7BB70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368" y="3053145"/>
            <a:ext cx="720000" cy="1439066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en-US"/>
            </a:defPPr>
            <a:lvl1pPr algn="ctr" defTabSz="914400" fontAlgn="base" latinLnBrk="1">
              <a:spcBef>
                <a:spcPct val="0"/>
              </a:spcBef>
              <a:spcAft>
                <a:spcPct val="0"/>
              </a:spcAft>
              <a:defRPr kumimoji="1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spc="0" dirty="0"/>
              <a:t>선진</a:t>
            </a:r>
            <a:endParaRPr lang="en-US" altLang="ko-KR" b="1" spc="0" dirty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spc="0" dirty="0"/>
              <a:t>사례</a:t>
            </a:r>
            <a:endParaRPr lang="en-US" altLang="ko-KR" b="1" spc="0" dirty="0"/>
          </a:p>
        </p:txBody>
      </p:sp>
      <p:sp>
        <p:nvSpPr>
          <p:cNvPr id="10" name="Text Box 69">
            <a:extLst>
              <a:ext uri="{FF2B5EF4-FFF2-40B4-BE49-F238E27FC236}">
                <a16:creationId xmlns:a16="http://schemas.microsoft.com/office/drawing/2014/main" id="{295F2173-81D9-4BD6-B070-5AE488296F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368" y="4602224"/>
            <a:ext cx="720000" cy="1439066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en-US"/>
            </a:defPPr>
            <a:lvl1pPr algn="ctr" defTabSz="914400" fontAlgn="base" latinLnBrk="1">
              <a:spcBef>
                <a:spcPct val="0"/>
              </a:spcBef>
              <a:spcAft>
                <a:spcPct val="0"/>
              </a:spcAft>
              <a:defRPr kumimoji="1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spc="0" dirty="0"/>
              <a:t>기술</a:t>
            </a:r>
            <a:endParaRPr lang="en-US" altLang="ko-KR" b="1" spc="0" dirty="0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spc="0" dirty="0"/>
              <a:t>동향</a:t>
            </a:r>
            <a:endParaRPr lang="en-US" altLang="ko-KR" b="1" spc="0" dirty="0"/>
          </a:p>
        </p:txBody>
      </p:sp>
      <p:sp>
        <p:nvSpPr>
          <p:cNvPr id="12" name="Text Box 69">
            <a:extLst>
              <a:ext uri="{FF2B5EF4-FFF2-40B4-BE49-F238E27FC236}">
                <a16:creationId xmlns:a16="http://schemas.microsoft.com/office/drawing/2014/main" id="{B12144D8-0B2A-4FB8-99E5-75A9D34B5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053145"/>
            <a:ext cx="2777681" cy="143906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108000" bIns="0" anchor="ctr" anchorCtr="0"/>
          <a:lstStyle>
            <a:defPPr>
              <a:defRPr lang="en-US"/>
            </a:defPPr>
            <a:lvl1pPr marL="85725" indent="-85725" eaLnBrk="0" hangingPunct="0">
              <a:lnSpc>
                <a:spcPct val="150000"/>
              </a:lnSpc>
              <a:spcBef>
                <a:spcPct val="50000"/>
              </a:spcBef>
              <a:buClr>
                <a:srgbClr val="7E0000"/>
              </a:buClr>
              <a:buFont typeface="Arial" panose="020B0604020202020204" pitchFamily="34" charset="0"/>
              <a:buChar char="•"/>
              <a:defRPr kumimoji="0" sz="1100" spc="-5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indent="0" algn="ctr">
              <a:lnSpc>
                <a:spcPct val="110000"/>
              </a:lnSpc>
              <a:spcBef>
                <a:spcPts val="600"/>
              </a:spcBef>
              <a:buNone/>
            </a:pPr>
            <a:r>
              <a:rPr lang="ko-KR" altLang="en-US" sz="1800" spc="-150" dirty="0"/>
              <a:t>새로운 우정 서비스를 위한 </a:t>
            </a:r>
            <a:r>
              <a:rPr lang="ko-KR" altLang="en-US" sz="2000" spc="-150" dirty="0">
                <a:solidFill>
                  <a:srgbClr val="C00000"/>
                </a:solidFill>
              </a:rPr>
              <a:t>플랫폼 기반 환경 필요 </a:t>
            </a:r>
          </a:p>
        </p:txBody>
      </p:sp>
      <p:sp>
        <p:nvSpPr>
          <p:cNvPr id="13" name="오른쪽 화살표 24">
            <a:extLst>
              <a:ext uri="{FF2B5EF4-FFF2-40B4-BE49-F238E27FC236}">
                <a16:creationId xmlns:a16="http://schemas.microsoft.com/office/drawing/2014/main" id="{AD6EBF73-7AAD-4DFA-A271-597F1FEC5375}"/>
              </a:ext>
            </a:extLst>
          </p:cNvPr>
          <p:cNvSpPr/>
          <p:nvPr/>
        </p:nvSpPr>
        <p:spPr bwMode="auto">
          <a:xfrm>
            <a:off x="4890131" y="3646678"/>
            <a:ext cx="252000" cy="252000"/>
          </a:xfrm>
          <a:prstGeom prst="rightArrow">
            <a:avLst>
              <a:gd name="adj1" fmla="val 67775"/>
              <a:gd name="adj2" fmla="val 50000"/>
            </a:avLst>
          </a:prstGeom>
          <a:gradFill flip="none" rotWithShape="1">
            <a:gsLst>
              <a:gs pos="58000">
                <a:srgbClr val="334D97"/>
              </a:gs>
              <a:gs pos="2000">
                <a:srgbClr val="38B0B6"/>
              </a:gs>
            </a:gsLst>
            <a:lin ang="0" scaled="0"/>
            <a:tileRect/>
          </a:gradFill>
          <a:ln w="6350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 rtlCol="0" anchor="ctr"/>
          <a:lstStyle/>
          <a:p>
            <a:pPr algn="ctr" eaLnBrk="0" latinLnBrk="0" hangingPunct="0"/>
            <a:endParaRPr lang="ko-KR" altLang="en-US" sz="1100" b="1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 Box 69">
            <a:extLst>
              <a:ext uri="{FF2B5EF4-FFF2-40B4-BE49-F238E27FC236}">
                <a16:creationId xmlns:a16="http://schemas.microsoft.com/office/drawing/2014/main" id="{D496C720-8625-4124-84AE-B3B2CF7A14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4602224"/>
            <a:ext cx="2777681" cy="143906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108000" bIns="0" anchor="ctr" anchorCtr="0"/>
          <a:lstStyle>
            <a:defPPr>
              <a:defRPr lang="en-US"/>
            </a:defPPr>
            <a:lvl1pPr marL="85725" indent="-85725" eaLnBrk="0" hangingPunct="0">
              <a:lnSpc>
                <a:spcPct val="150000"/>
              </a:lnSpc>
              <a:spcBef>
                <a:spcPct val="50000"/>
              </a:spcBef>
              <a:buClr>
                <a:srgbClr val="7E0000"/>
              </a:buClr>
              <a:buFont typeface="Arial" panose="020B0604020202020204" pitchFamily="34" charset="0"/>
              <a:buChar char="•"/>
              <a:defRPr kumimoji="0" sz="1100" spc="-5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indent="0" algn="ctr">
              <a:lnSpc>
                <a:spcPct val="110000"/>
              </a:lnSpc>
              <a:spcBef>
                <a:spcPts val="600"/>
              </a:spcBef>
              <a:buNone/>
            </a:pPr>
            <a:r>
              <a:rPr lang="ko-KR" altLang="en-US" sz="1800" spc="-150" dirty="0"/>
              <a:t>다양한 고객맞춤형 서비스 개발</a:t>
            </a:r>
            <a:r>
              <a:rPr lang="en-US" altLang="ko-KR" sz="1800" spc="-150" dirty="0"/>
              <a:t>, </a:t>
            </a:r>
            <a:r>
              <a:rPr lang="ko-KR" altLang="en-US" sz="1800" spc="-150" dirty="0"/>
              <a:t>운영</a:t>
            </a:r>
            <a:r>
              <a:rPr lang="en-US" altLang="ko-KR" sz="1800" spc="-150" dirty="0"/>
              <a:t>, </a:t>
            </a:r>
            <a:r>
              <a:rPr lang="ko-KR" altLang="en-US" sz="1800" spc="-150" dirty="0"/>
              <a:t>분석을 위한</a:t>
            </a:r>
            <a:r>
              <a:rPr lang="en-US" altLang="ko-KR" sz="1800" spc="-150" dirty="0"/>
              <a:t> </a:t>
            </a:r>
            <a:r>
              <a:rPr lang="ko-KR" altLang="en-US" sz="2000" spc="-150" dirty="0">
                <a:solidFill>
                  <a:srgbClr val="C00000"/>
                </a:solidFill>
              </a:rPr>
              <a:t>신기술 필요</a:t>
            </a:r>
          </a:p>
        </p:txBody>
      </p:sp>
      <p:sp>
        <p:nvSpPr>
          <p:cNvPr id="15" name="오른쪽 화살표 24">
            <a:extLst>
              <a:ext uri="{FF2B5EF4-FFF2-40B4-BE49-F238E27FC236}">
                <a16:creationId xmlns:a16="http://schemas.microsoft.com/office/drawing/2014/main" id="{EEBF382C-A342-4041-B881-310EAEA388BD}"/>
              </a:ext>
            </a:extLst>
          </p:cNvPr>
          <p:cNvSpPr/>
          <p:nvPr/>
        </p:nvSpPr>
        <p:spPr bwMode="auto">
          <a:xfrm>
            <a:off x="4890131" y="5195757"/>
            <a:ext cx="252000" cy="252000"/>
          </a:xfrm>
          <a:prstGeom prst="rightArrow">
            <a:avLst>
              <a:gd name="adj1" fmla="val 67775"/>
              <a:gd name="adj2" fmla="val 50000"/>
            </a:avLst>
          </a:prstGeom>
          <a:gradFill flip="none" rotWithShape="1">
            <a:gsLst>
              <a:gs pos="58000">
                <a:srgbClr val="334D97"/>
              </a:gs>
              <a:gs pos="2000">
                <a:srgbClr val="38B0B6"/>
              </a:gs>
            </a:gsLst>
            <a:lin ang="0" scaled="0"/>
            <a:tileRect/>
          </a:gradFill>
          <a:ln w="6350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 rtlCol="0" anchor="ctr"/>
          <a:lstStyle/>
          <a:p>
            <a:pPr algn="ctr" eaLnBrk="0" latinLnBrk="0" hangingPunct="0"/>
            <a:endParaRPr lang="ko-KR" altLang="en-US" sz="1100" b="1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345C29E-4E67-41BD-B9E5-ABB596C31553}"/>
              </a:ext>
            </a:extLst>
          </p:cNvPr>
          <p:cNvSpPr/>
          <p:nvPr/>
        </p:nvSpPr>
        <p:spPr>
          <a:xfrm>
            <a:off x="8403332" y="2013738"/>
            <a:ext cx="1240153" cy="3420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hangingPunct="0">
              <a:lnSpc>
                <a:spcPct val="120000"/>
              </a:lnSpc>
              <a:spcAft>
                <a:spcPts val="600"/>
              </a:spcAft>
              <a:buSzPct val="100000"/>
            </a:pPr>
            <a:r>
              <a:rPr lang="ko-KR" altLang="en-US" sz="160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트랜드가 반영된 서비스로 안정적인 수익 창출이 가능한</a:t>
            </a:r>
            <a:br>
              <a:rPr lang="en-US" altLang="ko-KR" sz="160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400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</a:t>
            </a:r>
            <a:r>
              <a:rPr lang="en-US" altLang="ko-KR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新</a:t>
            </a:r>
            <a:r>
              <a:rPr lang="en-US" altLang="ko-KR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디지털 </a:t>
            </a:r>
            <a:r>
              <a:rPr lang="ko-KR" altLang="en-US" b="1" spc="-1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우정플랫폼 </a:t>
            </a:r>
            <a:r>
              <a:rPr lang="ko-KR" altLang="en-US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구축</a:t>
            </a:r>
            <a:r>
              <a:rPr lang="en-US" altLang="ko-KR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r>
              <a:rPr lang="ko-KR" altLang="en-US" b="1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80C7D765-B608-4DB1-A74F-5E30AB17A44A}"/>
              </a:ext>
            </a:extLst>
          </p:cNvPr>
          <p:cNvSpPr txBox="1">
            <a:spLocks/>
          </p:cNvSpPr>
          <p:nvPr/>
        </p:nvSpPr>
        <p:spPr bwMode="auto">
          <a:xfrm>
            <a:off x="449976" y="786461"/>
            <a:ext cx="90162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100000"/>
              </a:lnSpc>
              <a:spcBef>
                <a:spcPct val="20000"/>
              </a:spcBef>
              <a:defRPr kumimoji="0" sz="2000" spc="-9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새로운 사업영역과 비즈니스 모델이 필요하며</a:t>
            </a:r>
            <a:r>
              <a:rPr lang="en-US" altLang="ko-KR" dirty="0"/>
              <a:t>, </a:t>
            </a:r>
            <a:r>
              <a:rPr lang="ko-KR" altLang="en-US" dirty="0"/>
              <a:t>이를 위한 </a:t>
            </a:r>
            <a:r>
              <a:rPr lang="ko-KR" altLang="en-US" dirty="0">
                <a:solidFill>
                  <a:srgbClr val="FFFF00"/>
                </a:solidFill>
              </a:rPr>
              <a:t>특화된 플랫폼 구축 필요</a:t>
            </a:r>
          </a:p>
        </p:txBody>
      </p:sp>
      <p:sp>
        <p:nvSpPr>
          <p:cNvPr id="7" name="Text Box 69">
            <a:extLst>
              <a:ext uri="{FF2B5EF4-FFF2-40B4-BE49-F238E27FC236}">
                <a16:creationId xmlns:a16="http://schemas.microsoft.com/office/drawing/2014/main" id="{1E7C00AE-237B-4F6D-B829-5E8722B94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368" y="1504111"/>
            <a:ext cx="3868359" cy="1439066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72000" bIns="0" anchor="ctr"/>
          <a:lstStyle/>
          <a:p>
            <a:pPr marL="92075" indent="-92075" defTabSz="196850" eaLnBrk="0" hangingPunct="0">
              <a:lnSpc>
                <a:spcPct val="110000"/>
              </a:lnSpc>
              <a:spcBef>
                <a:spcPts val="4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</a:pPr>
            <a:r>
              <a:rPr lang="ko-KR" altLang="en-US" sz="1400" spc="-90" dirty="0">
                <a:solidFill>
                  <a:srgbClr val="000000"/>
                </a:solidFill>
                <a:latin typeface="+mn-ea"/>
              </a:rPr>
              <a:t>우편물량 감소와 민간 부문과의 경쟁 심화로 </a:t>
            </a: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적자 증가</a:t>
            </a:r>
            <a:endParaRPr lang="en-US" altLang="ko-KR" sz="1400" spc="-90" dirty="0">
              <a:solidFill>
                <a:srgbClr val="0FA565"/>
              </a:solidFill>
              <a:latin typeface="+mn-ea"/>
            </a:endParaRPr>
          </a:p>
          <a:p>
            <a:pPr marL="92075" indent="-92075" defTabSz="196850" eaLnBrk="0" hangingPunct="0">
              <a:lnSpc>
                <a:spcPct val="110000"/>
              </a:lnSpc>
              <a:spcBef>
                <a:spcPts val="4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</a:pPr>
            <a:r>
              <a:rPr lang="ko-KR" altLang="en-US" sz="1400" spc="-90" dirty="0">
                <a:solidFill>
                  <a:prstClr val="black"/>
                </a:solidFill>
                <a:latin typeface="+mn-ea"/>
              </a:rPr>
              <a:t>전통적 우편</a:t>
            </a:r>
            <a:r>
              <a:rPr lang="en-US" altLang="ko-KR" sz="1400" spc="-90" dirty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400" spc="-90" dirty="0">
                <a:solidFill>
                  <a:prstClr val="black"/>
                </a:solidFill>
                <a:latin typeface="+mn-ea"/>
              </a:rPr>
              <a:t>금융시스템으로 </a:t>
            </a: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경쟁력 있는 통합 우정서비스 제공 불가</a:t>
            </a:r>
          </a:p>
        </p:txBody>
      </p:sp>
      <p:sp>
        <p:nvSpPr>
          <p:cNvPr id="9" name="Text Box 69">
            <a:extLst>
              <a:ext uri="{FF2B5EF4-FFF2-40B4-BE49-F238E27FC236}">
                <a16:creationId xmlns:a16="http://schemas.microsoft.com/office/drawing/2014/main" id="{87CEA751-38A1-48C1-91BF-652FE018D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368" y="3053145"/>
            <a:ext cx="3868359" cy="1439066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72000" bIns="0" anchor="ctr"/>
          <a:lstStyle/>
          <a:p>
            <a:pPr marL="92075" indent="-92075" defTabSz="196850" eaLnBrk="0" hangingPunct="0">
              <a:lnSpc>
                <a:spcPct val="110000"/>
              </a:lnSpc>
              <a:spcBef>
                <a:spcPts val="4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</a:pPr>
            <a:r>
              <a:rPr lang="ko-KR" altLang="en-US" sz="1400" spc="-90" dirty="0">
                <a:solidFill>
                  <a:srgbClr val="000000"/>
                </a:solidFill>
                <a:latin typeface="+mn-ea"/>
              </a:rPr>
              <a:t>해외 우체국은 서비스 혁신을 위해 </a:t>
            </a:r>
            <a:r>
              <a:rPr lang="en-US" altLang="ko-KR" sz="1400" b="1" spc="-90" dirty="0">
                <a:solidFill>
                  <a:srgbClr val="0FA565"/>
                </a:solidFill>
                <a:latin typeface="+mn-ea"/>
              </a:rPr>
              <a:t>4</a:t>
            </a: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차 산업혁명 기술을 활용</a:t>
            </a:r>
            <a:r>
              <a:rPr lang="ko-KR" altLang="en-US" sz="1400" spc="-90" dirty="0">
                <a:solidFill>
                  <a:srgbClr val="000000"/>
                </a:solidFill>
                <a:latin typeface="+mn-ea"/>
              </a:rPr>
              <a:t>하여 플랫폼 중심 변화 추진 중</a:t>
            </a:r>
          </a:p>
          <a:p>
            <a:pPr marL="92075" indent="-92075" defTabSz="196850" eaLnBrk="0" hangingPunct="0">
              <a:lnSpc>
                <a:spcPct val="110000"/>
              </a:lnSpc>
              <a:spcBef>
                <a:spcPts val="4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</a:pPr>
            <a:r>
              <a:rPr lang="ko-KR" altLang="en-US" sz="1400" spc="-90" dirty="0">
                <a:solidFill>
                  <a:srgbClr val="000000"/>
                </a:solidFill>
                <a:latin typeface="+mn-ea"/>
              </a:rPr>
              <a:t>정부 및 민간 모두 </a:t>
            </a: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페이퍼리스</a:t>
            </a:r>
            <a:r>
              <a:rPr lang="en-US" altLang="ko-KR" sz="1400" b="1" spc="-90" dirty="0">
                <a:solidFill>
                  <a:srgbClr val="0FA565"/>
                </a:solidFill>
                <a:latin typeface="+mn-ea"/>
              </a:rPr>
              <a:t> </a:t>
            </a: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정책 지향 중</a:t>
            </a:r>
          </a:p>
        </p:txBody>
      </p:sp>
      <p:sp>
        <p:nvSpPr>
          <p:cNvPr id="11" name="Text Box 69">
            <a:extLst>
              <a:ext uri="{FF2B5EF4-FFF2-40B4-BE49-F238E27FC236}">
                <a16:creationId xmlns:a16="http://schemas.microsoft.com/office/drawing/2014/main" id="{B638BDC5-573D-45BA-81EE-059E476B8E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368" y="4602224"/>
            <a:ext cx="3868359" cy="1439066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72000" bIns="0" anchor="ctr"/>
          <a:lstStyle/>
          <a:p>
            <a:pPr marL="92075" indent="-92075" defTabSz="196850" eaLnBrk="0" hangingPunct="0">
              <a:lnSpc>
                <a:spcPct val="110000"/>
              </a:lnSpc>
              <a:spcBef>
                <a:spcPts val="4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클라우드 컴퓨팅</a:t>
            </a:r>
            <a:r>
              <a:rPr lang="ko-KR" altLang="en-US" sz="1400" spc="-90" dirty="0">
                <a:solidFill>
                  <a:srgbClr val="000000"/>
                </a:solidFill>
                <a:latin typeface="+mn-ea"/>
              </a:rPr>
              <a:t>으로 유연성과 비용효율성 있는 인프라 운영</a:t>
            </a:r>
            <a:endParaRPr lang="en-US" altLang="ko-KR" sz="1400" spc="-90" dirty="0">
              <a:solidFill>
                <a:srgbClr val="000000"/>
              </a:solidFill>
              <a:latin typeface="+mn-ea"/>
            </a:endParaRPr>
          </a:p>
          <a:p>
            <a:pPr marL="92075" indent="-92075" defTabSz="196850" eaLnBrk="0" hangingPunct="0">
              <a:lnSpc>
                <a:spcPct val="110000"/>
              </a:lnSpc>
              <a:spcBef>
                <a:spcPts val="4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</a:pPr>
            <a:r>
              <a:rPr lang="ko-KR" altLang="en-US" sz="1400" spc="-90" dirty="0">
                <a:solidFill>
                  <a:srgbClr val="000000"/>
                </a:solidFill>
                <a:latin typeface="+mn-ea"/>
              </a:rPr>
              <a:t>신뢰가 필요한 비즈니스 및 공공행정 분야에 </a:t>
            </a: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블록체인 기술</a:t>
            </a:r>
            <a:r>
              <a:rPr lang="ko-KR" altLang="en-US" sz="1400" b="1" spc="-90" dirty="0">
                <a:solidFill>
                  <a:srgbClr val="11BD73"/>
                </a:solidFill>
                <a:latin typeface="+mn-ea"/>
              </a:rPr>
              <a:t> </a:t>
            </a:r>
            <a:r>
              <a:rPr lang="ko-KR" altLang="en-US" sz="1400" spc="-90" dirty="0">
                <a:latin typeface="+mn-ea"/>
              </a:rPr>
              <a:t>확산 중</a:t>
            </a:r>
            <a:endParaRPr lang="en-US" altLang="ko-KR" sz="1400" spc="-90" dirty="0">
              <a:latin typeface="+mn-ea"/>
            </a:endParaRPr>
          </a:p>
          <a:p>
            <a:pPr marL="92075" indent="-92075" defTabSz="196850" eaLnBrk="0" hangingPunct="0">
              <a:lnSpc>
                <a:spcPct val="110000"/>
              </a:lnSpc>
              <a:spcBef>
                <a:spcPts val="400"/>
              </a:spcBef>
              <a:buClr>
                <a:schemeClr val="tx2"/>
              </a:buClr>
              <a:buSzPct val="100000"/>
              <a:buFont typeface="Arial" pitchFamily="34" charset="0"/>
              <a:buChar char="•"/>
            </a:pPr>
            <a:r>
              <a:rPr lang="ko-KR" altLang="en-US" sz="1400" b="1" spc="-90" dirty="0">
                <a:solidFill>
                  <a:srgbClr val="0FA565"/>
                </a:solidFill>
                <a:latin typeface="+mn-ea"/>
              </a:rPr>
              <a:t>빅데이터 분석</a:t>
            </a:r>
            <a:r>
              <a:rPr lang="ko-KR" altLang="en-US" sz="1400" spc="-90" dirty="0">
                <a:solidFill>
                  <a:srgbClr val="000000"/>
                </a:solidFill>
                <a:latin typeface="+mn-ea"/>
              </a:rPr>
              <a:t>으로 최적의 맞춤형 서비스 제공</a:t>
            </a:r>
          </a:p>
        </p:txBody>
      </p:sp>
    </p:spTree>
    <p:extLst>
      <p:ext uri="{BB962C8B-B14F-4D97-AF65-F5344CB8AC3E}">
        <p14:creationId xmlns:p14="http://schemas.microsoft.com/office/powerpoint/2010/main" val="3969759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A931BD5-C397-45A9-9E59-CD868B933563}"/>
              </a:ext>
            </a:extLst>
          </p:cNvPr>
          <p:cNvSpPr/>
          <p:nvPr/>
        </p:nvSpPr>
        <p:spPr>
          <a:xfrm>
            <a:off x="6754099" y="315830"/>
            <a:ext cx="3143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현황 및 환경 분석의 내용은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4F4C2A-F2F7-4DCE-9E59-9833BFBD3E15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1800" b="1" dirty="0">
                <a:solidFill>
                  <a:prstClr val="black"/>
                </a:solidFill>
                <a:latin typeface="+mn-ea"/>
              </a:rPr>
              <a:t>[Backup] IT </a:t>
            </a:r>
            <a:r>
              <a:rPr kumimoji="0" lang="ko-KR" altLang="en-US" sz="1800" b="1" dirty="0">
                <a:solidFill>
                  <a:prstClr val="black"/>
                </a:solidFill>
                <a:latin typeface="+mn-ea"/>
              </a:rPr>
              <a:t>영역에 대한 디지털 우정플랫폼의 영향</a:t>
            </a:r>
            <a:endParaRPr kumimoji="0" lang="ko-KR" altLang="en-US" sz="1800" b="1" dirty="0">
              <a:solidFill>
                <a:prstClr val="black"/>
              </a:solidFill>
              <a:latin typeface="+mn-ea"/>
              <a:sym typeface="Wingdings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80C7D765-B608-4DB1-A74F-5E30AB17A44A}"/>
              </a:ext>
            </a:extLst>
          </p:cNvPr>
          <p:cNvSpPr txBox="1">
            <a:spLocks/>
          </p:cNvSpPr>
          <p:nvPr/>
        </p:nvSpPr>
        <p:spPr bwMode="auto">
          <a:xfrm>
            <a:off x="471938" y="786461"/>
            <a:ext cx="89723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100000"/>
              </a:lnSpc>
              <a:spcBef>
                <a:spcPct val="20000"/>
              </a:spcBef>
              <a:defRPr kumimoji="0" sz="2000" spc="-9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디지털 우정플랫폼 구축을 통한 </a:t>
            </a:r>
            <a:r>
              <a:rPr lang="ko-KR" altLang="en-US" dirty="0">
                <a:solidFill>
                  <a:srgbClr val="FFFF00"/>
                </a:solidFill>
              </a:rPr>
              <a:t>데이터 축적</a:t>
            </a:r>
            <a:r>
              <a:rPr lang="en-US" altLang="ko-KR" dirty="0">
                <a:solidFill>
                  <a:srgbClr val="FFFF00"/>
                </a:solidFill>
              </a:rPr>
              <a:t>, </a:t>
            </a:r>
            <a:r>
              <a:rPr lang="ko-KR" altLang="en-US" dirty="0">
                <a:solidFill>
                  <a:srgbClr val="FFFF00"/>
                </a:solidFill>
              </a:rPr>
              <a:t>비용절감</a:t>
            </a:r>
            <a:r>
              <a:rPr lang="en-US" altLang="ko-KR" dirty="0">
                <a:solidFill>
                  <a:srgbClr val="FFFF00"/>
                </a:solidFill>
              </a:rPr>
              <a:t>, </a:t>
            </a:r>
            <a:r>
              <a:rPr lang="ko-KR" altLang="en-US" dirty="0">
                <a:solidFill>
                  <a:srgbClr val="FFFF00"/>
                </a:solidFill>
              </a:rPr>
              <a:t>작업 방식 개선 </a:t>
            </a:r>
            <a:r>
              <a:rPr lang="ko-KR" altLang="en-US" dirty="0"/>
              <a:t>등의 효과</a:t>
            </a:r>
          </a:p>
        </p:txBody>
      </p:sp>
      <p:sp>
        <p:nvSpPr>
          <p:cNvPr id="20" name="줄무늬가 있는 오른쪽 화살표 87">
            <a:extLst>
              <a:ext uri="{FF2B5EF4-FFF2-40B4-BE49-F238E27FC236}">
                <a16:creationId xmlns:a16="http://schemas.microsoft.com/office/drawing/2014/main" id="{8C4AA29F-A344-4C71-B792-3C9F788859B2}"/>
              </a:ext>
            </a:extLst>
          </p:cNvPr>
          <p:cNvSpPr/>
          <p:nvPr/>
        </p:nvSpPr>
        <p:spPr bwMode="auto">
          <a:xfrm rot="16200000">
            <a:off x="2934222" y="4011637"/>
            <a:ext cx="560705" cy="568403"/>
          </a:xfrm>
          <a:prstGeom prst="stripedRightArrow">
            <a:avLst/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100" spc="-9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사각형: 둥근 모서리 68">
            <a:extLst>
              <a:ext uri="{FF2B5EF4-FFF2-40B4-BE49-F238E27FC236}">
                <a16:creationId xmlns:a16="http://schemas.microsoft.com/office/drawing/2014/main" id="{A2AB1EA6-E141-444A-8A8D-DEEA69186678}"/>
              </a:ext>
            </a:extLst>
          </p:cNvPr>
          <p:cNvSpPr/>
          <p:nvPr/>
        </p:nvSpPr>
        <p:spPr>
          <a:xfrm>
            <a:off x="2368574" y="3547447"/>
            <a:ext cx="1692000" cy="396000"/>
          </a:xfrm>
          <a:prstGeom prst="roundRect">
            <a:avLst>
              <a:gd name="adj" fmla="val 50000"/>
            </a:avLst>
          </a:prstGeom>
          <a:solidFill>
            <a:srgbClr val="006DD0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비용 절감</a:t>
            </a:r>
          </a:p>
        </p:txBody>
      </p:sp>
      <p:sp>
        <p:nvSpPr>
          <p:cNvPr id="22" name="사각형: 둥근 모서리 68">
            <a:extLst>
              <a:ext uri="{FF2B5EF4-FFF2-40B4-BE49-F238E27FC236}">
                <a16:creationId xmlns:a16="http://schemas.microsoft.com/office/drawing/2014/main" id="{6D930665-FFE0-4993-985F-B257A05AD2D5}"/>
              </a:ext>
            </a:extLst>
          </p:cNvPr>
          <p:cNvSpPr/>
          <p:nvPr/>
        </p:nvSpPr>
        <p:spPr>
          <a:xfrm>
            <a:off x="2544482" y="4576192"/>
            <a:ext cx="1340184" cy="319073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비용 증가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4015DD3D-2169-4C8A-9E4A-23A5325D00BE}"/>
              </a:ext>
            </a:extLst>
          </p:cNvPr>
          <p:cNvGrpSpPr/>
          <p:nvPr/>
        </p:nvGrpSpPr>
        <p:grpSpPr>
          <a:xfrm>
            <a:off x="2842073" y="5132922"/>
            <a:ext cx="745002" cy="522692"/>
            <a:chOff x="5328916" y="4961489"/>
            <a:chExt cx="1003683" cy="704183"/>
          </a:xfrm>
        </p:grpSpPr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13833418-B5F6-4535-9376-47873482C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lum bright="85000" contrast="-70000"/>
            </a:blip>
            <a:stretch>
              <a:fillRect/>
            </a:stretch>
          </p:blipFill>
          <p:spPr>
            <a:xfrm>
              <a:off x="5593939" y="4961489"/>
              <a:ext cx="493031" cy="594700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B88A2424-BDAA-4EEF-85EF-4CF850556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5839568" y="5070972"/>
              <a:ext cx="493031" cy="594700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A369C0F0-3B28-4C21-B637-FD54D0EB70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5328916" y="5070972"/>
              <a:ext cx="493031" cy="594700"/>
            </a:xfrm>
            <a:prstGeom prst="rect">
              <a:avLst/>
            </a:prstGeom>
          </p:spPr>
        </p:pic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72720287-B0EC-4FF8-9578-75D2953AB33A}"/>
              </a:ext>
            </a:extLst>
          </p:cNvPr>
          <p:cNvGrpSpPr/>
          <p:nvPr/>
        </p:nvGrpSpPr>
        <p:grpSpPr>
          <a:xfrm>
            <a:off x="2657968" y="1784840"/>
            <a:ext cx="1113212" cy="800599"/>
            <a:chOff x="813405" y="2973486"/>
            <a:chExt cx="808836" cy="581698"/>
          </a:xfrm>
        </p:grpSpPr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AE759052-88B5-4AF4-B96B-3A3CC6716C33}"/>
                </a:ext>
              </a:extLst>
            </p:cNvPr>
            <p:cNvGrpSpPr/>
            <p:nvPr/>
          </p:nvGrpSpPr>
          <p:grpSpPr>
            <a:xfrm>
              <a:off x="813405" y="2973486"/>
              <a:ext cx="808836" cy="581698"/>
              <a:chOff x="813405" y="2973486"/>
              <a:chExt cx="808836" cy="581698"/>
            </a:xfrm>
          </p:grpSpPr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id="{A6A3526E-5C90-4406-9A40-B1AE95686B18}"/>
                  </a:ext>
                </a:extLst>
              </p:cNvPr>
              <p:cNvCxnSpPr/>
              <p:nvPr/>
            </p:nvCxnSpPr>
            <p:spPr>
              <a:xfrm>
                <a:off x="1209877" y="3265762"/>
                <a:ext cx="0" cy="208734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43F453A4-D8F3-4FFD-B5E4-2C302C420FEC}"/>
                  </a:ext>
                </a:extLst>
              </p:cNvPr>
              <p:cNvGrpSpPr/>
              <p:nvPr/>
            </p:nvGrpSpPr>
            <p:grpSpPr>
              <a:xfrm>
                <a:off x="1166178" y="3467786"/>
                <a:ext cx="87398" cy="87398"/>
                <a:chOff x="1669488" y="3158335"/>
                <a:chExt cx="187347" cy="187347"/>
              </a:xfrm>
            </p:grpSpPr>
            <p:sp>
              <p:nvSpPr>
                <p:cNvPr id="35" name="타원 34">
                  <a:extLst>
                    <a:ext uri="{FF2B5EF4-FFF2-40B4-BE49-F238E27FC236}">
                      <a16:creationId xmlns:a16="http://schemas.microsoft.com/office/drawing/2014/main" id="{4099E93D-8E0E-404C-B8AC-FDF44BEC4BD4}"/>
                    </a:ext>
                  </a:extLst>
                </p:cNvPr>
                <p:cNvSpPr/>
                <p:nvPr/>
              </p:nvSpPr>
              <p:spPr>
                <a:xfrm>
                  <a:off x="1669488" y="3158335"/>
                  <a:ext cx="187347" cy="187347"/>
                </a:xfrm>
                <a:prstGeom prst="ellipse">
                  <a:avLst/>
                </a:prstGeom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6" name="타원 35">
                  <a:extLst>
                    <a:ext uri="{FF2B5EF4-FFF2-40B4-BE49-F238E27FC236}">
                      <a16:creationId xmlns:a16="http://schemas.microsoft.com/office/drawing/2014/main" id="{223346AE-C30C-4E4F-8021-0D73A7C87780}"/>
                    </a:ext>
                  </a:extLst>
                </p:cNvPr>
                <p:cNvSpPr/>
                <p:nvPr/>
              </p:nvSpPr>
              <p:spPr>
                <a:xfrm>
                  <a:off x="1715092" y="3203939"/>
                  <a:ext cx="96139" cy="96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id="{8005C8B7-96F5-4A3E-A453-2E950FFAB91E}"/>
                  </a:ext>
                </a:extLst>
              </p:cNvPr>
              <p:cNvGrpSpPr/>
              <p:nvPr/>
            </p:nvGrpSpPr>
            <p:grpSpPr>
              <a:xfrm>
                <a:off x="813405" y="2973486"/>
                <a:ext cx="808836" cy="300549"/>
                <a:chOff x="813405" y="2973486"/>
                <a:chExt cx="808836" cy="300549"/>
              </a:xfr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effectLst>
                <a:outerShdw blurRad="25400" dist="12700" dir="5400000" algn="t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사각형: 둥근 모서리 233">
                  <a:extLst>
                    <a:ext uri="{FF2B5EF4-FFF2-40B4-BE49-F238E27FC236}">
                      <a16:creationId xmlns:a16="http://schemas.microsoft.com/office/drawing/2014/main" id="{49479E87-E224-45DD-AA62-7599F3367777}"/>
                    </a:ext>
                  </a:extLst>
                </p:cNvPr>
                <p:cNvSpPr/>
                <p:nvPr/>
              </p:nvSpPr>
              <p:spPr>
                <a:xfrm>
                  <a:off x="813405" y="2973486"/>
                  <a:ext cx="808836" cy="24711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4" name="이등변 삼각형 33">
                  <a:extLst>
                    <a:ext uri="{FF2B5EF4-FFF2-40B4-BE49-F238E27FC236}">
                      <a16:creationId xmlns:a16="http://schemas.microsoft.com/office/drawing/2014/main" id="{1B7F17D6-8453-49E4-B02F-5ECC9FB5BAAD}"/>
                    </a:ext>
                  </a:extLst>
                </p:cNvPr>
                <p:cNvSpPr/>
                <p:nvPr/>
              </p:nvSpPr>
              <p:spPr>
                <a:xfrm rot="10800000">
                  <a:off x="1145098" y="3204685"/>
                  <a:ext cx="129559" cy="69350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4A8761C-A2F0-4AE2-99CA-D719A77AD474}"/>
                </a:ext>
              </a:extLst>
            </p:cNvPr>
            <p:cNvSpPr txBox="1"/>
            <p:nvPr/>
          </p:nvSpPr>
          <p:spPr>
            <a:xfrm>
              <a:off x="1107994" y="3008615"/>
              <a:ext cx="203778" cy="13417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200" b="1" spc="-50" dirty="0">
                  <a:ln>
                    <a:solidFill>
                      <a:srgbClr val="C00000">
                        <a:alpha val="0"/>
                      </a:srgbClr>
                    </a:solidFill>
                  </a:ln>
                  <a:solidFill>
                    <a:srgbClr val="00000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TCO</a:t>
              </a:r>
            </a:p>
          </p:txBody>
        </p:sp>
      </p:grpSp>
      <p:pic>
        <p:nvPicPr>
          <p:cNvPr id="37" name="그림 36">
            <a:extLst>
              <a:ext uri="{FF2B5EF4-FFF2-40B4-BE49-F238E27FC236}">
                <a16:creationId xmlns:a16="http://schemas.microsoft.com/office/drawing/2014/main" id="{95800802-143C-4607-852F-152BD671B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6661" y="2838596"/>
            <a:ext cx="635826" cy="635826"/>
          </a:xfrm>
          <a:prstGeom prst="rect">
            <a:avLst/>
          </a:prstGeom>
        </p:spPr>
      </p:pic>
      <p:sp>
        <p:nvSpPr>
          <p:cNvPr id="38" name="줄무늬가 있는 오른쪽 화살표 105">
            <a:extLst>
              <a:ext uri="{FF2B5EF4-FFF2-40B4-BE49-F238E27FC236}">
                <a16:creationId xmlns:a16="http://schemas.microsoft.com/office/drawing/2014/main" id="{E39AD1C9-EAF4-41E7-8CBF-DCA316BE106A}"/>
              </a:ext>
            </a:extLst>
          </p:cNvPr>
          <p:cNvSpPr/>
          <p:nvPr/>
        </p:nvSpPr>
        <p:spPr bwMode="auto">
          <a:xfrm rot="16200000">
            <a:off x="1077636" y="4011637"/>
            <a:ext cx="560705" cy="568403"/>
          </a:xfrm>
          <a:prstGeom prst="stripedRightArrow">
            <a:avLst/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100" spc="-9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사각형: 둥근 모서리 68">
            <a:extLst>
              <a:ext uri="{FF2B5EF4-FFF2-40B4-BE49-F238E27FC236}">
                <a16:creationId xmlns:a16="http://schemas.microsoft.com/office/drawing/2014/main" id="{9F93F6C6-4D3A-4C2B-8864-C6B59723E84B}"/>
              </a:ext>
            </a:extLst>
          </p:cNvPr>
          <p:cNvSpPr/>
          <p:nvPr/>
        </p:nvSpPr>
        <p:spPr>
          <a:xfrm>
            <a:off x="519127" y="3547447"/>
            <a:ext cx="1692000" cy="396000"/>
          </a:xfrm>
          <a:prstGeom prst="roundRect">
            <a:avLst>
              <a:gd name="adj" fmla="val 50000"/>
            </a:avLst>
          </a:prstGeom>
          <a:solidFill>
            <a:srgbClr val="006DD0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가치정보 생성가능</a:t>
            </a:r>
          </a:p>
        </p:txBody>
      </p:sp>
      <p:sp>
        <p:nvSpPr>
          <p:cNvPr id="40" name="사각형: 둥근 모서리 68">
            <a:extLst>
              <a:ext uri="{FF2B5EF4-FFF2-40B4-BE49-F238E27FC236}">
                <a16:creationId xmlns:a16="http://schemas.microsoft.com/office/drawing/2014/main" id="{DECE21FE-2084-44A1-8748-3A6D4289A571}"/>
              </a:ext>
            </a:extLst>
          </p:cNvPr>
          <p:cNvSpPr/>
          <p:nvPr/>
        </p:nvSpPr>
        <p:spPr>
          <a:xfrm>
            <a:off x="687897" y="4576192"/>
            <a:ext cx="1340184" cy="319073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가치정보 생성불가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C485AB93-4398-438B-B602-E5ADF526D925}"/>
              </a:ext>
            </a:extLst>
          </p:cNvPr>
          <p:cNvGrpSpPr/>
          <p:nvPr/>
        </p:nvGrpSpPr>
        <p:grpSpPr>
          <a:xfrm>
            <a:off x="829165" y="1784840"/>
            <a:ext cx="1113212" cy="800599"/>
            <a:chOff x="808594" y="2973486"/>
            <a:chExt cx="808836" cy="581698"/>
          </a:xfrm>
        </p:grpSpPr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9967EDDA-9976-4EC5-9C11-B7C9CB686E75}"/>
                </a:ext>
              </a:extLst>
            </p:cNvPr>
            <p:cNvGrpSpPr/>
            <p:nvPr/>
          </p:nvGrpSpPr>
          <p:grpSpPr>
            <a:xfrm>
              <a:off x="808594" y="2973486"/>
              <a:ext cx="808836" cy="581698"/>
              <a:chOff x="808594" y="2973486"/>
              <a:chExt cx="808836" cy="581698"/>
            </a:xfrm>
          </p:grpSpPr>
          <p:cxnSp>
            <p:nvCxnSpPr>
              <p:cNvPr id="44" name="직선 연결선 43">
                <a:extLst>
                  <a:ext uri="{FF2B5EF4-FFF2-40B4-BE49-F238E27FC236}">
                    <a16:creationId xmlns:a16="http://schemas.microsoft.com/office/drawing/2014/main" id="{CB24E470-AC01-4ECF-816C-AB25B45F0960}"/>
                  </a:ext>
                </a:extLst>
              </p:cNvPr>
              <p:cNvCxnSpPr/>
              <p:nvPr/>
            </p:nvCxnSpPr>
            <p:spPr>
              <a:xfrm>
                <a:off x="1209877" y="3265762"/>
                <a:ext cx="0" cy="208734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5" name="그룹 44">
                <a:extLst>
                  <a:ext uri="{FF2B5EF4-FFF2-40B4-BE49-F238E27FC236}">
                    <a16:creationId xmlns:a16="http://schemas.microsoft.com/office/drawing/2014/main" id="{61544209-8B1F-4612-B361-10948B1BAF36}"/>
                  </a:ext>
                </a:extLst>
              </p:cNvPr>
              <p:cNvGrpSpPr/>
              <p:nvPr/>
            </p:nvGrpSpPr>
            <p:grpSpPr>
              <a:xfrm>
                <a:off x="1166178" y="3467786"/>
                <a:ext cx="87398" cy="87398"/>
                <a:chOff x="1669488" y="3158335"/>
                <a:chExt cx="187347" cy="187347"/>
              </a:xfrm>
            </p:grpSpPr>
            <p:sp>
              <p:nvSpPr>
                <p:cNvPr id="49" name="타원 48">
                  <a:extLst>
                    <a:ext uri="{FF2B5EF4-FFF2-40B4-BE49-F238E27FC236}">
                      <a16:creationId xmlns:a16="http://schemas.microsoft.com/office/drawing/2014/main" id="{36621DA6-A63F-421C-8BBC-BCA26DC44F8C}"/>
                    </a:ext>
                  </a:extLst>
                </p:cNvPr>
                <p:cNvSpPr/>
                <p:nvPr/>
              </p:nvSpPr>
              <p:spPr>
                <a:xfrm>
                  <a:off x="1669488" y="3158335"/>
                  <a:ext cx="187347" cy="187347"/>
                </a:xfrm>
                <a:prstGeom prst="ellipse">
                  <a:avLst/>
                </a:prstGeom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50" name="타원 49">
                  <a:extLst>
                    <a:ext uri="{FF2B5EF4-FFF2-40B4-BE49-F238E27FC236}">
                      <a16:creationId xmlns:a16="http://schemas.microsoft.com/office/drawing/2014/main" id="{DF86EEC1-913C-403E-9178-85AA6DC8B34C}"/>
                    </a:ext>
                  </a:extLst>
                </p:cNvPr>
                <p:cNvSpPr/>
                <p:nvPr/>
              </p:nvSpPr>
              <p:spPr>
                <a:xfrm>
                  <a:off x="1715092" y="3203939"/>
                  <a:ext cx="96139" cy="96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grpSp>
            <p:nvGrpSpPr>
              <p:cNvPr id="46" name="그룹 45">
                <a:extLst>
                  <a:ext uri="{FF2B5EF4-FFF2-40B4-BE49-F238E27FC236}">
                    <a16:creationId xmlns:a16="http://schemas.microsoft.com/office/drawing/2014/main" id="{6634F9C1-5152-4DCE-93F7-4264A7E8DB35}"/>
                  </a:ext>
                </a:extLst>
              </p:cNvPr>
              <p:cNvGrpSpPr/>
              <p:nvPr/>
            </p:nvGrpSpPr>
            <p:grpSpPr>
              <a:xfrm>
                <a:off x="808594" y="2973486"/>
                <a:ext cx="808836" cy="300549"/>
                <a:chOff x="808594" y="2973486"/>
                <a:chExt cx="808836" cy="300549"/>
              </a:xfr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effectLst>
                <a:outerShdw blurRad="25400" dist="12700" dir="5400000" algn="t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사각형: 둥근 모서리 233">
                  <a:extLst>
                    <a:ext uri="{FF2B5EF4-FFF2-40B4-BE49-F238E27FC236}">
                      <a16:creationId xmlns:a16="http://schemas.microsoft.com/office/drawing/2014/main" id="{0D381F52-6FD3-4F39-8A85-6D0ED9AF864A}"/>
                    </a:ext>
                  </a:extLst>
                </p:cNvPr>
                <p:cNvSpPr/>
                <p:nvPr/>
              </p:nvSpPr>
              <p:spPr>
                <a:xfrm>
                  <a:off x="808594" y="2973486"/>
                  <a:ext cx="808836" cy="24711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8" name="이등변 삼각형 47">
                  <a:extLst>
                    <a:ext uri="{FF2B5EF4-FFF2-40B4-BE49-F238E27FC236}">
                      <a16:creationId xmlns:a16="http://schemas.microsoft.com/office/drawing/2014/main" id="{C31206FD-BC4D-494F-8045-DA4B6DA9F406}"/>
                    </a:ext>
                  </a:extLst>
                </p:cNvPr>
                <p:cNvSpPr/>
                <p:nvPr/>
              </p:nvSpPr>
              <p:spPr>
                <a:xfrm rot="10800000">
                  <a:off x="1145098" y="3204685"/>
                  <a:ext cx="129559" cy="69350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F124A1E-DE65-45FD-A14E-B2175D8D9D48}"/>
                </a:ext>
              </a:extLst>
            </p:cNvPr>
            <p:cNvSpPr txBox="1"/>
            <p:nvPr/>
          </p:nvSpPr>
          <p:spPr>
            <a:xfrm>
              <a:off x="924532" y="3008615"/>
              <a:ext cx="570707" cy="13417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200" b="1" spc="-50" dirty="0">
                  <a:ln>
                    <a:solidFill>
                      <a:srgbClr val="C00000">
                        <a:alpha val="0"/>
                      </a:srgbClr>
                    </a:solidFill>
                  </a:ln>
                  <a:solidFill>
                    <a:srgbClr val="00000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데이터 축적</a:t>
              </a:r>
              <a:endParaRPr lang="en-US" altLang="ko-KR" sz="1200" b="1" spc="-50" dirty="0">
                <a:ln>
                  <a:solidFill>
                    <a:srgbClr val="C00000">
                      <a:alpha val="0"/>
                    </a:srgbClr>
                  </a:solidFill>
                </a:ln>
                <a:solidFill>
                  <a:srgbClr val="00000D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51" name="그림 50">
            <a:extLst>
              <a:ext uri="{FF2B5EF4-FFF2-40B4-BE49-F238E27FC236}">
                <a16:creationId xmlns:a16="http://schemas.microsoft.com/office/drawing/2014/main" id="{8AA56B43-3C1A-4C26-8160-789000C272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967" y="2892435"/>
            <a:ext cx="516320" cy="481473"/>
          </a:xfrm>
          <a:prstGeom prst="rect">
            <a:avLst/>
          </a:prstGeom>
        </p:spPr>
      </p:pic>
      <p:pic>
        <p:nvPicPr>
          <p:cNvPr id="52" name="그림 51">
            <a:extLst>
              <a:ext uri="{FF2B5EF4-FFF2-40B4-BE49-F238E27FC236}">
                <a16:creationId xmlns:a16="http://schemas.microsoft.com/office/drawing/2014/main" id="{2B7B4C1B-44B7-43E6-9137-FFD4C5BFC64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06967" y="5178419"/>
            <a:ext cx="516320" cy="481473"/>
          </a:xfrm>
          <a:prstGeom prst="rect">
            <a:avLst/>
          </a:prstGeom>
        </p:spPr>
      </p:pic>
      <p:sp>
        <p:nvSpPr>
          <p:cNvPr id="53" name="줄무늬가 있는 오른쪽 화살표 121">
            <a:extLst>
              <a:ext uri="{FF2B5EF4-FFF2-40B4-BE49-F238E27FC236}">
                <a16:creationId xmlns:a16="http://schemas.microsoft.com/office/drawing/2014/main" id="{7A122931-CFD2-4526-A7B2-142589724E58}"/>
              </a:ext>
            </a:extLst>
          </p:cNvPr>
          <p:cNvSpPr/>
          <p:nvPr/>
        </p:nvSpPr>
        <p:spPr bwMode="auto">
          <a:xfrm rot="16200000">
            <a:off x="8482565" y="4011638"/>
            <a:ext cx="560705" cy="568403"/>
          </a:xfrm>
          <a:prstGeom prst="stripedRightArrow">
            <a:avLst/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100" spc="-9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사각형: 둥근 모서리 68">
            <a:extLst>
              <a:ext uri="{FF2B5EF4-FFF2-40B4-BE49-F238E27FC236}">
                <a16:creationId xmlns:a16="http://schemas.microsoft.com/office/drawing/2014/main" id="{2F7108DB-5D6F-432D-BDF6-8538B8F40D96}"/>
              </a:ext>
            </a:extLst>
          </p:cNvPr>
          <p:cNvSpPr/>
          <p:nvPr/>
        </p:nvSpPr>
        <p:spPr>
          <a:xfrm>
            <a:off x="8056454" y="4576192"/>
            <a:ext cx="1340184" cy="319073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통합관리 불가</a:t>
            </a:r>
          </a:p>
        </p:txBody>
      </p:sp>
      <p:sp>
        <p:nvSpPr>
          <p:cNvPr id="55" name="사각형: 둥근 모서리 68">
            <a:extLst>
              <a:ext uri="{FF2B5EF4-FFF2-40B4-BE49-F238E27FC236}">
                <a16:creationId xmlns:a16="http://schemas.microsoft.com/office/drawing/2014/main" id="{7D3D227E-2AEA-4D51-8C5A-EC70B3184FFE}"/>
              </a:ext>
            </a:extLst>
          </p:cNvPr>
          <p:cNvSpPr/>
          <p:nvPr/>
        </p:nvSpPr>
        <p:spPr>
          <a:xfrm>
            <a:off x="7916914" y="3547447"/>
            <a:ext cx="1692000" cy="396000"/>
          </a:xfrm>
          <a:prstGeom prst="roundRect">
            <a:avLst>
              <a:gd name="adj" fmla="val 50000"/>
            </a:avLst>
          </a:prstGeom>
          <a:solidFill>
            <a:srgbClr val="006DD0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체계적 통합관리</a:t>
            </a:r>
          </a:p>
        </p:txBody>
      </p: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DDC20C5B-63E2-47C6-BD1C-89C9BC24A54D}"/>
              </a:ext>
            </a:extLst>
          </p:cNvPr>
          <p:cNvGrpSpPr/>
          <p:nvPr/>
        </p:nvGrpSpPr>
        <p:grpSpPr>
          <a:xfrm>
            <a:off x="8217245" y="1784840"/>
            <a:ext cx="1113212" cy="800599"/>
            <a:chOff x="813405" y="2973486"/>
            <a:chExt cx="808836" cy="581698"/>
          </a:xfrm>
        </p:grpSpPr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D6151058-0F73-4AF7-A046-22238211BBD7}"/>
                </a:ext>
              </a:extLst>
            </p:cNvPr>
            <p:cNvGrpSpPr/>
            <p:nvPr/>
          </p:nvGrpSpPr>
          <p:grpSpPr>
            <a:xfrm>
              <a:off x="813405" y="2973486"/>
              <a:ext cx="808836" cy="581698"/>
              <a:chOff x="813405" y="2973486"/>
              <a:chExt cx="808836" cy="581698"/>
            </a:xfrm>
          </p:grpSpPr>
          <p:cxnSp>
            <p:nvCxnSpPr>
              <p:cNvPr id="59" name="직선 연결선 58">
                <a:extLst>
                  <a:ext uri="{FF2B5EF4-FFF2-40B4-BE49-F238E27FC236}">
                    <a16:creationId xmlns:a16="http://schemas.microsoft.com/office/drawing/2014/main" id="{18051BC2-5488-49E8-AC91-13882DBDCEF7}"/>
                  </a:ext>
                </a:extLst>
              </p:cNvPr>
              <p:cNvCxnSpPr/>
              <p:nvPr/>
            </p:nvCxnSpPr>
            <p:spPr>
              <a:xfrm>
                <a:off x="1209877" y="3265762"/>
                <a:ext cx="0" cy="208734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" name="그룹 59">
                <a:extLst>
                  <a:ext uri="{FF2B5EF4-FFF2-40B4-BE49-F238E27FC236}">
                    <a16:creationId xmlns:a16="http://schemas.microsoft.com/office/drawing/2014/main" id="{AA2A8877-D4E6-4B21-AC6D-8F198A252AA3}"/>
                  </a:ext>
                </a:extLst>
              </p:cNvPr>
              <p:cNvGrpSpPr/>
              <p:nvPr/>
            </p:nvGrpSpPr>
            <p:grpSpPr>
              <a:xfrm>
                <a:off x="1166178" y="3467786"/>
                <a:ext cx="87398" cy="87398"/>
                <a:chOff x="1669488" y="3158335"/>
                <a:chExt cx="187347" cy="187347"/>
              </a:xfrm>
            </p:grpSpPr>
            <p:sp>
              <p:nvSpPr>
                <p:cNvPr id="64" name="타원 63">
                  <a:extLst>
                    <a:ext uri="{FF2B5EF4-FFF2-40B4-BE49-F238E27FC236}">
                      <a16:creationId xmlns:a16="http://schemas.microsoft.com/office/drawing/2014/main" id="{C63A962F-80AE-479A-B027-2FA1A3092C3E}"/>
                    </a:ext>
                  </a:extLst>
                </p:cNvPr>
                <p:cNvSpPr/>
                <p:nvPr/>
              </p:nvSpPr>
              <p:spPr>
                <a:xfrm>
                  <a:off x="1669488" y="3158335"/>
                  <a:ext cx="187347" cy="187347"/>
                </a:xfrm>
                <a:prstGeom prst="ellipse">
                  <a:avLst/>
                </a:prstGeom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5" name="타원 64">
                  <a:extLst>
                    <a:ext uri="{FF2B5EF4-FFF2-40B4-BE49-F238E27FC236}">
                      <a16:creationId xmlns:a16="http://schemas.microsoft.com/office/drawing/2014/main" id="{30F127E8-C7E0-4CB7-8EF1-40C90D0AF067}"/>
                    </a:ext>
                  </a:extLst>
                </p:cNvPr>
                <p:cNvSpPr/>
                <p:nvPr/>
              </p:nvSpPr>
              <p:spPr>
                <a:xfrm>
                  <a:off x="1715092" y="3203939"/>
                  <a:ext cx="96139" cy="96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grpSp>
            <p:nvGrpSpPr>
              <p:cNvPr id="61" name="그룹 60">
                <a:extLst>
                  <a:ext uri="{FF2B5EF4-FFF2-40B4-BE49-F238E27FC236}">
                    <a16:creationId xmlns:a16="http://schemas.microsoft.com/office/drawing/2014/main" id="{1C024523-3765-4480-B86E-521B4CEB1406}"/>
                  </a:ext>
                </a:extLst>
              </p:cNvPr>
              <p:cNvGrpSpPr/>
              <p:nvPr/>
            </p:nvGrpSpPr>
            <p:grpSpPr>
              <a:xfrm>
                <a:off x="813405" y="2973486"/>
                <a:ext cx="808836" cy="300549"/>
                <a:chOff x="813405" y="2973486"/>
                <a:chExt cx="808836" cy="300549"/>
              </a:xfr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effectLst>
                <a:outerShdw blurRad="25400" dist="12700" dir="5400000" algn="t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2" name="사각형: 둥근 모서리 233">
                  <a:extLst>
                    <a:ext uri="{FF2B5EF4-FFF2-40B4-BE49-F238E27FC236}">
                      <a16:creationId xmlns:a16="http://schemas.microsoft.com/office/drawing/2014/main" id="{CB3C0550-39EC-4533-ABE2-5922E95DB86A}"/>
                    </a:ext>
                  </a:extLst>
                </p:cNvPr>
                <p:cNvSpPr/>
                <p:nvPr/>
              </p:nvSpPr>
              <p:spPr>
                <a:xfrm>
                  <a:off x="813405" y="2973486"/>
                  <a:ext cx="808836" cy="24711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63" name="이등변 삼각형 62">
                  <a:extLst>
                    <a:ext uri="{FF2B5EF4-FFF2-40B4-BE49-F238E27FC236}">
                      <a16:creationId xmlns:a16="http://schemas.microsoft.com/office/drawing/2014/main" id="{152E2F29-9CBA-463B-A2CC-CE84C91A8765}"/>
                    </a:ext>
                  </a:extLst>
                </p:cNvPr>
                <p:cNvSpPr/>
                <p:nvPr/>
              </p:nvSpPr>
              <p:spPr>
                <a:xfrm rot="10800000">
                  <a:off x="1145098" y="3204685"/>
                  <a:ext cx="129559" cy="69350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BCB3BC6-EE33-4ACA-937A-6B2DE62687F6}"/>
                </a:ext>
              </a:extLst>
            </p:cNvPr>
            <p:cNvSpPr txBox="1"/>
            <p:nvPr/>
          </p:nvSpPr>
          <p:spPr>
            <a:xfrm>
              <a:off x="924533" y="3008615"/>
              <a:ext cx="570707" cy="13417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200" b="1" spc="-50" dirty="0">
                  <a:ln>
                    <a:solidFill>
                      <a:srgbClr val="C00000">
                        <a:alpha val="0"/>
                      </a:srgbClr>
                    </a:solidFill>
                  </a:ln>
                  <a:solidFill>
                    <a:srgbClr val="00000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관리 효율성</a:t>
              </a:r>
              <a:endParaRPr lang="en-US" altLang="ko-KR" sz="1200" b="1" spc="-50" dirty="0">
                <a:ln>
                  <a:solidFill>
                    <a:srgbClr val="C00000">
                      <a:alpha val="0"/>
                    </a:srgbClr>
                  </a:solidFill>
                </a:ln>
                <a:solidFill>
                  <a:srgbClr val="00000D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66" name="그림 65">
            <a:extLst>
              <a:ext uri="{FF2B5EF4-FFF2-40B4-BE49-F238E27FC236}">
                <a16:creationId xmlns:a16="http://schemas.microsoft.com/office/drawing/2014/main" id="{51D31874-3CE8-41D3-B29B-F622D0654A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9682" y="2852102"/>
            <a:ext cx="562144" cy="562142"/>
          </a:xfrm>
          <a:prstGeom prst="rect">
            <a:avLst/>
          </a:prstGeom>
        </p:spPr>
      </p:pic>
      <p:pic>
        <p:nvPicPr>
          <p:cNvPr id="67" name="그림 66">
            <a:extLst>
              <a:ext uri="{FF2B5EF4-FFF2-40B4-BE49-F238E27FC236}">
                <a16:creationId xmlns:a16="http://schemas.microsoft.com/office/drawing/2014/main" id="{AA935A3F-2ED1-4590-8F4A-3C28AD915C3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489682" y="5124750"/>
            <a:ext cx="562144" cy="562142"/>
          </a:xfrm>
          <a:prstGeom prst="rect">
            <a:avLst/>
          </a:prstGeom>
        </p:spPr>
      </p:pic>
      <p:sp>
        <p:nvSpPr>
          <p:cNvPr id="68" name="줄무늬가 있는 오른쪽 화살표 137">
            <a:extLst>
              <a:ext uri="{FF2B5EF4-FFF2-40B4-BE49-F238E27FC236}">
                <a16:creationId xmlns:a16="http://schemas.microsoft.com/office/drawing/2014/main" id="{E5D98DBA-1412-4884-925F-B67E45CE16C9}"/>
              </a:ext>
            </a:extLst>
          </p:cNvPr>
          <p:cNvSpPr/>
          <p:nvPr/>
        </p:nvSpPr>
        <p:spPr bwMode="auto">
          <a:xfrm rot="16200000">
            <a:off x="4783669" y="4011636"/>
            <a:ext cx="560705" cy="568403"/>
          </a:xfrm>
          <a:prstGeom prst="stripedRightArrow">
            <a:avLst/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100" spc="-9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사각형: 둥근 모서리 68">
            <a:extLst>
              <a:ext uri="{FF2B5EF4-FFF2-40B4-BE49-F238E27FC236}">
                <a16:creationId xmlns:a16="http://schemas.microsoft.com/office/drawing/2014/main" id="{1A338D51-4CD3-4E5A-8FC9-A9C5C3AFA4B8}"/>
              </a:ext>
            </a:extLst>
          </p:cNvPr>
          <p:cNvSpPr/>
          <p:nvPr/>
        </p:nvSpPr>
        <p:spPr>
          <a:xfrm>
            <a:off x="4218021" y="3547447"/>
            <a:ext cx="1692000" cy="396000"/>
          </a:xfrm>
          <a:prstGeom prst="roundRect">
            <a:avLst>
              <a:gd name="adj" fmla="val 50000"/>
            </a:avLst>
          </a:prstGeom>
          <a:solidFill>
            <a:srgbClr val="006DD0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 공정 자동화</a:t>
            </a:r>
          </a:p>
        </p:txBody>
      </p:sp>
      <p:sp>
        <p:nvSpPr>
          <p:cNvPr id="70" name="사각형: 둥근 모서리 68">
            <a:extLst>
              <a:ext uri="{FF2B5EF4-FFF2-40B4-BE49-F238E27FC236}">
                <a16:creationId xmlns:a16="http://schemas.microsoft.com/office/drawing/2014/main" id="{5A86D687-D397-4949-8C15-8B80C6B35A8B}"/>
              </a:ext>
            </a:extLst>
          </p:cNvPr>
          <p:cNvSpPr/>
          <p:nvPr/>
        </p:nvSpPr>
        <p:spPr>
          <a:xfrm>
            <a:off x="4393929" y="4576192"/>
            <a:ext cx="1340184" cy="319073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b="1" spc="-1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전공정</a:t>
            </a:r>
            <a:r>
              <a:rPr lang="ko-KR" altLang="en-US" sz="12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수작업</a:t>
            </a: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6C5307F9-A6EA-4765-B6BC-176AD0C39834}"/>
              </a:ext>
            </a:extLst>
          </p:cNvPr>
          <p:cNvGrpSpPr/>
          <p:nvPr/>
        </p:nvGrpSpPr>
        <p:grpSpPr>
          <a:xfrm>
            <a:off x="4507415" y="1784840"/>
            <a:ext cx="1113212" cy="800599"/>
            <a:chOff x="813405" y="2973486"/>
            <a:chExt cx="808836" cy="581698"/>
          </a:xfrm>
        </p:grpSpPr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CB74549C-1C7A-49F4-872B-48EE126E4E99}"/>
                </a:ext>
              </a:extLst>
            </p:cNvPr>
            <p:cNvGrpSpPr/>
            <p:nvPr/>
          </p:nvGrpSpPr>
          <p:grpSpPr>
            <a:xfrm>
              <a:off x="813405" y="2973486"/>
              <a:ext cx="808836" cy="581698"/>
              <a:chOff x="813405" y="2973486"/>
              <a:chExt cx="808836" cy="581698"/>
            </a:xfrm>
          </p:grpSpPr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id="{4F6860CB-1679-4FB8-B985-AAB1885E065B}"/>
                  </a:ext>
                </a:extLst>
              </p:cNvPr>
              <p:cNvCxnSpPr/>
              <p:nvPr/>
            </p:nvCxnSpPr>
            <p:spPr>
              <a:xfrm>
                <a:off x="1209877" y="3265762"/>
                <a:ext cx="0" cy="208734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5" name="그룹 74">
                <a:extLst>
                  <a:ext uri="{FF2B5EF4-FFF2-40B4-BE49-F238E27FC236}">
                    <a16:creationId xmlns:a16="http://schemas.microsoft.com/office/drawing/2014/main" id="{7C77B353-620F-4717-9950-B99EF1C5801A}"/>
                  </a:ext>
                </a:extLst>
              </p:cNvPr>
              <p:cNvGrpSpPr/>
              <p:nvPr/>
            </p:nvGrpSpPr>
            <p:grpSpPr>
              <a:xfrm>
                <a:off x="1166178" y="3467786"/>
                <a:ext cx="87398" cy="87398"/>
                <a:chOff x="1669488" y="3158335"/>
                <a:chExt cx="187347" cy="187347"/>
              </a:xfrm>
            </p:grpSpPr>
            <p:sp>
              <p:nvSpPr>
                <p:cNvPr id="79" name="타원 78">
                  <a:extLst>
                    <a:ext uri="{FF2B5EF4-FFF2-40B4-BE49-F238E27FC236}">
                      <a16:creationId xmlns:a16="http://schemas.microsoft.com/office/drawing/2014/main" id="{E67FAEC8-D0B0-451C-8A5D-8150EAC66B42}"/>
                    </a:ext>
                  </a:extLst>
                </p:cNvPr>
                <p:cNvSpPr/>
                <p:nvPr/>
              </p:nvSpPr>
              <p:spPr>
                <a:xfrm>
                  <a:off x="1669488" y="3158335"/>
                  <a:ext cx="187347" cy="187347"/>
                </a:xfrm>
                <a:prstGeom prst="ellipse">
                  <a:avLst/>
                </a:prstGeom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80" name="타원 79">
                  <a:extLst>
                    <a:ext uri="{FF2B5EF4-FFF2-40B4-BE49-F238E27FC236}">
                      <a16:creationId xmlns:a16="http://schemas.microsoft.com/office/drawing/2014/main" id="{971B57FD-3215-48F7-8AE6-C75772130CE0}"/>
                    </a:ext>
                  </a:extLst>
                </p:cNvPr>
                <p:cNvSpPr/>
                <p:nvPr/>
              </p:nvSpPr>
              <p:spPr>
                <a:xfrm>
                  <a:off x="1715092" y="3203939"/>
                  <a:ext cx="96139" cy="96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grpSp>
            <p:nvGrpSpPr>
              <p:cNvPr id="76" name="그룹 75">
                <a:extLst>
                  <a:ext uri="{FF2B5EF4-FFF2-40B4-BE49-F238E27FC236}">
                    <a16:creationId xmlns:a16="http://schemas.microsoft.com/office/drawing/2014/main" id="{B71B7E17-7FF8-4EC5-A57D-D52D093A3650}"/>
                  </a:ext>
                </a:extLst>
              </p:cNvPr>
              <p:cNvGrpSpPr/>
              <p:nvPr/>
            </p:nvGrpSpPr>
            <p:grpSpPr>
              <a:xfrm>
                <a:off x="813405" y="2973486"/>
                <a:ext cx="808836" cy="300549"/>
                <a:chOff x="813405" y="2973486"/>
                <a:chExt cx="808836" cy="300549"/>
              </a:xfr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effectLst>
                <a:outerShdw blurRad="25400" dist="12700" dir="5400000" algn="t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7" name="사각형: 둥근 모서리 233">
                  <a:extLst>
                    <a:ext uri="{FF2B5EF4-FFF2-40B4-BE49-F238E27FC236}">
                      <a16:creationId xmlns:a16="http://schemas.microsoft.com/office/drawing/2014/main" id="{3004444C-9D01-4F0B-A1B6-F125914E80E3}"/>
                    </a:ext>
                  </a:extLst>
                </p:cNvPr>
                <p:cNvSpPr/>
                <p:nvPr/>
              </p:nvSpPr>
              <p:spPr>
                <a:xfrm>
                  <a:off x="813405" y="2973486"/>
                  <a:ext cx="808836" cy="24711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8" name="이등변 삼각형 77">
                  <a:extLst>
                    <a:ext uri="{FF2B5EF4-FFF2-40B4-BE49-F238E27FC236}">
                      <a16:creationId xmlns:a16="http://schemas.microsoft.com/office/drawing/2014/main" id="{FF5D294A-76FB-4FF3-BD2F-44D1E75B8F60}"/>
                    </a:ext>
                  </a:extLst>
                </p:cNvPr>
                <p:cNvSpPr/>
                <p:nvPr/>
              </p:nvSpPr>
              <p:spPr>
                <a:xfrm rot="10800000">
                  <a:off x="1145098" y="3204685"/>
                  <a:ext cx="129559" cy="69350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5D6DE2C2-2888-4CBD-9F7B-C3718DB0F7E1}"/>
                </a:ext>
              </a:extLst>
            </p:cNvPr>
            <p:cNvSpPr txBox="1"/>
            <p:nvPr/>
          </p:nvSpPr>
          <p:spPr>
            <a:xfrm>
              <a:off x="924524" y="3008615"/>
              <a:ext cx="570707" cy="13417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200" b="1" spc="-50" dirty="0">
                  <a:ln>
                    <a:solidFill>
                      <a:srgbClr val="C00000">
                        <a:alpha val="0"/>
                      </a:srgbClr>
                    </a:solidFill>
                  </a:ln>
                  <a:solidFill>
                    <a:srgbClr val="00000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일하는 방식</a:t>
              </a:r>
              <a:endParaRPr lang="en-US" altLang="ko-KR" sz="1200" b="1" spc="-50" dirty="0">
                <a:ln>
                  <a:solidFill>
                    <a:srgbClr val="C00000">
                      <a:alpha val="0"/>
                    </a:srgbClr>
                  </a:solidFill>
                </a:ln>
                <a:solidFill>
                  <a:srgbClr val="00000D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81" name="그림 80">
            <a:extLst>
              <a:ext uri="{FF2B5EF4-FFF2-40B4-BE49-F238E27FC236}">
                <a16:creationId xmlns:a16="http://schemas.microsoft.com/office/drawing/2014/main" id="{1D8B3F24-8EBE-434D-A9D7-2EB5048FC2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2518" y="2914105"/>
            <a:ext cx="483006" cy="483004"/>
          </a:xfrm>
          <a:prstGeom prst="rect">
            <a:avLst/>
          </a:prstGeom>
        </p:spPr>
      </p:pic>
      <p:pic>
        <p:nvPicPr>
          <p:cNvPr id="82" name="그림 81">
            <a:extLst>
              <a:ext uri="{FF2B5EF4-FFF2-40B4-BE49-F238E27FC236}">
                <a16:creationId xmlns:a16="http://schemas.microsoft.com/office/drawing/2014/main" id="{3E2C009B-BFD3-4567-969D-AC3D916E9F7A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17671" y="5159415"/>
            <a:ext cx="492701" cy="492701"/>
          </a:xfrm>
          <a:prstGeom prst="rect">
            <a:avLst/>
          </a:prstGeom>
        </p:spPr>
      </p:pic>
      <p:sp>
        <p:nvSpPr>
          <p:cNvPr id="83" name="줄무늬가 있는 오른쪽 화살표 153">
            <a:extLst>
              <a:ext uri="{FF2B5EF4-FFF2-40B4-BE49-F238E27FC236}">
                <a16:creationId xmlns:a16="http://schemas.microsoft.com/office/drawing/2014/main" id="{D48F530B-4458-45A6-BB29-D6C4C0993B2C}"/>
              </a:ext>
            </a:extLst>
          </p:cNvPr>
          <p:cNvSpPr/>
          <p:nvPr/>
        </p:nvSpPr>
        <p:spPr bwMode="auto">
          <a:xfrm rot="16200000">
            <a:off x="6633116" y="4011637"/>
            <a:ext cx="560705" cy="568403"/>
          </a:xfrm>
          <a:prstGeom prst="stripedRightArrow">
            <a:avLst/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100" spc="-90" dirty="0">
              <a:solidFill>
                <a:sysClr val="window" lastClr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4" name="사각형: 둥근 모서리 68">
            <a:extLst>
              <a:ext uri="{FF2B5EF4-FFF2-40B4-BE49-F238E27FC236}">
                <a16:creationId xmlns:a16="http://schemas.microsoft.com/office/drawing/2014/main" id="{BD5BA53C-F9DA-4229-B92C-8DA89664D9CF}"/>
              </a:ext>
            </a:extLst>
          </p:cNvPr>
          <p:cNvSpPr/>
          <p:nvPr/>
        </p:nvSpPr>
        <p:spPr>
          <a:xfrm>
            <a:off x="6067468" y="3547447"/>
            <a:ext cx="1692000" cy="396000"/>
          </a:xfrm>
          <a:prstGeom prst="roundRect">
            <a:avLst>
              <a:gd name="adj" fmla="val 50000"/>
            </a:avLst>
          </a:prstGeom>
          <a:solidFill>
            <a:srgbClr val="006DD0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짧은 작업 기간</a:t>
            </a:r>
          </a:p>
        </p:txBody>
      </p:sp>
      <p:sp>
        <p:nvSpPr>
          <p:cNvPr id="85" name="사각형: 둥근 모서리 68">
            <a:extLst>
              <a:ext uri="{FF2B5EF4-FFF2-40B4-BE49-F238E27FC236}">
                <a16:creationId xmlns:a16="http://schemas.microsoft.com/office/drawing/2014/main" id="{5C7B7E86-55D5-496D-B79F-A6714A87E6AA}"/>
              </a:ext>
            </a:extLst>
          </p:cNvPr>
          <p:cNvSpPr/>
          <p:nvPr/>
        </p:nvSpPr>
        <p:spPr>
          <a:xfrm>
            <a:off x="6243376" y="4576192"/>
            <a:ext cx="1340184" cy="319073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수개월 이상</a:t>
            </a:r>
          </a:p>
        </p:txBody>
      </p: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EC42BE04-DD8A-4053-90B2-80EA64928006}"/>
              </a:ext>
            </a:extLst>
          </p:cNvPr>
          <p:cNvGrpSpPr/>
          <p:nvPr/>
        </p:nvGrpSpPr>
        <p:grpSpPr>
          <a:xfrm>
            <a:off x="6356862" y="1784840"/>
            <a:ext cx="1113212" cy="800599"/>
            <a:chOff x="813405" y="2973486"/>
            <a:chExt cx="808836" cy="581698"/>
          </a:xfrm>
        </p:grpSpPr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CA8101F7-EE59-4E09-A0A6-05CE217F7AB7}"/>
                </a:ext>
              </a:extLst>
            </p:cNvPr>
            <p:cNvGrpSpPr/>
            <p:nvPr/>
          </p:nvGrpSpPr>
          <p:grpSpPr>
            <a:xfrm>
              <a:off x="813405" y="2973486"/>
              <a:ext cx="808836" cy="581698"/>
              <a:chOff x="813405" y="2973486"/>
              <a:chExt cx="808836" cy="581698"/>
            </a:xfrm>
          </p:grpSpPr>
          <p:cxnSp>
            <p:nvCxnSpPr>
              <p:cNvPr id="89" name="직선 연결선 88">
                <a:extLst>
                  <a:ext uri="{FF2B5EF4-FFF2-40B4-BE49-F238E27FC236}">
                    <a16:creationId xmlns:a16="http://schemas.microsoft.com/office/drawing/2014/main" id="{CC08676C-CBDA-4951-8713-2EAD0E569168}"/>
                  </a:ext>
                </a:extLst>
              </p:cNvPr>
              <p:cNvCxnSpPr/>
              <p:nvPr/>
            </p:nvCxnSpPr>
            <p:spPr>
              <a:xfrm>
                <a:off x="1209877" y="3265762"/>
                <a:ext cx="0" cy="208734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0" name="그룹 89">
                <a:extLst>
                  <a:ext uri="{FF2B5EF4-FFF2-40B4-BE49-F238E27FC236}">
                    <a16:creationId xmlns:a16="http://schemas.microsoft.com/office/drawing/2014/main" id="{EB32D9A3-582F-40AF-A08B-B90FE6C0F971}"/>
                  </a:ext>
                </a:extLst>
              </p:cNvPr>
              <p:cNvGrpSpPr/>
              <p:nvPr/>
            </p:nvGrpSpPr>
            <p:grpSpPr>
              <a:xfrm>
                <a:off x="1166178" y="3467786"/>
                <a:ext cx="87398" cy="87398"/>
                <a:chOff x="1669488" y="3158335"/>
                <a:chExt cx="187347" cy="187347"/>
              </a:xfrm>
            </p:grpSpPr>
            <p:sp>
              <p:nvSpPr>
                <p:cNvPr id="94" name="타원 93">
                  <a:extLst>
                    <a:ext uri="{FF2B5EF4-FFF2-40B4-BE49-F238E27FC236}">
                      <a16:creationId xmlns:a16="http://schemas.microsoft.com/office/drawing/2014/main" id="{FBB82583-1226-4C5D-8C34-55BC285C4A33}"/>
                    </a:ext>
                  </a:extLst>
                </p:cNvPr>
                <p:cNvSpPr/>
                <p:nvPr/>
              </p:nvSpPr>
              <p:spPr>
                <a:xfrm>
                  <a:off x="1669488" y="3158335"/>
                  <a:ext cx="187347" cy="187347"/>
                </a:xfrm>
                <a:prstGeom prst="ellipse">
                  <a:avLst/>
                </a:prstGeom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95" name="타원 94">
                  <a:extLst>
                    <a:ext uri="{FF2B5EF4-FFF2-40B4-BE49-F238E27FC236}">
                      <a16:creationId xmlns:a16="http://schemas.microsoft.com/office/drawing/2014/main" id="{6EDD2A3F-9309-4575-844D-6B6911E9CB96}"/>
                    </a:ext>
                  </a:extLst>
                </p:cNvPr>
                <p:cNvSpPr/>
                <p:nvPr/>
              </p:nvSpPr>
              <p:spPr>
                <a:xfrm>
                  <a:off x="1715092" y="3203939"/>
                  <a:ext cx="96139" cy="96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grpSp>
            <p:nvGrpSpPr>
              <p:cNvPr id="91" name="그룹 90">
                <a:extLst>
                  <a:ext uri="{FF2B5EF4-FFF2-40B4-BE49-F238E27FC236}">
                    <a16:creationId xmlns:a16="http://schemas.microsoft.com/office/drawing/2014/main" id="{0885BDB0-4D75-444C-9FA3-6B4376E30306}"/>
                  </a:ext>
                </a:extLst>
              </p:cNvPr>
              <p:cNvGrpSpPr/>
              <p:nvPr/>
            </p:nvGrpSpPr>
            <p:grpSpPr>
              <a:xfrm>
                <a:off x="813405" y="2973486"/>
                <a:ext cx="808836" cy="300549"/>
                <a:chOff x="813405" y="2973486"/>
                <a:chExt cx="808836" cy="300549"/>
              </a:xfr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effectLst>
                <a:outerShdw blurRad="25400" dist="12700" dir="5400000" algn="t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92" name="사각형: 둥근 모서리 233">
                  <a:extLst>
                    <a:ext uri="{FF2B5EF4-FFF2-40B4-BE49-F238E27FC236}">
                      <a16:creationId xmlns:a16="http://schemas.microsoft.com/office/drawing/2014/main" id="{49D70354-C03E-4062-8675-F77219018A1F}"/>
                    </a:ext>
                  </a:extLst>
                </p:cNvPr>
                <p:cNvSpPr/>
                <p:nvPr/>
              </p:nvSpPr>
              <p:spPr>
                <a:xfrm>
                  <a:off x="813405" y="2973486"/>
                  <a:ext cx="808836" cy="247116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93" name="이등변 삼각형 92">
                  <a:extLst>
                    <a:ext uri="{FF2B5EF4-FFF2-40B4-BE49-F238E27FC236}">
                      <a16:creationId xmlns:a16="http://schemas.microsoft.com/office/drawing/2014/main" id="{C43D38CE-E7BE-4522-97C7-4FF724287172}"/>
                    </a:ext>
                  </a:extLst>
                </p:cNvPr>
                <p:cNvSpPr/>
                <p:nvPr/>
              </p:nvSpPr>
              <p:spPr>
                <a:xfrm rot="10800000">
                  <a:off x="1145098" y="3204685"/>
                  <a:ext cx="129559" cy="69350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8803367-FF8E-4384-9E2D-63482F36AA31}"/>
                </a:ext>
              </a:extLst>
            </p:cNvPr>
            <p:cNvSpPr txBox="1"/>
            <p:nvPr/>
          </p:nvSpPr>
          <p:spPr>
            <a:xfrm>
              <a:off x="978104" y="3008615"/>
              <a:ext cx="463554" cy="13417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200" b="1" spc="-50" dirty="0">
                  <a:ln>
                    <a:solidFill>
                      <a:srgbClr val="C00000">
                        <a:alpha val="0"/>
                      </a:srgbClr>
                    </a:solidFill>
                  </a:ln>
                  <a:solidFill>
                    <a:srgbClr val="00000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작업 기간</a:t>
              </a:r>
              <a:endParaRPr lang="en-US" altLang="ko-KR" sz="1200" b="1" spc="-50" dirty="0">
                <a:ln>
                  <a:solidFill>
                    <a:srgbClr val="C00000">
                      <a:alpha val="0"/>
                    </a:srgbClr>
                  </a:solidFill>
                </a:ln>
                <a:solidFill>
                  <a:srgbClr val="00000D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96" name="그림 95">
            <a:extLst>
              <a:ext uri="{FF2B5EF4-FFF2-40B4-BE49-F238E27FC236}">
                <a16:creationId xmlns:a16="http://schemas.microsoft.com/office/drawing/2014/main" id="{B51DEA3B-B0C6-490C-A40B-EA45ABFA3A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2862" y="2835445"/>
            <a:ext cx="561212" cy="561212"/>
          </a:xfrm>
          <a:prstGeom prst="rect">
            <a:avLst/>
          </a:prstGeom>
        </p:spPr>
      </p:pic>
      <p:pic>
        <p:nvPicPr>
          <p:cNvPr id="97" name="그림 96">
            <a:extLst>
              <a:ext uri="{FF2B5EF4-FFF2-40B4-BE49-F238E27FC236}">
                <a16:creationId xmlns:a16="http://schemas.microsoft.com/office/drawing/2014/main" id="{2D89C93A-021A-4AA1-BD45-C1938865B00C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33514" y="5112378"/>
            <a:ext cx="559908" cy="57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664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5629" y="1064607"/>
            <a:ext cx="5577840" cy="58782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디지털 우정플랫폼은 무엇인가</a:t>
            </a:r>
            <a:r>
              <a:rPr lang="en-US" altLang="ko-KR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2562" y="2253384"/>
            <a:ext cx="6053214" cy="1669002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디지털 우정 플랫폼 이란</a:t>
            </a:r>
            <a:r>
              <a:rPr lang="en-US" altLang="ko-KR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퍼블릭 클라우드 기반 시스템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블록체인 기술 활용 서비스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 altLang="ko-KR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API </a:t>
            </a: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게이트웨이를 통한 연계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1004578"/>
            <a:ext cx="96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Ⅲ</a:t>
            </a:r>
          </a:p>
        </p:txBody>
      </p:sp>
    </p:spTree>
    <p:extLst>
      <p:ext uri="{BB962C8B-B14F-4D97-AF65-F5344CB8AC3E}">
        <p14:creationId xmlns:p14="http://schemas.microsoft.com/office/powerpoint/2010/main" val="40498383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A931BD5-C397-45A9-9E59-CD868B933563}"/>
              </a:ext>
            </a:extLst>
          </p:cNvPr>
          <p:cNvSpPr/>
          <p:nvPr/>
        </p:nvSpPr>
        <p:spPr>
          <a:xfrm>
            <a:off x="6455940" y="315830"/>
            <a:ext cx="3441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디지털 우정플랫폼은 무엇인가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94F4C2A-F2F7-4DCE-9E59-9833BFBD3E15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디지털 </a:t>
            </a:r>
            <a:r>
              <a:rPr kumimoji="0" lang="ko-KR" altLang="en-US" sz="1800" b="1" dirty="0" err="1"/>
              <a:t>우정플랫폼이란</a:t>
            </a:r>
            <a:r>
              <a:rPr kumimoji="0" lang="en-US" altLang="ko-KR" sz="1800" b="1" dirty="0"/>
              <a:t>?</a:t>
            </a:r>
            <a:endParaRPr lang="ko-KR" altLang="en-US" sz="1800" spc="5" dirty="0">
              <a:sym typeface="Wingdings"/>
            </a:endParaRPr>
          </a:p>
        </p:txBody>
      </p:sp>
      <p:sp>
        <p:nvSpPr>
          <p:cNvPr id="166" name="Rectangle 3">
            <a:extLst>
              <a:ext uri="{FF2B5EF4-FFF2-40B4-BE49-F238E27FC236}">
                <a16:creationId xmlns:a16="http://schemas.microsoft.com/office/drawing/2014/main" id="{960B4720-F216-4B3F-BF7E-14DA203A4BF1}"/>
              </a:ext>
            </a:extLst>
          </p:cNvPr>
          <p:cNvSpPr txBox="1">
            <a:spLocks/>
          </p:cNvSpPr>
          <p:nvPr/>
        </p:nvSpPr>
        <p:spPr bwMode="auto">
          <a:xfrm>
            <a:off x="333749" y="791138"/>
            <a:ext cx="92304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200" dirty="0">
                <a:solidFill>
                  <a:srgbClr val="FFFF00"/>
                </a:solidFill>
              </a:rPr>
              <a:t>우편</a:t>
            </a:r>
            <a:r>
              <a:rPr lang="en-US" altLang="ko-KR" spc="-200" dirty="0">
                <a:solidFill>
                  <a:srgbClr val="FFFF00"/>
                </a:solidFill>
              </a:rPr>
              <a:t>·</a:t>
            </a:r>
            <a:r>
              <a:rPr lang="ko-KR" altLang="en-US" spc="-200" dirty="0">
                <a:solidFill>
                  <a:srgbClr val="FFFF00"/>
                </a:solidFill>
              </a:rPr>
              <a:t>금융 서비스 및 외부데이터 활용</a:t>
            </a:r>
            <a:r>
              <a:rPr lang="ko-KR" altLang="en-US" spc="-200" dirty="0">
                <a:solidFill>
                  <a:schemeClr val="bg1"/>
                </a:solidFill>
              </a:rPr>
              <a:t>으로 신규 우정서비스 개발과 제공이 가능한 플랫폼 </a:t>
            </a:r>
          </a:p>
        </p:txBody>
      </p:sp>
      <p:sp>
        <p:nvSpPr>
          <p:cNvPr id="167" name="사각형: 둥근 모서리 81">
            <a:extLst>
              <a:ext uri="{FF2B5EF4-FFF2-40B4-BE49-F238E27FC236}">
                <a16:creationId xmlns:a16="http://schemas.microsoft.com/office/drawing/2014/main" id="{3F3E1A3C-AA20-42B4-A542-0B223259E88C}"/>
              </a:ext>
            </a:extLst>
          </p:cNvPr>
          <p:cNvSpPr/>
          <p:nvPr/>
        </p:nvSpPr>
        <p:spPr>
          <a:xfrm>
            <a:off x="334554" y="4183357"/>
            <a:ext cx="1651926" cy="828000"/>
          </a:xfrm>
          <a:prstGeom prst="roundRect">
            <a:avLst>
              <a:gd name="adj" fmla="val 6947"/>
            </a:avLst>
          </a:prstGeom>
          <a:solidFill>
            <a:schemeClr val="accent6">
              <a:lumMod val="40000"/>
              <a:lumOff val="60000"/>
            </a:schemeClr>
          </a:solidFill>
          <a:ln w="19050" cap="flat" cmpd="sng" algn="ctr">
            <a:solidFill>
              <a:schemeClr val="bg1"/>
            </a:solidFill>
            <a:prstDash val="solid"/>
            <a:miter lim="800000"/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endParaRPr lang="ko-KR" altLang="en-US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8" name="사각형: 둥근 모서리 83">
            <a:extLst>
              <a:ext uri="{FF2B5EF4-FFF2-40B4-BE49-F238E27FC236}">
                <a16:creationId xmlns:a16="http://schemas.microsoft.com/office/drawing/2014/main" id="{22DD0B28-3D06-4093-959F-6143EC6E5042}"/>
              </a:ext>
            </a:extLst>
          </p:cNvPr>
          <p:cNvSpPr/>
          <p:nvPr/>
        </p:nvSpPr>
        <p:spPr>
          <a:xfrm>
            <a:off x="658987" y="4440113"/>
            <a:ext cx="981579" cy="466263"/>
          </a:xfrm>
          <a:prstGeom prst="roundRect">
            <a:avLst>
              <a:gd name="adj" fmla="val 9304"/>
            </a:avLst>
          </a:prstGeom>
          <a:solidFill>
            <a:schemeClr val="bg1"/>
          </a:solidFill>
          <a:ln w="19050" cap="flat" cmpd="sng" algn="ctr">
            <a:noFill/>
            <a:prstDash val="solid"/>
            <a:miter lim="800000"/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14400" latinLnBrk="0"/>
            <a:endParaRPr lang="ko-KR" altLang="en-US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9" name="Rectangle 66">
            <a:extLst>
              <a:ext uri="{FF2B5EF4-FFF2-40B4-BE49-F238E27FC236}">
                <a16:creationId xmlns:a16="http://schemas.microsoft.com/office/drawing/2014/main" id="{0D5858AA-0F72-4D4E-8395-631CD86C8932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098541" y="1901866"/>
            <a:ext cx="288000" cy="4305359"/>
          </a:xfrm>
          <a:prstGeom prst="round1Rect">
            <a:avLst>
              <a:gd name="adj" fmla="val 0"/>
            </a:avLst>
          </a:prstGeom>
          <a:pattFill prst="dkUpDiag">
            <a:fgClr>
              <a:schemeClr val="tx2">
                <a:lumMod val="40000"/>
                <a:lumOff val="60000"/>
              </a:schemeClr>
            </a:fgClr>
            <a:bgClr>
              <a:schemeClr val="bg1"/>
            </a:bgClr>
          </a:pattFill>
          <a:ln w="6350" cap="flat" cmpd="sng" algn="ctr">
            <a:noFill/>
            <a:prstDash val="solid"/>
          </a:ln>
          <a:effectLst/>
        </p:spPr>
        <p:txBody>
          <a:bodyPr tIns="108000" anchor="t" anchorCtr="0"/>
          <a:lstStyle/>
          <a:p>
            <a:pPr marL="0" marR="0" lvl="0" indent="0" algn="ctr" defTabSz="866775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-28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70" name="Rectangle 66">
            <a:extLst>
              <a:ext uri="{FF2B5EF4-FFF2-40B4-BE49-F238E27FC236}">
                <a16:creationId xmlns:a16="http://schemas.microsoft.com/office/drawing/2014/main" id="{8AA17C33-46B0-49D4-BFDE-02689087806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474401" y="1901865"/>
            <a:ext cx="288000" cy="4305359"/>
          </a:xfrm>
          <a:prstGeom prst="round1Rect">
            <a:avLst>
              <a:gd name="adj" fmla="val 0"/>
            </a:avLst>
          </a:prstGeom>
          <a:pattFill prst="dkUpDiag">
            <a:fgClr>
              <a:srgbClr val="D0E77D"/>
            </a:fgClr>
            <a:bgClr>
              <a:schemeClr val="bg1"/>
            </a:bgClr>
          </a:pattFill>
          <a:ln w="6350" cap="flat" cmpd="sng" algn="ctr">
            <a:noFill/>
            <a:prstDash val="solid"/>
          </a:ln>
          <a:effectLst/>
        </p:spPr>
        <p:txBody>
          <a:bodyPr tIns="108000" anchor="t" anchorCtr="0"/>
          <a:lstStyle/>
          <a:p>
            <a:pPr marL="0" marR="0" lvl="0" indent="0" algn="ctr" defTabSz="866775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-28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71" name="사각형: 둥근 모서리 81">
            <a:extLst>
              <a:ext uri="{FF2B5EF4-FFF2-40B4-BE49-F238E27FC236}">
                <a16:creationId xmlns:a16="http://schemas.microsoft.com/office/drawing/2014/main" id="{7BDE2983-C6C9-47B3-B300-41748097B195}"/>
              </a:ext>
            </a:extLst>
          </p:cNvPr>
          <p:cNvSpPr/>
          <p:nvPr/>
        </p:nvSpPr>
        <p:spPr>
          <a:xfrm>
            <a:off x="334554" y="1924889"/>
            <a:ext cx="1651926" cy="978959"/>
          </a:xfrm>
          <a:prstGeom prst="roundRect">
            <a:avLst>
              <a:gd name="adj" fmla="val 6947"/>
            </a:avLst>
          </a:prstGeom>
          <a:solidFill>
            <a:schemeClr val="accent6">
              <a:lumMod val="40000"/>
              <a:lumOff val="60000"/>
            </a:schemeClr>
          </a:solidFill>
          <a:ln w="19050" cap="flat" cmpd="sng" algn="ctr">
            <a:solidFill>
              <a:schemeClr val="bg1"/>
            </a:solidFill>
            <a:prstDash val="solid"/>
            <a:miter lim="800000"/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14400" latinLnBrk="0"/>
            <a:endParaRPr lang="ko-KR" altLang="en-US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72" name="그룹 171">
            <a:extLst>
              <a:ext uri="{FF2B5EF4-FFF2-40B4-BE49-F238E27FC236}">
                <a16:creationId xmlns:a16="http://schemas.microsoft.com/office/drawing/2014/main" id="{80DAD705-1536-4B5D-91B8-5C9CB78BFF4C}"/>
              </a:ext>
            </a:extLst>
          </p:cNvPr>
          <p:cNvGrpSpPr/>
          <p:nvPr/>
        </p:nvGrpSpPr>
        <p:grpSpPr>
          <a:xfrm>
            <a:off x="454584" y="2191505"/>
            <a:ext cx="489873" cy="622195"/>
            <a:chOff x="499206" y="2315315"/>
            <a:chExt cx="489873" cy="712343"/>
          </a:xfrm>
        </p:grpSpPr>
        <p:sp>
          <p:nvSpPr>
            <p:cNvPr id="173" name="사각형: 둥근 모서리 83">
              <a:extLst>
                <a:ext uri="{FF2B5EF4-FFF2-40B4-BE49-F238E27FC236}">
                  <a16:creationId xmlns:a16="http://schemas.microsoft.com/office/drawing/2014/main" id="{E69A8653-18C4-4899-B452-1332805689C6}"/>
                </a:ext>
              </a:extLst>
            </p:cNvPr>
            <p:cNvSpPr/>
            <p:nvPr/>
          </p:nvSpPr>
          <p:spPr>
            <a:xfrm>
              <a:off x="499206" y="2315315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4" name="사각형: 둥근 모서리 83">
              <a:extLst>
                <a:ext uri="{FF2B5EF4-FFF2-40B4-BE49-F238E27FC236}">
                  <a16:creationId xmlns:a16="http://schemas.microsoft.com/office/drawing/2014/main" id="{B3FF2BC2-B205-46F5-A848-8D23C389B353}"/>
                </a:ext>
              </a:extLst>
            </p:cNvPr>
            <p:cNvSpPr/>
            <p:nvPr/>
          </p:nvSpPr>
          <p:spPr>
            <a:xfrm>
              <a:off x="499206" y="2685993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75" name="사각형: 둥근 모서리 81">
            <a:extLst>
              <a:ext uri="{FF2B5EF4-FFF2-40B4-BE49-F238E27FC236}">
                <a16:creationId xmlns:a16="http://schemas.microsoft.com/office/drawing/2014/main" id="{BAEEAD46-6F8C-4812-B9FD-D3845CDAC338}"/>
              </a:ext>
            </a:extLst>
          </p:cNvPr>
          <p:cNvSpPr/>
          <p:nvPr/>
        </p:nvSpPr>
        <p:spPr>
          <a:xfrm>
            <a:off x="334554" y="3027996"/>
            <a:ext cx="1651926" cy="978959"/>
          </a:xfrm>
          <a:prstGeom prst="roundRect">
            <a:avLst>
              <a:gd name="adj" fmla="val 6947"/>
            </a:avLst>
          </a:prstGeom>
          <a:solidFill>
            <a:schemeClr val="accent6">
              <a:lumMod val="40000"/>
              <a:lumOff val="60000"/>
            </a:schemeClr>
          </a:solidFill>
          <a:ln w="19050" cap="flat" cmpd="sng" algn="ctr">
            <a:solidFill>
              <a:schemeClr val="bg1"/>
            </a:solidFill>
            <a:prstDash val="solid"/>
            <a:miter lim="800000"/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endParaRPr lang="ko-KR" altLang="en-US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6" name="직사각형 175">
            <a:extLst>
              <a:ext uri="{FF2B5EF4-FFF2-40B4-BE49-F238E27FC236}">
                <a16:creationId xmlns:a16="http://schemas.microsoft.com/office/drawing/2014/main" id="{6EF8D453-AB81-483D-B52A-4814E659A296}"/>
              </a:ext>
            </a:extLst>
          </p:cNvPr>
          <p:cNvSpPr/>
          <p:nvPr/>
        </p:nvSpPr>
        <p:spPr>
          <a:xfrm>
            <a:off x="712039" y="1976233"/>
            <a:ext cx="1051570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lvl="0" latinLnBrk="0"/>
            <a:r>
              <a:rPr lang="ko-KR" altLang="en-US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우체국 우편 시스템</a:t>
            </a:r>
          </a:p>
        </p:txBody>
      </p:sp>
      <p:sp>
        <p:nvSpPr>
          <p:cNvPr id="177" name="직사각형 176">
            <a:extLst>
              <a:ext uri="{FF2B5EF4-FFF2-40B4-BE49-F238E27FC236}">
                <a16:creationId xmlns:a16="http://schemas.microsoft.com/office/drawing/2014/main" id="{602D1F62-6E90-46ED-AD79-0BACAB19FEA6}"/>
              </a:ext>
            </a:extLst>
          </p:cNvPr>
          <p:cNvSpPr/>
          <p:nvPr/>
        </p:nvSpPr>
        <p:spPr>
          <a:xfrm>
            <a:off x="688970" y="3066822"/>
            <a:ext cx="1051570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lvl="0" latinLnBrk="0"/>
            <a:r>
              <a:rPr lang="ko-KR" altLang="en-US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우체국 금융 시스템</a:t>
            </a:r>
          </a:p>
        </p:txBody>
      </p:sp>
      <p:grpSp>
        <p:nvGrpSpPr>
          <p:cNvPr id="178" name="그룹 177">
            <a:extLst>
              <a:ext uri="{FF2B5EF4-FFF2-40B4-BE49-F238E27FC236}">
                <a16:creationId xmlns:a16="http://schemas.microsoft.com/office/drawing/2014/main" id="{D4D8CA87-D91B-4AB2-BDFD-110C917757E6}"/>
              </a:ext>
            </a:extLst>
          </p:cNvPr>
          <p:cNvGrpSpPr/>
          <p:nvPr/>
        </p:nvGrpSpPr>
        <p:grpSpPr>
          <a:xfrm>
            <a:off x="976317" y="2191505"/>
            <a:ext cx="884061" cy="622195"/>
            <a:chOff x="499206" y="2315315"/>
            <a:chExt cx="489873" cy="712343"/>
          </a:xfrm>
        </p:grpSpPr>
        <p:sp>
          <p:nvSpPr>
            <p:cNvPr id="179" name="사각형: 둥근 모서리 83">
              <a:extLst>
                <a:ext uri="{FF2B5EF4-FFF2-40B4-BE49-F238E27FC236}">
                  <a16:creationId xmlns:a16="http://schemas.microsoft.com/office/drawing/2014/main" id="{F48A55C4-A35E-4689-9143-9913B3A0E7A9}"/>
                </a:ext>
              </a:extLst>
            </p:cNvPr>
            <p:cNvSpPr/>
            <p:nvPr/>
          </p:nvSpPr>
          <p:spPr>
            <a:xfrm>
              <a:off x="499206" y="2315315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0" name="사각형: 둥근 모서리 83">
              <a:extLst>
                <a:ext uri="{FF2B5EF4-FFF2-40B4-BE49-F238E27FC236}">
                  <a16:creationId xmlns:a16="http://schemas.microsoft.com/office/drawing/2014/main" id="{23F65DCF-FB9C-4227-8E12-F8708E42CDAD}"/>
                </a:ext>
              </a:extLst>
            </p:cNvPr>
            <p:cNvSpPr/>
            <p:nvPr/>
          </p:nvSpPr>
          <p:spPr>
            <a:xfrm>
              <a:off x="499206" y="2685993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81" name="TextBox 180">
            <a:extLst>
              <a:ext uri="{FF2B5EF4-FFF2-40B4-BE49-F238E27FC236}">
                <a16:creationId xmlns:a16="http://schemas.microsoft.com/office/drawing/2014/main" id="{B9C803A4-D794-442A-877E-3C4348CD2FB8}"/>
              </a:ext>
            </a:extLst>
          </p:cNvPr>
          <p:cNvSpPr txBox="1"/>
          <p:nvPr/>
        </p:nvSpPr>
        <p:spPr>
          <a:xfrm>
            <a:off x="1002742" y="2275997"/>
            <a:ext cx="36869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en-US" altLang="ko-KR" sz="800" kern="0" dirty="0" err="1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PostNet</a:t>
            </a:r>
            <a:endParaRPr lang="ko-KR" altLang="en-US" sz="800" kern="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BF07CB85-344E-4299-887C-9BFB25DF02B7}"/>
              </a:ext>
            </a:extLst>
          </p:cNvPr>
          <p:cNvSpPr txBox="1"/>
          <p:nvPr/>
        </p:nvSpPr>
        <p:spPr>
          <a:xfrm>
            <a:off x="1002742" y="2580132"/>
            <a:ext cx="28693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latinLnBrk="0">
              <a:defRPr/>
            </a:pPr>
            <a:r>
              <a:rPr lang="en-US" altLang="ko-KR" sz="900" kern="0" dirty="0" err="1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ePost</a:t>
            </a:r>
            <a:endParaRPr lang="ko-KR" altLang="en-US" sz="900" kern="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83" name="그래픽 1054">
            <a:extLst>
              <a:ext uri="{FF2B5EF4-FFF2-40B4-BE49-F238E27FC236}">
                <a16:creationId xmlns:a16="http://schemas.microsoft.com/office/drawing/2014/main" id="{81FE1C8F-F167-4024-A426-A20CA8720776}"/>
              </a:ext>
            </a:extLst>
          </p:cNvPr>
          <p:cNvGrpSpPr/>
          <p:nvPr/>
        </p:nvGrpSpPr>
        <p:grpSpPr>
          <a:xfrm>
            <a:off x="590577" y="2239249"/>
            <a:ext cx="206376" cy="191753"/>
            <a:chOff x="486738" y="2252141"/>
            <a:chExt cx="206376" cy="200306"/>
          </a:xfrm>
        </p:grpSpPr>
        <p:sp>
          <p:nvSpPr>
            <p:cNvPr id="184" name="자유형: 도형 1094">
              <a:extLst>
                <a:ext uri="{FF2B5EF4-FFF2-40B4-BE49-F238E27FC236}">
                  <a16:creationId xmlns:a16="http://schemas.microsoft.com/office/drawing/2014/main" id="{E7845173-841C-42A3-B162-C34501CBBC5F}"/>
                </a:ext>
              </a:extLst>
            </p:cNvPr>
            <p:cNvSpPr/>
            <p:nvPr/>
          </p:nvSpPr>
          <p:spPr>
            <a:xfrm>
              <a:off x="631656" y="2290836"/>
              <a:ext cx="30349" cy="30349"/>
            </a:xfrm>
            <a:custGeom>
              <a:avLst/>
              <a:gdLst>
                <a:gd name="connsiteX0" fmla="*/ 16237 w 30349"/>
                <a:gd name="connsiteY0" fmla="*/ 30198 h 30349"/>
                <a:gd name="connsiteX1" fmla="*/ 30198 w 30349"/>
                <a:gd name="connsiteY1" fmla="*/ 16237 h 30349"/>
                <a:gd name="connsiteX2" fmla="*/ 16237 w 30349"/>
                <a:gd name="connsiteY2" fmla="*/ 2276 h 30349"/>
                <a:gd name="connsiteX3" fmla="*/ 2276 w 30349"/>
                <a:gd name="connsiteY3" fmla="*/ 16237 h 30349"/>
                <a:gd name="connsiteX4" fmla="*/ 16237 w 30349"/>
                <a:gd name="connsiteY4" fmla="*/ 30198 h 30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349" h="30349">
                  <a:moveTo>
                    <a:pt x="16237" y="30198"/>
                  </a:moveTo>
                  <a:cubicBezTo>
                    <a:pt x="23824" y="30198"/>
                    <a:pt x="30198" y="23824"/>
                    <a:pt x="30198" y="16237"/>
                  </a:cubicBezTo>
                  <a:cubicBezTo>
                    <a:pt x="30198" y="8650"/>
                    <a:pt x="24128" y="2276"/>
                    <a:pt x="16237" y="2276"/>
                  </a:cubicBezTo>
                  <a:cubicBezTo>
                    <a:pt x="8650" y="2276"/>
                    <a:pt x="2276" y="8346"/>
                    <a:pt x="2276" y="16237"/>
                  </a:cubicBezTo>
                  <a:cubicBezTo>
                    <a:pt x="2276" y="23824"/>
                    <a:pt x="8346" y="30198"/>
                    <a:pt x="16237" y="30198"/>
                  </a:cubicBez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5" name="자유형: 도형 1095">
              <a:extLst>
                <a:ext uri="{FF2B5EF4-FFF2-40B4-BE49-F238E27FC236}">
                  <a16:creationId xmlns:a16="http://schemas.microsoft.com/office/drawing/2014/main" id="{65D70357-758C-42FB-B11C-BE73390B75A7}"/>
                </a:ext>
              </a:extLst>
            </p:cNvPr>
            <p:cNvSpPr/>
            <p:nvPr/>
          </p:nvSpPr>
          <p:spPr>
            <a:xfrm>
              <a:off x="484462" y="2249865"/>
              <a:ext cx="203341" cy="203341"/>
            </a:xfrm>
            <a:custGeom>
              <a:avLst/>
              <a:gdLst>
                <a:gd name="connsiteX0" fmla="*/ 177999 w 203341"/>
                <a:gd name="connsiteY0" fmla="*/ 111838 h 203340"/>
                <a:gd name="connsiteX1" fmla="*/ 168287 w 203341"/>
                <a:gd name="connsiteY1" fmla="*/ 140366 h 203340"/>
                <a:gd name="connsiteX2" fmla="*/ 145829 w 203341"/>
                <a:gd name="connsiteY2" fmla="*/ 140366 h 203340"/>
                <a:gd name="connsiteX3" fmla="*/ 150381 w 203341"/>
                <a:gd name="connsiteY3" fmla="*/ 112141 h 203340"/>
                <a:gd name="connsiteX4" fmla="*/ 149471 w 203341"/>
                <a:gd name="connsiteY4" fmla="*/ 111838 h 203340"/>
                <a:gd name="connsiteX5" fmla="*/ 138849 w 203341"/>
                <a:gd name="connsiteY5" fmla="*/ 121853 h 203340"/>
                <a:gd name="connsiteX6" fmla="*/ 134903 w 203341"/>
                <a:gd name="connsiteY6" fmla="*/ 140669 h 203340"/>
                <a:gd name="connsiteX7" fmla="*/ 114569 w 203341"/>
                <a:gd name="connsiteY7" fmla="*/ 140669 h 203340"/>
                <a:gd name="connsiteX8" fmla="*/ 106982 w 203341"/>
                <a:gd name="connsiteY8" fmla="*/ 133082 h 203340"/>
                <a:gd name="connsiteX9" fmla="*/ 106982 w 203341"/>
                <a:gd name="connsiteY9" fmla="*/ 107285 h 203340"/>
                <a:gd name="connsiteX10" fmla="*/ 115783 w 203341"/>
                <a:gd name="connsiteY10" fmla="*/ 107285 h 203340"/>
                <a:gd name="connsiteX11" fmla="*/ 118818 w 203341"/>
                <a:gd name="connsiteY11" fmla="*/ 96966 h 203340"/>
                <a:gd name="connsiteX12" fmla="*/ 106982 w 203341"/>
                <a:gd name="connsiteY12" fmla="*/ 96966 h 203340"/>
                <a:gd name="connsiteX13" fmla="*/ 106982 w 203341"/>
                <a:gd name="connsiteY13" fmla="*/ 25645 h 203340"/>
                <a:gd name="connsiteX14" fmla="*/ 116087 w 203341"/>
                <a:gd name="connsiteY14" fmla="*/ 26859 h 203340"/>
                <a:gd name="connsiteX15" fmla="*/ 135510 w 203341"/>
                <a:gd name="connsiteY15" fmla="*/ 8650 h 203340"/>
                <a:gd name="connsiteX16" fmla="*/ 101822 w 203341"/>
                <a:gd name="connsiteY16" fmla="*/ 2276 h 203340"/>
                <a:gd name="connsiteX17" fmla="*/ 2276 w 203341"/>
                <a:gd name="connsiteY17" fmla="*/ 101822 h 203340"/>
                <a:gd name="connsiteX18" fmla="*/ 96663 w 203341"/>
                <a:gd name="connsiteY18" fmla="*/ 201065 h 203340"/>
                <a:gd name="connsiteX19" fmla="*/ 101822 w 203341"/>
                <a:gd name="connsiteY19" fmla="*/ 201065 h 203340"/>
                <a:gd name="connsiteX20" fmla="*/ 107589 w 203341"/>
                <a:gd name="connsiteY20" fmla="*/ 200761 h 203340"/>
                <a:gd name="connsiteX21" fmla="*/ 201065 w 203341"/>
                <a:gd name="connsiteY21" fmla="*/ 101519 h 203340"/>
                <a:gd name="connsiteX22" fmla="*/ 201065 w 203341"/>
                <a:gd name="connsiteY22" fmla="*/ 99091 h 203340"/>
                <a:gd name="connsiteX23" fmla="*/ 177999 w 203341"/>
                <a:gd name="connsiteY23" fmla="*/ 111838 h 203340"/>
                <a:gd name="connsiteX24" fmla="*/ 67831 w 203341"/>
                <a:gd name="connsiteY24" fmla="*/ 32626 h 203340"/>
                <a:gd name="connsiteX25" fmla="*/ 59030 w 203341"/>
                <a:gd name="connsiteY25" fmla="*/ 52656 h 203340"/>
                <a:gd name="connsiteX26" fmla="*/ 42337 w 203341"/>
                <a:gd name="connsiteY26" fmla="*/ 52656 h 203340"/>
                <a:gd name="connsiteX27" fmla="*/ 67831 w 203341"/>
                <a:gd name="connsiteY27" fmla="*/ 32626 h 203340"/>
                <a:gd name="connsiteX28" fmla="*/ 35357 w 203341"/>
                <a:gd name="connsiteY28" fmla="*/ 62975 h 203340"/>
                <a:gd name="connsiteX29" fmla="*/ 55995 w 203341"/>
                <a:gd name="connsiteY29" fmla="*/ 62975 h 203340"/>
                <a:gd name="connsiteX30" fmla="*/ 51746 w 203341"/>
                <a:gd name="connsiteY30" fmla="*/ 87862 h 203340"/>
                <a:gd name="connsiteX31" fmla="*/ 42337 w 203341"/>
                <a:gd name="connsiteY31" fmla="*/ 96663 h 203340"/>
                <a:gd name="connsiteX32" fmla="*/ 25038 w 203341"/>
                <a:gd name="connsiteY32" fmla="*/ 96663 h 203340"/>
                <a:gd name="connsiteX33" fmla="*/ 35357 w 203341"/>
                <a:gd name="connsiteY33" fmla="*/ 62975 h 203340"/>
                <a:gd name="connsiteX34" fmla="*/ 25038 w 203341"/>
                <a:gd name="connsiteY34" fmla="*/ 106982 h 203340"/>
                <a:gd name="connsiteX35" fmla="*/ 42337 w 203341"/>
                <a:gd name="connsiteY35" fmla="*/ 106982 h 203340"/>
                <a:gd name="connsiteX36" fmla="*/ 51746 w 203341"/>
                <a:gd name="connsiteY36" fmla="*/ 115783 h 203340"/>
                <a:gd name="connsiteX37" fmla="*/ 55995 w 203341"/>
                <a:gd name="connsiteY37" fmla="*/ 140366 h 203340"/>
                <a:gd name="connsiteX38" fmla="*/ 35357 w 203341"/>
                <a:gd name="connsiteY38" fmla="*/ 140366 h 203340"/>
                <a:gd name="connsiteX39" fmla="*/ 25038 w 203341"/>
                <a:gd name="connsiteY39" fmla="*/ 106982 h 203340"/>
                <a:gd name="connsiteX40" fmla="*/ 42337 w 203341"/>
                <a:gd name="connsiteY40" fmla="*/ 150381 h 203340"/>
                <a:gd name="connsiteX41" fmla="*/ 59030 w 203341"/>
                <a:gd name="connsiteY41" fmla="*/ 150381 h 203340"/>
                <a:gd name="connsiteX42" fmla="*/ 67831 w 203341"/>
                <a:gd name="connsiteY42" fmla="*/ 170715 h 203340"/>
                <a:gd name="connsiteX43" fmla="*/ 42337 w 203341"/>
                <a:gd name="connsiteY43" fmla="*/ 150381 h 203340"/>
                <a:gd name="connsiteX44" fmla="*/ 61761 w 203341"/>
                <a:gd name="connsiteY44" fmla="*/ 115479 h 203340"/>
                <a:gd name="connsiteX45" fmla="*/ 69955 w 203341"/>
                <a:gd name="connsiteY45" fmla="*/ 106982 h 203340"/>
                <a:gd name="connsiteX46" fmla="*/ 96663 w 203341"/>
                <a:gd name="connsiteY46" fmla="*/ 106982 h 203340"/>
                <a:gd name="connsiteX47" fmla="*/ 96663 w 203341"/>
                <a:gd name="connsiteY47" fmla="*/ 132779 h 203340"/>
                <a:gd name="connsiteX48" fmla="*/ 89076 w 203341"/>
                <a:gd name="connsiteY48" fmla="*/ 140669 h 203340"/>
                <a:gd name="connsiteX49" fmla="*/ 66617 w 203341"/>
                <a:gd name="connsiteY49" fmla="*/ 140669 h 203340"/>
                <a:gd name="connsiteX50" fmla="*/ 61761 w 203341"/>
                <a:gd name="connsiteY50" fmla="*/ 115479 h 203340"/>
                <a:gd name="connsiteX51" fmla="*/ 96663 w 203341"/>
                <a:gd name="connsiteY51" fmla="*/ 178303 h 203340"/>
                <a:gd name="connsiteX52" fmla="*/ 83309 w 203341"/>
                <a:gd name="connsiteY52" fmla="*/ 176178 h 203340"/>
                <a:gd name="connsiteX53" fmla="*/ 69955 w 203341"/>
                <a:gd name="connsiteY53" fmla="*/ 150381 h 203340"/>
                <a:gd name="connsiteX54" fmla="*/ 89076 w 203341"/>
                <a:gd name="connsiteY54" fmla="*/ 150381 h 203340"/>
                <a:gd name="connsiteX55" fmla="*/ 96966 w 203341"/>
                <a:gd name="connsiteY55" fmla="*/ 158272 h 203340"/>
                <a:gd name="connsiteX56" fmla="*/ 96966 w 203341"/>
                <a:gd name="connsiteY56" fmla="*/ 178303 h 203340"/>
                <a:gd name="connsiteX57" fmla="*/ 96663 w 203341"/>
                <a:gd name="connsiteY57" fmla="*/ 96663 h 203340"/>
                <a:gd name="connsiteX58" fmla="*/ 69955 w 203341"/>
                <a:gd name="connsiteY58" fmla="*/ 96663 h 203340"/>
                <a:gd name="connsiteX59" fmla="*/ 61761 w 203341"/>
                <a:gd name="connsiteY59" fmla="*/ 88165 h 203340"/>
                <a:gd name="connsiteX60" fmla="*/ 66313 w 203341"/>
                <a:gd name="connsiteY60" fmla="*/ 62975 h 203340"/>
                <a:gd name="connsiteX61" fmla="*/ 96359 w 203341"/>
                <a:gd name="connsiteY61" fmla="*/ 62975 h 203340"/>
                <a:gd name="connsiteX62" fmla="*/ 96359 w 203341"/>
                <a:gd name="connsiteY62" fmla="*/ 96663 h 203340"/>
                <a:gd name="connsiteX63" fmla="*/ 96663 w 203341"/>
                <a:gd name="connsiteY63" fmla="*/ 52960 h 203340"/>
                <a:gd name="connsiteX64" fmla="*/ 69955 w 203341"/>
                <a:gd name="connsiteY64" fmla="*/ 52960 h 203340"/>
                <a:gd name="connsiteX65" fmla="*/ 83006 w 203341"/>
                <a:gd name="connsiteY65" fmla="*/ 27163 h 203340"/>
                <a:gd name="connsiteX66" fmla="*/ 96663 w 203341"/>
                <a:gd name="connsiteY66" fmla="*/ 25038 h 203340"/>
                <a:gd name="connsiteX67" fmla="*/ 96663 w 203341"/>
                <a:gd name="connsiteY67" fmla="*/ 52960 h 203340"/>
                <a:gd name="connsiteX68" fmla="*/ 117907 w 203341"/>
                <a:gd name="connsiteY68" fmla="*/ 176785 h 203340"/>
                <a:gd name="connsiteX69" fmla="*/ 106982 w 203341"/>
                <a:gd name="connsiteY69" fmla="*/ 178303 h 203340"/>
                <a:gd name="connsiteX70" fmla="*/ 106982 w 203341"/>
                <a:gd name="connsiteY70" fmla="*/ 158272 h 203340"/>
                <a:gd name="connsiteX71" fmla="*/ 114873 w 203341"/>
                <a:gd name="connsiteY71" fmla="*/ 150381 h 203340"/>
                <a:gd name="connsiteX72" fmla="*/ 131868 w 203341"/>
                <a:gd name="connsiteY72" fmla="*/ 150381 h 203340"/>
                <a:gd name="connsiteX73" fmla="*/ 117907 w 203341"/>
                <a:gd name="connsiteY73" fmla="*/ 176785 h 203340"/>
                <a:gd name="connsiteX74" fmla="*/ 133082 w 203341"/>
                <a:gd name="connsiteY74" fmla="*/ 171929 h 203340"/>
                <a:gd name="connsiteX75" fmla="*/ 142490 w 203341"/>
                <a:gd name="connsiteY75" fmla="*/ 150685 h 203340"/>
                <a:gd name="connsiteX76" fmla="*/ 161004 w 203341"/>
                <a:gd name="connsiteY76" fmla="*/ 150685 h 203340"/>
                <a:gd name="connsiteX77" fmla="*/ 133082 w 203341"/>
                <a:gd name="connsiteY77" fmla="*/ 171929 h 2033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203341" h="203340">
                  <a:moveTo>
                    <a:pt x="177999" y="111838"/>
                  </a:moveTo>
                  <a:cubicBezTo>
                    <a:pt x="176785" y="122156"/>
                    <a:pt x="173143" y="131868"/>
                    <a:pt x="168287" y="140366"/>
                  </a:cubicBezTo>
                  <a:lnTo>
                    <a:pt x="145829" y="140366"/>
                  </a:lnTo>
                  <a:cubicBezTo>
                    <a:pt x="148257" y="131261"/>
                    <a:pt x="149774" y="121853"/>
                    <a:pt x="150381" y="112141"/>
                  </a:cubicBezTo>
                  <a:cubicBezTo>
                    <a:pt x="150078" y="112141"/>
                    <a:pt x="149774" y="111838"/>
                    <a:pt x="149471" y="111838"/>
                  </a:cubicBezTo>
                  <a:lnTo>
                    <a:pt x="138849" y="121853"/>
                  </a:lnTo>
                  <a:cubicBezTo>
                    <a:pt x="137938" y="128226"/>
                    <a:pt x="136724" y="134600"/>
                    <a:pt x="134903" y="140669"/>
                  </a:cubicBezTo>
                  <a:lnTo>
                    <a:pt x="114569" y="140669"/>
                  </a:lnTo>
                  <a:cubicBezTo>
                    <a:pt x="113052" y="137028"/>
                    <a:pt x="110320" y="134296"/>
                    <a:pt x="106982" y="133082"/>
                  </a:cubicBezTo>
                  <a:lnTo>
                    <a:pt x="106982" y="107285"/>
                  </a:lnTo>
                  <a:lnTo>
                    <a:pt x="115783" y="107285"/>
                  </a:lnTo>
                  <a:lnTo>
                    <a:pt x="118818" y="96966"/>
                  </a:lnTo>
                  <a:lnTo>
                    <a:pt x="106982" y="96966"/>
                  </a:lnTo>
                  <a:lnTo>
                    <a:pt x="106982" y="25645"/>
                  </a:lnTo>
                  <a:cubicBezTo>
                    <a:pt x="110017" y="25949"/>
                    <a:pt x="113052" y="26252"/>
                    <a:pt x="116087" y="26859"/>
                  </a:cubicBezTo>
                  <a:cubicBezTo>
                    <a:pt x="120942" y="19272"/>
                    <a:pt x="127619" y="13202"/>
                    <a:pt x="135510" y="8650"/>
                  </a:cubicBezTo>
                  <a:cubicBezTo>
                    <a:pt x="124888" y="4401"/>
                    <a:pt x="113355" y="2276"/>
                    <a:pt x="101822" y="2276"/>
                  </a:cubicBezTo>
                  <a:cubicBezTo>
                    <a:pt x="46890" y="2276"/>
                    <a:pt x="2276" y="46890"/>
                    <a:pt x="2276" y="101822"/>
                  </a:cubicBezTo>
                  <a:cubicBezTo>
                    <a:pt x="2276" y="154934"/>
                    <a:pt x="44158" y="198637"/>
                    <a:pt x="96663" y="201065"/>
                  </a:cubicBezTo>
                  <a:cubicBezTo>
                    <a:pt x="98484" y="201065"/>
                    <a:pt x="100001" y="201065"/>
                    <a:pt x="101822" y="201065"/>
                  </a:cubicBezTo>
                  <a:cubicBezTo>
                    <a:pt x="103643" y="201065"/>
                    <a:pt x="105768" y="201065"/>
                    <a:pt x="107589" y="200761"/>
                  </a:cubicBezTo>
                  <a:cubicBezTo>
                    <a:pt x="159790" y="197726"/>
                    <a:pt x="201065" y="154327"/>
                    <a:pt x="201065" y="101519"/>
                  </a:cubicBezTo>
                  <a:cubicBezTo>
                    <a:pt x="201065" y="100608"/>
                    <a:pt x="201065" y="100001"/>
                    <a:pt x="201065" y="99091"/>
                  </a:cubicBezTo>
                  <a:cubicBezTo>
                    <a:pt x="194691" y="105161"/>
                    <a:pt x="186497" y="109410"/>
                    <a:pt x="177999" y="111838"/>
                  </a:cubicBezTo>
                  <a:close/>
                  <a:moveTo>
                    <a:pt x="67831" y="32626"/>
                  </a:moveTo>
                  <a:cubicBezTo>
                    <a:pt x="64493" y="38999"/>
                    <a:pt x="61458" y="45676"/>
                    <a:pt x="59030" y="52656"/>
                  </a:cubicBezTo>
                  <a:lnTo>
                    <a:pt x="42337" y="52656"/>
                  </a:lnTo>
                  <a:cubicBezTo>
                    <a:pt x="49318" y="44462"/>
                    <a:pt x="58119" y="37482"/>
                    <a:pt x="67831" y="32626"/>
                  </a:cubicBezTo>
                  <a:close/>
                  <a:moveTo>
                    <a:pt x="35357" y="62975"/>
                  </a:moveTo>
                  <a:lnTo>
                    <a:pt x="55995" y="62975"/>
                  </a:lnTo>
                  <a:cubicBezTo>
                    <a:pt x="53870" y="71169"/>
                    <a:pt x="52353" y="79364"/>
                    <a:pt x="51746" y="87862"/>
                  </a:cubicBezTo>
                  <a:cubicBezTo>
                    <a:pt x="47497" y="89379"/>
                    <a:pt x="43855" y="92414"/>
                    <a:pt x="42337" y="96663"/>
                  </a:cubicBezTo>
                  <a:lnTo>
                    <a:pt x="25038" y="96663"/>
                  </a:lnTo>
                  <a:cubicBezTo>
                    <a:pt x="25949" y="84220"/>
                    <a:pt x="29591" y="72990"/>
                    <a:pt x="35357" y="62975"/>
                  </a:cubicBezTo>
                  <a:close/>
                  <a:moveTo>
                    <a:pt x="25038" y="106982"/>
                  </a:moveTo>
                  <a:lnTo>
                    <a:pt x="42337" y="106982"/>
                  </a:lnTo>
                  <a:cubicBezTo>
                    <a:pt x="43855" y="111231"/>
                    <a:pt x="47497" y="114569"/>
                    <a:pt x="51746" y="115783"/>
                  </a:cubicBezTo>
                  <a:cubicBezTo>
                    <a:pt x="52353" y="124281"/>
                    <a:pt x="53870" y="132475"/>
                    <a:pt x="55995" y="140366"/>
                  </a:cubicBezTo>
                  <a:lnTo>
                    <a:pt x="35357" y="140366"/>
                  </a:lnTo>
                  <a:cubicBezTo>
                    <a:pt x="29591" y="130351"/>
                    <a:pt x="25949" y="119121"/>
                    <a:pt x="25038" y="106982"/>
                  </a:cubicBezTo>
                  <a:close/>
                  <a:moveTo>
                    <a:pt x="42337" y="150381"/>
                  </a:moveTo>
                  <a:lnTo>
                    <a:pt x="59030" y="150381"/>
                  </a:lnTo>
                  <a:cubicBezTo>
                    <a:pt x="61458" y="157362"/>
                    <a:pt x="64493" y="164342"/>
                    <a:pt x="67831" y="170715"/>
                  </a:cubicBezTo>
                  <a:cubicBezTo>
                    <a:pt x="58119" y="165859"/>
                    <a:pt x="49318" y="158879"/>
                    <a:pt x="42337" y="150381"/>
                  </a:cubicBezTo>
                  <a:close/>
                  <a:moveTo>
                    <a:pt x="61761" y="115479"/>
                  </a:moveTo>
                  <a:cubicBezTo>
                    <a:pt x="65706" y="113962"/>
                    <a:pt x="68438" y="110927"/>
                    <a:pt x="69955" y="106982"/>
                  </a:cubicBezTo>
                  <a:lnTo>
                    <a:pt x="96663" y="106982"/>
                  </a:lnTo>
                  <a:lnTo>
                    <a:pt x="96663" y="132779"/>
                  </a:lnTo>
                  <a:cubicBezTo>
                    <a:pt x="93021" y="134296"/>
                    <a:pt x="90290" y="137028"/>
                    <a:pt x="89076" y="140669"/>
                  </a:cubicBezTo>
                  <a:lnTo>
                    <a:pt x="66617" y="140669"/>
                  </a:lnTo>
                  <a:cubicBezTo>
                    <a:pt x="64189" y="132475"/>
                    <a:pt x="62672" y="123977"/>
                    <a:pt x="61761" y="115479"/>
                  </a:cubicBezTo>
                  <a:close/>
                  <a:moveTo>
                    <a:pt x="96663" y="178303"/>
                  </a:moveTo>
                  <a:cubicBezTo>
                    <a:pt x="92110" y="177999"/>
                    <a:pt x="87558" y="177392"/>
                    <a:pt x="83309" y="176178"/>
                  </a:cubicBezTo>
                  <a:cubicBezTo>
                    <a:pt x="77846" y="168287"/>
                    <a:pt x="73294" y="159790"/>
                    <a:pt x="69955" y="150381"/>
                  </a:cubicBezTo>
                  <a:lnTo>
                    <a:pt x="89076" y="150381"/>
                  </a:lnTo>
                  <a:cubicBezTo>
                    <a:pt x="90593" y="154023"/>
                    <a:pt x="93324" y="156755"/>
                    <a:pt x="96966" y="158272"/>
                  </a:cubicBezTo>
                  <a:lnTo>
                    <a:pt x="96966" y="178303"/>
                  </a:lnTo>
                  <a:close/>
                  <a:moveTo>
                    <a:pt x="96663" y="96663"/>
                  </a:moveTo>
                  <a:lnTo>
                    <a:pt x="69955" y="96663"/>
                  </a:lnTo>
                  <a:cubicBezTo>
                    <a:pt x="68438" y="92717"/>
                    <a:pt x="65403" y="89682"/>
                    <a:pt x="61761" y="88165"/>
                  </a:cubicBezTo>
                  <a:cubicBezTo>
                    <a:pt x="62672" y="79667"/>
                    <a:pt x="64189" y="71169"/>
                    <a:pt x="66313" y="62975"/>
                  </a:cubicBezTo>
                  <a:lnTo>
                    <a:pt x="96359" y="62975"/>
                  </a:lnTo>
                  <a:lnTo>
                    <a:pt x="96359" y="96663"/>
                  </a:lnTo>
                  <a:close/>
                  <a:moveTo>
                    <a:pt x="96663" y="52960"/>
                  </a:moveTo>
                  <a:lnTo>
                    <a:pt x="69955" y="52960"/>
                  </a:lnTo>
                  <a:cubicBezTo>
                    <a:pt x="73597" y="43551"/>
                    <a:pt x="77846" y="35054"/>
                    <a:pt x="83006" y="27163"/>
                  </a:cubicBezTo>
                  <a:cubicBezTo>
                    <a:pt x="87558" y="25949"/>
                    <a:pt x="92110" y="25342"/>
                    <a:pt x="96663" y="25038"/>
                  </a:cubicBezTo>
                  <a:lnTo>
                    <a:pt x="96663" y="52960"/>
                  </a:lnTo>
                  <a:close/>
                  <a:moveTo>
                    <a:pt x="117907" y="176785"/>
                  </a:moveTo>
                  <a:cubicBezTo>
                    <a:pt x="114266" y="177696"/>
                    <a:pt x="110624" y="177999"/>
                    <a:pt x="106982" y="178303"/>
                  </a:cubicBezTo>
                  <a:lnTo>
                    <a:pt x="106982" y="158272"/>
                  </a:lnTo>
                  <a:cubicBezTo>
                    <a:pt x="110624" y="156755"/>
                    <a:pt x="113355" y="154023"/>
                    <a:pt x="114873" y="150381"/>
                  </a:cubicBezTo>
                  <a:lnTo>
                    <a:pt x="131868" y="150381"/>
                  </a:lnTo>
                  <a:cubicBezTo>
                    <a:pt x="128226" y="160093"/>
                    <a:pt x="123370" y="168894"/>
                    <a:pt x="117907" y="176785"/>
                  </a:cubicBezTo>
                  <a:close/>
                  <a:moveTo>
                    <a:pt x="133082" y="171929"/>
                  </a:moveTo>
                  <a:cubicBezTo>
                    <a:pt x="136724" y="165252"/>
                    <a:pt x="140063" y="157969"/>
                    <a:pt x="142490" y="150685"/>
                  </a:cubicBezTo>
                  <a:lnTo>
                    <a:pt x="161004" y="150685"/>
                  </a:lnTo>
                  <a:cubicBezTo>
                    <a:pt x="153416" y="159790"/>
                    <a:pt x="144008" y="167073"/>
                    <a:pt x="133082" y="171929"/>
                  </a:cubicBez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6" name="자유형: 도형 1096">
              <a:extLst>
                <a:ext uri="{FF2B5EF4-FFF2-40B4-BE49-F238E27FC236}">
                  <a16:creationId xmlns:a16="http://schemas.microsoft.com/office/drawing/2014/main" id="{2348573A-B4B9-427C-AA99-A6685DF2AB97}"/>
                </a:ext>
              </a:extLst>
            </p:cNvPr>
            <p:cNvSpPr/>
            <p:nvPr/>
          </p:nvSpPr>
          <p:spPr>
            <a:xfrm>
              <a:off x="598879" y="2258359"/>
              <a:ext cx="97118" cy="115328"/>
            </a:xfrm>
            <a:custGeom>
              <a:avLst/>
              <a:gdLst>
                <a:gd name="connsiteX0" fmla="*/ 2276 w 97118"/>
                <a:gd name="connsiteY0" fmla="*/ 48714 h 115327"/>
                <a:gd name="connsiteX1" fmla="*/ 16237 w 97118"/>
                <a:gd name="connsiteY1" fmla="*/ 82098 h 115327"/>
                <a:gd name="connsiteX2" fmla="*/ 7739 w 97118"/>
                <a:gd name="connsiteY2" fmla="*/ 112448 h 115327"/>
                <a:gd name="connsiteX3" fmla="*/ 9560 w 97118"/>
                <a:gd name="connsiteY3" fmla="*/ 113662 h 115327"/>
                <a:gd name="connsiteX4" fmla="*/ 31715 w 97118"/>
                <a:gd name="connsiteY4" fmla="*/ 92114 h 115327"/>
                <a:gd name="connsiteX5" fmla="*/ 48711 w 97118"/>
                <a:gd name="connsiteY5" fmla="*/ 95452 h 115327"/>
                <a:gd name="connsiteX6" fmla="*/ 95145 w 97118"/>
                <a:gd name="connsiteY6" fmla="*/ 49018 h 115327"/>
                <a:gd name="connsiteX7" fmla="*/ 48711 w 97118"/>
                <a:gd name="connsiteY7" fmla="*/ 2279 h 115327"/>
                <a:gd name="connsiteX8" fmla="*/ 2276 w 97118"/>
                <a:gd name="connsiteY8" fmla="*/ 48714 h 115327"/>
                <a:gd name="connsiteX9" fmla="*/ 49014 w 97118"/>
                <a:gd name="connsiteY9" fmla="*/ 24738 h 115327"/>
                <a:gd name="connsiteX10" fmla="*/ 72990 w 97118"/>
                <a:gd name="connsiteY10" fmla="*/ 48714 h 115327"/>
                <a:gd name="connsiteX11" fmla="*/ 49014 w 97118"/>
                <a:gd name="connsiteY11" fmla="*/ 72690 h 115327"/>
                <a:gd name="connsiteX12" fmla="*/ 25038 w 97118"/>
                <a:gd name="connsiteY12" fmla="*/ 48714 h 115327"/>
                <a:gd name="connsiteX13" fmla="*/ 49014 w 97118"/>
                <a:gd name="connsiteY13" fmla="*/ 24738 h 115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7118" h="115327">
                  <a:moveTo>
                    <a:pt x="2276" y="48714"/>
                  </a:moveTo>
                  <a:cubicBezTo>
                    <a:pt x="2276" y="61764"/>
                    <a:pt x="7739" y="73601"/>
                    <a:pt x="16237" y="82098"/>
                  </a:cubicBezTo>
                  <a:lnTo>
                    <a:pt x="7739" y="112448"/>
                  </a:lnTo>
                  <a:cubicBezTo>
                    <a:pt x="7132" y="114876"/>
                    <a:pt x="8043" y="115179"/>
                    <a:pt x="9560" y="113662"/>
                  </a:cubicBezTo>
                  <a:lnTo>
                    <a:pt x="31715" y="92114"/>
                  </a:lnTo>
                  <a:cubicBezTo>
                    <a:pt x="36875" y="94238"/>
                    <a:pt x="42641" y="95452"/>
                    <a:pt x="48711" y="95452"/>
                  </a:cubicBezTo>
                  <a:cubicBezTo>
                    <a:pt x="74508" y="95452"/>
                    <a:pt x="95145" y="74511"/>
                    <a:pt x="95145" y="49018"/>
                  </a:cubicBezTo>
                  <a:cubicBezTo>
                    <a:pt x="95145" y="23221"/>
                    <a:pt x="74204" y="2279"/>
                    <a:pt x="48711" y="2279"/>
                  </a:cubicBezTo>
                  <a:cubicBezTo>
                    <a:pt x="23217" y="1976"/>
                    <a:pt x="2276" y="22917"/>
                    <a:pt x="2276" y="48714"/>
                  </a:cubicBezTo>
                  <a:close/>
                  <a:moveTo>
                    <a:pt x="49014" y="24738"/>
                  </a:moveTo>
                  <a:cubicBezTo>
                    <a:pt x="62368" y="24738"/>
                    <a:pt x="72990" y="35360"/>
                    <a:pt x="72990" y="48714"/>
                  </a:cubicBezTo>
                  <a:cubicBezTo>
                    <a:pt x="72990" y="62068"/>
                    <a:pt x="62368" y="72690"/>
                    <a:pt x="49014" y="72690"/>
                  </a:cubicBezTo>
                  <a:cubicBezTo>
                    <a:pt x="35661" y="72690"/>
                    <a:pt x="25038" y="62068"/>
                    <a:pt x="25038" y="48714"/>
                  </a:cubicBezTo>
                  <a:cubicBezTo>
                    <a:pt x="25038" y="35360"/>
                    <a:pt x="35661" y="24738"/>
                    <a:pt x="49014" y="24738"/>
                  </a:cubicBezTo>
                  <a:close/>
                </a:path>
              </a:pathLst>
            </a:custGeom>
            <a:solidFill>
              <a:srgbClr val="0093E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87" name="그래픽 1113">
            <a:extLst>
              <a:ext uri="{FF2B5EF4-FFF2-40B4-BE49-F238E27FC236}">
                <a16:creationId xmlns:a16="http://schemas.microsoft.com/office/drawing/2014/main" id="{6E6A21F2-7A5E-42B4-BAF6-450D00679F57}"/>
              </a:ext>
            </a:extLst>
          </p:cNvPr>
          <p:cNvGrpSpPr/>
          <p:nvPr/>
        </p:nvGrpSpPr>
        <p:grpSpPr>
          <a:xfrm>
            <a:off x="555993" y="2568111"/>
            <a:ext cx="267076" cy="191753"/>
            <a:chOff x="461277" y="2617670"/>
            <a:chExt cx="267076" cy="200306"/>
          </a:xfrm>
        </p:grpSpPr>
        <p:sp>
          <p:nvSpPr>
            <p:cNvPr id="188" name="자유형: 도형 1115">
              <a:extLst>
                <a:ext uri="{FF2B5EF4-FFF2-40B4-BE49-F238E27FC236}">
                  <a16:creationId xmlns:a16="http://schemas.microsoft.com/office/drawing/2014/main" id="{54512144-F389-4093-8F39-E49216CB0D0D}"/>
                </a:ext>
              </a:extLst>
            </p:cNvPr>
            <p:cNvSpPr/>
            <p:nvPr/>
          </p:nvSpPr>
          <p:spPr>
            <a:xfrm>
              <a:off x="550656" y="2615394"/>
              <a:ext cx="15175" cy="133537"/>
            </a:xfrm>
            <a:custGeom>
              <a:avLst/>
              <a:gdLst>
                <a:gd name="connsiteX0" fmla="*/ 2276 w 15174"/>
                <a:gd name="connsiteY0" fmla="*/ 2276 h 133537"/>
                <a:gd name="connsiteX1" fmla="*/ 14416 w 15174"/>
                <a:gd name="connsiteY1" fmla="*/ 2276 h 133537"/>
                <a:gd name="connsiteX2" fmla="*/ 14416 w 15174"/>
                <a:gd name="connsiteY2" fmla="*/ 132779 h 133537"/>
                <a:gd name="connsiteX3" fmla="*/ 2276 w 15174"/>
                <a:gd name="connsiteY3" fmla="*/ 132779 h 133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74" h="133537">
                  <a:moveTo>
                    <a:pt x="2276" y="2276"/>
                  </a:moveTo>
                  <a:lnTo>
                    <a:pt x="14416" y="2276"/>
                  </a:lnTo>
                  <a:lnTo>
                    <a:pt x="14416" y="132779"/>
                  </a:lnTo>
                  <a:lnTo>
                    <a:pt x="2276" y="132779"/>
                  </a:ln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9" name="자유형: 도형 1116">
              <a:extLst>
                <a:ext uri="{FF2B5EF4-FFF2-40B4-BE49-F238E27FC236}">
                  <a16:creationId xmlns:a16="http://schemas.microsoft.com/office/drawing/2014/main" id="{C7B1BAAC-BAF1-4E81-8BB5-EA204833ACA5}"/>
                </a:ext>
              </a:extLst>
            </p:cNvPr>
            <p:cNvSpPr/>
            <p:nvPr/>
          </p:nvSpPr>
          <p:spPr>
            <a:xfrm>
              <a:off x="492992" y="2615394"/>
              <a:ext cx="15175" cy="163887"/>
            </a:xfrm>
            <a:custGeom>
              <a:avLst/>
              <a:gdLst>
                <a:gd name="connsiteX0" fmla="*/ 2276 w 15174"/>
                <a:gd name="connsiteY0" fmla="*/ 2276 h 163886"/>
                <a:gd name="connsiteX1" fmla="*/ 14416 w 15174"/>
                <a:gd name="connsiteY1" fmla="*/ 2276 h 163886"/>
                <a:gd name="connsiteX2" fmla="*/ 14416 w 15174"/>
                <a:gd name="connsiteY2" fmla="*/ 162825 h 163886"/>
                <a:gd name="connsiteX3" fmla="*/ 2276 w 15174"/>
                <a:gd name="connsiteY3" fmla="*/ 162825 h 163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74" h="163886">
                  <a:moveTo>
                    <a:pt x="2276" y="2276"/>
                  </a:moveTo>
                  <a:lnTo>
                    <a:pt x="14416" y="2276"/>
                  </a:lnTo>
                  <a:lnTo>
                    <a:pt x="14416" y="162825"/>
                  </a:lnTo>
                  <a:lnTo>
                    <a:pt x="2276" y="162825"/>
                  </a:ln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0" name="자유형: 도형 1117">
              <a:extLst>
                <a:ext uri="{FF2B5EF4-FFF2-40B4-BE49-F238E27FC236}">
                  <a16:creationId xmlns:a16="http://schemas.microsoft.com/office/drawing/2014/main" id="{203B800D-E9B8-4C88-858D-64A84F0D6F28}"/>
                </a:ext>
              </a:extLst>
            </p:cNvPr>
            <p:cNvSpPr/>
            <p:nvPr/>
          </p:nvSpPr>
          <p:spPr>
            <a:xfrm>
              <a:off x="515754" y="2615394"/>
              <a:ext cx="27315" cy="133537"/>
            </a:xfrm>
            <a:custGeom>
              <a:avLst/>
              <a:gdLst>
                <a:gd name="connsiteX0" fmla="*/ 2276 w 27314"/>
                <a:gd name="connsiteY0" fmla="*/ 2276 h 133537"/>
                <a:gd name="connsiteX1" fmla="*/ 25038 w 27314"/>
                <a:gd name="connsiteY1" fmla="*/ 2276 h 133537"/>
                <a:gd name="connsiteX2" fmla="*/ 25038 w 27314"/>
                <a:gd name="connsiteY2" fmla="*/ 132779 h 133537"/>
                <a:gd name="connsiteX3" fmla="*/ 2276 w 27314"/>
                <a:gd name="connsiteY3" fmla="*/ 132779 h 133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314" h="133537">
                  <a:moveTo>
                    <a:pt x="2276" y="2276"/>
                  </a:moveTo>
                  <a:lnTo>
                    <a:pt x="25038" y="2276"/>
                  </a:lnTo>
                  <a:lnTo>
                    <a:pt x="25038" y="132779"/>
                  </a:lnTo>
                  <a:lnTo>
                    <a:pt x="2276" y="132779"/>
                  </a:ln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1" name="자유형: 도형 1118">
              <a:extLst>
                <a:ext uri="{FF2B5EF4-FFF2-40B4-BE49-F238E27FC236}">
                  <a16:creationId xmlns:a16="http://schemas.microsoft.com/office/drawing/2014/main" id="{7D4A533B-961C-4AF9-AD93-E2D4F08D6E07}"/>
                </a:ext>
              </a:extLst>
            </p:cNvPr>
            <p:cNvSpPr/>
            <p:nvPr/>
          </p:nvSpPr>
          <p:spPr>
            <a:xfrm>
              <a:off x="609838" y="2615394"/>
              <a:ext cx="15175" cy="51594"/>
            </a:xfrm>
            <a:custGeom>
              <a:avLst/>
              <a:gdLst>
                <a:gd name="connsiteX0" fmla="*/ 14416 w 15174"/>
                <a:gd name="connsiteY0" fmla="*/ 2276 h 51593"/>
                <a:gd name="connsiteX1" fmla="*/ 2276 w 15174"/>
                <a:gd name="connsiteY1" fmla="*/ 2276 h 51593"/>
                <a:gd name="connsiteX2" fmla="*/ 2276 w 15174"/>
                <a:gd name="connsiteY2" fmla="*/ 52049 h 51593"/>
                <a:gd name="connsiteX3" fmla="*/ 14416 w 15174"/>
                <a:gd name="connsiteY3" fmla="*/ 47800 h 51593"/>
                <a:gd name="connsiteX4" fmla="*/ 14416 w 15174"/>
                <a:gd name="connsiteY4" fmla="*/ 2276 h 51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74" h="51593">
                  <a:moveTo>
                    <a:pt x="14416" y="2276"/>
                  </a:moveTo>
                  <a:lnTo>
                    <a:pt x="2276" y="2276"/>
                  </a:lnTo>
                  <a:lnTo>
                    <a:pt x="2276" y="52049"/>
                  </a:lnTo>
                  <a:cubicBezTo>
                    <a:pt x="6222" y="50228"/>
                    <a:pt x="10167" y="48711"/>
                    <a:pt x="14416" y="47800"/>
                  </a:cubicBezTo>
                  <a:lnTo>
                    <a:pt x="14416" y="2276"/>
                  </a:ln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2" name="자유형: 도형 1119">
              <a:extLst>
                <a:ext uri="{FF2B5EF4-FFF2-40B4-BE49-F238E27FC236}">
                  <a16:creationId xmlns:a16="http://schemas.microsoft.com/office/drawing/2014/main" id="{00AECD65-5364-407D-8F6A-C969A551815A}"/>
                </a:ext>
              </a:extLst>
            </p:cNvPr>
            <p:cNvSpPr/>
            <p:nvPr/>
          </p:nvSpPr>
          <p:spPr>
            <a:xfrm>
              <a:off x="669020" y="2615394"/>
              <a:ext cx="15175" cy="60699"/>
            </a:xfrm>
            <a:custGeom>
              <a:avLst/>
              <a:gdLst>
                <a:gd name="connsiteX0" fmla="*/ 14416 w 15174"/>
                <a:gd name="connsiteY0" fmla="*/ 2276 h 60698"/>
                <a:gd name="connsiteX1" fmla="*/ 2276 w 15174"/>
                <a:gd name="connsiteY1" fmla="*/ 2276 h 60698"/>
                <a:gd name="connsiteX2" fmla="*/ 2276 w 15174"/>
                <a:gd name="connsiteY2" fmla="*/ 52656 h 60698"/>
                <a:gd name="connsiteX3" fmla="*/ 14416 w 15174"/>
                <a:gd name="connsiteY3" fmla="*/ 60547 h 60698"/>
                <a:gd name="connsiteX4" fmla="*/ 14416 w 15174"/>
                <a:gd name="connsiteY4" fmla="*/ 2276 h 6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74" h="60698">
                  <a:moveTo>
                    <a:pt x="14416" y="2276"/>
                  </a:moveTo>
                  <a:lnTo>
                    <a:pt x="2276" y="2276"/>
                  </a:lnTo>
                  <a:lnTo>
                    <a:pt x="2276" y="52656"/>
                  </a:lnTo>
                  <a:cubicBezTo>
                    <a:pt x="6525" y="54781"/>
                    <a:pt x="10774" y="57512"/>
                    <a:pt x="14416" y="60547"/>
                  </a:cubicBezTo>
                  <a:lnTo>
                    <a:pt x="14416" y="2276"/>
                  </a:ln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3" name="자유형: 도형 1120">
              <a:extLst>
                <a:ext uri="{FF2B5EF4-FFF2-40B4-BE49-F238E27FC236}">
                  <a16:creationId xmlns:a16="http://schemas.microsoft.com/office/drawing/2014/main" id="{9C653737-0E64-4403-8C12-AE9E7B4A04A4}"/>
                </a:ext>
              </a:extLst>
            </p:cNvPr>
            <p:cNvSpPr/>
            <p:nvPr/>
          </p:nvSpPr>
          <p:spPr>
            <a:xfrm>
              <a:off x="574936" y="2615394"/>
              <a:ext cx="15175" cy="91048"/>
            </a:xfrm>
            <a:custGeom>
              <a:avLst/>
              <a:gdLst>
                <a:gd name="connsiteX0" fmla="*/ 14416 w 15174"/>
                <a:gd name="connsiteY0" fmla="*/ 2276 h 91048"/>
                <a:gd name="connsiteX1" fmla="*/ 2276 w 15174"/>
                <a:gd name="connsiteY1" fmla="*/ 2276 h 91048"/>
                <a:gd name="connsiteX2" fmla="*/ 2276 w 15174"/>
                <a:gd name="connsiteY2" fmla="*/ 90593 h 91048"/>
                <a:gd name="connsiteX3" fmla="*/ 14416 w 15174"/>
                <a:gd name="connsiteY3" fmla="*/ 69652 h 91048"/>
                <a:gd name="connsiteX4" fmla="*/ 14416 w 15174"/>
                <a:gd name="connsiteY4" fmla="*/ 2276 h 91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74" h="91048">
                  <a:moveTo>
                    <a:pt x="14416" y="2276"/>
                  </a:moveTo>
                  <a:lnTo>
                    <a:pt x="2276" y="2276"/>
                  </a:lnTo>
                  <a:lnTo>
                    <a:pt x="2276" y="90593"/>
                  </a:lnTo>
                  <a:cubicBezTo>
                    <a:pt x="5008" y="83006"/>
                    <a:pt x="8953" y="75722"/>
                    <a:pt x="14416" y="69652"/>
                  </a:cubicBezTo>
                  <a:lnTo>
                    <a:pt x="14416" y="2276"/>
                  </a:ln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4" name="자유형: 도형 1121">
              <a:extLst>
                <a:ext uri="{FF2B5EF4-FFF2-40B4-BE49-F238E27FC236}">
                  <a16:creationId xmlns:a16="http://schemas.microsoft.com/office/drawing/2014/main" id="{056B5CD7-5347-479D-AD2B-6CFBD1E59A41}"/>
                </a:ext>
              </a:extLst>
            </p:cNvPr>
            <p:cNvSpPr/>
            <p:nvPr/>
          </p:nvSpPr>
          <p:spPr>
            <a:xfrm>
              <a:off x="634118" y="2615394"/>
              <a:ext cx="24280" cy="48559"/>
            </a:xfrm>
            <a:custGeom>
              <a:avLst/>
              <a:gdLst>
                <a:gd name="connsiteX0" fmla="*/ 25038 w 24279"/>
                <a:gd name="connsiteY0" fmla="*/ 47800 h 48559"/>
                <a:gd name="connsiteX1" fmla="*/ 25038 w 24279"/>
                <a:gd name="connsiteY1" fmla="*/ 2276 h 48559"/>
                <a:gd name="connsiteX2" fmla="*/ 2276 w 24279"/>
                <a:gd name="connsiteY2" fmla="*/ 2276 h 48559"/>
                <a:gd name="connsiteX3" fmla="*/ 2276 w 24279"/>
                <a:gd name="connsiteY3" fmla="*/ 45676 h 48559"/>
                <a:gd name="connsiteX4" fmla="*/ 6829 w 24279"/>
                <a:gd name="connsiteY4" fmla="*/ 45372 h 48559"/>
                <a:gd name="connsiteX5" fmla="*/ 25038 w 24279"/>
                <a:gd name="connsiteY5" fmla="*/ 47800 h 48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279" h="48559">
                  <a:moveTo>
                    <a:pt x="25038" y="47800"/>
                  </a:moveTo>
                  <a:lnTo>
                    <a:pt x="25038" y="2276"/>
                  </a:lnTo>
                  <a:lnTo>
                    <a:pt x="2276" y="2276"/>
                  </a:lnTo>
                  <a:lnTo>
                    <a:pt x="2276" y="45676"/>
                  </a:lnTo>
                  <a:cubicBezTo>
                    <a:pt x="3794" y="45676"/>
                    <a:pt x="5311" y="45372"/>
                    <a:pt x="6829" y="45372"/>
                  </a:cubicBezTo>
                  <a:cubicBezTo>
                    <a:pt x="13202" y="45372"/>
                    <a:pt x="19272" y="46283"/>
                    <a:pt x="25038" y="47800"/>
                  </a:cubicBez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5" name="자유형: 도형 1122">
              <a:extLst>
                <a:ext uri="{FF2B5EF4-FFF2-40B4-BE49-F238E27FC236}">
                  <a16:creationId xmlns:a16="http://schemas.microsoft.com/office/drawing/2014/main" id="{982FB165-7DA0-4B09-83EA-6840EF1CDC98}"/>
                </a:ext>
              </a:extLst>
            </p:cNvPr>
            <p:cNvSpPr/>
            <p:nvPr/>
          </p:nvSpPr>
          <p:spPr>
            <a:xfrm>
              <a:off x="580813" y="2668751"/>
              <a:ext cx="148713" cy="148712"/>
            </a:xfrm>
            <a:custGeom>
              <a:avLst/>
              <a:gdLst>
                <a:gd name="connsiteX0" fmla="*/ 144808 w 148712"/>
                <a:gd name="connsiteY0" fmla="*/ 118572 h 148712"/>
                <a:gd name="connsiteX1" fmla="*/ 110514 w 148712"/>
                <a:gd name="connsiteY1" fmla="*/ 88830 h 148712"/>
                <a:gd name="connsiteX2" fmla="*/ 110514 w 148712"/>
                <a:gd name="connsiteY2" fmla="*/ 31166 h 148712"/>
                <a:gd name="connsiteX3" fmla="*/ 31301 w 148712"/>
                <a:gd name="connsiteY3" fmla="*/ 9922 h 148712"/>
                <a:gd name="connsiteX4" fmla="*/ 10056 w 148712"/>
                <a:gd name="connsiteY4" fmla="*/ 89134 h 148712"/>
                <a:gd name="connsiteX5" fmla="*/ 88965 w 148712"/>
                <a:gd name="connsiteY5" fmla="*/ 110378 h 148712"/>
                <a:gd name="connsiteX6" fmla="*/ 118708 w 148712"/>
                <a:gd name="connsiteY6" fmla="*/ 144673 h 148712"/>
                <a:gd name="connsiteX7" fmla="*/ 140256 w 148712"/>
                <a:gd name="connsiteY7" fmla="*/ 140120 h 148712"/>
                <a:gd name="connsiteX8" fmla="*/ 144808 w 148712"/>
                <a:gd name="connsiteY8" fmla="*/ 118572 h 148712"/>
                <a:gd name="connsiteX9" fmla="*/ 94428 w 148712"/>
                <a:gd name="connsiteY9" fmla="*/ 69103 h 148712"/>
                <a:gd name="connsiteX10" fmla="*/ 78039 w 148712"/>
                <a:gd name="connsiteY10" fmla="*/ 90651 h 148712"/>
                <a:gd name="connsiteX11" fmla="*/ 60437 w 148712"/>
                <a:gd name="connsiteY11" fmla="*/ 95507 h 148712"/>
                <a:gd name="connsiteX12" fmla="*/ 60437 w 148712"/>
                <a:gd name="connsiteY12" fmla="*/ 95507 h 148712"/>
                <a:gd name="connsiteX13" fmla="*/ 29784 w 148712"/>
                <a:gd name="connsiteY13" fmla="*/ 77904 h 148712"/>
                <a:gd name="connsiteX14" fmla="*/ 42834 w 148712"/>
                <a:gd name="connsiteY14" fmla="*/ 29649 h 148712"/>
                <a:gd name="connsiteX15" fmla="*/ 60437 w 148712"/>
                <a:gd name="connsiteY15" fmla="*/ 24793 h 148712"/>
                <a:gd name="connsiteX16" fmla="*/ 91090 w 148712"/>
                <a:gd name="connsiteY16" fmla="*/ 42395 h 148712"/>
                <a:gd name="connsiteX17" fmla="*/ 94428 w 148712"/>
                <a:gd name="connsiteY17" fmla="*/ 69103 h 148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48712" h="148712">
                  <a:moveTo>
                    <a:pt x="144808" y="118572"/>
                  </a:moveTo>
                  <a:lnTo>
                    <a:pt x="110514" y="88830"/>
                  </a:lnTo>
                  <a:cubicBezTo>
                    <a:pt x="120529" y="71531"/>
                    <a:pt x="121136" y="49679"/>
                    <a:pt x="110514" y="31166"/>
                  </a:cubicBezTo>
                  <a:cubicBezTo>
                    <a:pt x="94428" y="3548"/>
                    <a:pt x="59223" y="-5860"/>
                    <a:pt x="31301" y="9922"/>
                  </a:cubicBezTo>
                  <a:cubicBezTo>
                    <a:pt x="3683" y="26007"/>
                    <a:pt x="-6029" y="61212"/>
                    <a:pt x="10056" y="89134"/>
                  </a:cubicBezTo>
                  <a:cubicBezTo>
                    <a:pt x="26142" y="116751"/>
                    <a:pt x="61347" y="126160"/>
                    <a:pt x="88965" y="110378"/>
                  </a:cubicBezTo>
                  <a:lnTo>
                    <a:pt x="118708" y="144673"/>
                  </a:lnTo>
                  <a:cubicBezTo>
                    <a:pt x="125688" y="151653"/>
                    <a:pt x="133579" y="146494"/>
                    <a:pt x="140256" y="140120"/>
                  </a:cubicBezTo>
                  <a:cubicBezTo>
                    <a:pt x="146933" y="133444"/>
                    <a:pt x="151789" y="125553"/>
                    <a:pt x="144808" y="118572"/>
                  </a:cubicBezTo>
                  <a:close/>
                  <a:moveTo>
                    <a:pt x="94428" y="69103"/>
                  </a:moveTo>
                  <a:cubicBezTo>
                    <a:pt x="92000" y="78208"/>
                    <a:pt x="86234" y="85795"/>
                    <a:pt x="78039" y="90651"/>
                  </a:cubicBezTo>
                  <a:cubicBezTo>
                    <a:pt x="72577" y="93686"/>
                    <a:pt x="66507" y="95507"/>
                    <a:pt x="60437" y="95507"/>
                  </a:cubicBezTo>
                  <a:lnTo>
                    <a:pt x="60437" y="95507"/>
                  </a:lnTo>
                  <a:cubicBezTo>
                    <a:pt x="47993" y="95507"/>
                    <a:pt x="36157" y="88830"/>
                    <a:pt x="29784" y="77904"/>
                  </a:cubicBezTo>
                  <a:cubicBezTo>
                    <a:pt x="20072" y="61212"/>
                    <a:pt x="25838" y="39360"/>
                    <a:pt x="42834" y="29649"/>
                  </a:cubicBezTo>
                  <a:cubicBezTo>
                    <a:pt x="48297" y="26614"/>
                    <a:pt x="54367" y="24793"/>
                    <a:pt x="60437" y="24793"/>
                  </a:cubicBezTo>
                  <a:cubicBezTo>
                    <a:pt x="72880" y="24793"/>
                    <a:pt x="84716" y="31470"/>
                    <a:pt x="91090" y="42395"/>
                  </a:cubicBezTo>
                  <a:cubicBezTo>
                    <a:pt x="95642" y="50590"/>
                    <a:pt x="96856" y="59998"/>
                    <a:pt x="94428" y="69103"/>
                  </a:cubicBezTo>
                  <a:close/>
                </a:path>
              </a:pathLst>
            </a:custGeom>
            <a:solidFill>
              <a:srgbClr val="0093E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6" name="자유형: 도형 1123">
              <a:extLst>
                <a:ext uri="{FF2B5EF4-FFF2-40B4-BE49-F238E27FC236}">
                  <a16:creationId xmlns:a16="http://schemas.microsoft.com/office/drawing/2014/main" id="{C33ACFC1-6CCC-4FBA-933A-E89015088857}"/>
                </a:ext>
              </a:extLst>
            </p:cNvPr>
            <p:cNvSpPr/>
            <p:nvPr/>
          </p:nvSpPr>
          <p:spPr>
            <a:xfrm>
              <a:off x="622585" y="2702497"/>
              <a:ext cx="33385" cy="51594"/>
            </a:xfrm>
            <a:custGeom>
              <a:avLst/>
              <a:gdLst>
                <a:gd name="connsiteX0" fmla="*/ 20182 w 33384"/>
                <a:gd name="connsiteY0" fmla="*/ 17451 h 51593"/>
                <a:gd name="connsiteX1" fmla="*/ 13809 w 33384"/>
                <a:gd name="connsiteY1" fmla="*/ 18968 h 51593"/>
                <a:gd name="connsiteX2" fmla="*/ 15327 w 33384"/>
                <a:gd name="connsiteY2" fmla="*/ 10774 h 51593"/>
                <a:gd name="connsiteX3" fmla="*/ 32626 w 33384"/>
                <a:gd name="connsiteY3" fmla="*/ 10774 h 51593"/>
                <a:gd name="connsiteX4" fmla="*/ 32626 w 33384"/>
                <a:gd name="connsiteY4" fmla="*/ 2276 h 51593"/>
                <a:gd name="connsiteX5" fmla="*/ 8650 w 33384"/>
                <a:gd name="connsiteY5" fmla="*/ 2276 h 51593"/>
                <a:gd name="connsiteX6" fmla="*/ 4097 w 33384"/>
                <a:gd name="connsiteY6" fmla="*/ 27163 h 51593"/>
                <a:gd name="connsiteX7" fmla="*/ 11381 w 33384"/>
                <a:gd name="connsiteY7" fmla="*/ 28377 h 51593"/>
                <a:gd name="connsiteX8" fmla="*/ 18361 w 33384"/>
                <a:gd name="connsiteY8" fmla="*/ 25038 h 51593"/>
                <a:gd name="connsiteX9" fmla="*/ 23521 w 33384"/>
                <a:gd name="connsiteY9" fmla="*/ 27163 h 51593"/>
                <a:gd name="connsiteX10" fmla="*/ 25342 w 33384"/>
                <a:gd name="connsiteY10" fmla="*/ 33840 h 51593"/>
                <a:gd name="connsiteX11" fmla="*/ 23217 w 33384"/>
                <a:gd name="connsiteY11" fmla="*/ 40820 h 51593"/>
                <a:gd name="connsiteX12" fmla="*/ 18361 w 33384"/>
                <a:gd name="connsiteY12" fmla="*/ 43248 h 51593"/>
                <a:gd name="connsiteX13" fmla="*/ 13809 w 33384"/>
                <a:gd name="connsiteY13" fmla="*/ 41427 h 51593"/>
                <a:gd name="connsiteX14" fmla="*/ 11381 w 33384"/>
                <a:gd name="connsiteY14" fmla="*/ 36571 h 51593"/>
                <a:gd name="connsiteX15" fmla="*/ 2276 w 33384"/>
                <a:gd name="connsiteY15" fmla="*/ 37481 h 51593"/>
                <a:gd name="connsiteX16" fmla="*/ 7132 w 33384"/>
                <a:gd name="connsiteY16" fmla="*/ 46890 h 51593"/>
                <a:gd name="connsiteX17" fmla="*/ 17754 w 33384"/>
                <a:gd name="connsiteY17" fmla="*/ 50532 h 51593"/>
                <a:gd name="connsiteX18" fmla="*/ 30501 w 33384"/>
                <a:gd name="connsiteY18" fmla="*/ 44158 h 51593"/>
                <a:gd name="connsiteX19" fmla="*/ 33840 w 33384"/>
                <a:gd name="connsiteY19" fmla="*/ 33536 h 51593"/>
                <a:gd name="connsiteX20" fmla="*/ 29591 w 33384"/>
                <a:gd name="connsiteY20" fmla="*/ 22003 h 51593"/>
                <a:gd name="connsiteX21" fmla="*/ 20182 w 33384"/>
                <a:gd name="connsiteY21" fmla="*/ 17451 h 51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3384" h="51593">
                  <a:moveTo>
                    <a:pt x="20182" y="17451"/>
                  </a:moveTo>
                  <a:cubicBezTo>
                    <a:pt x="18058" y="17451"/>
                    <a:pt x="15934" y="18058"/>
                    <a:pt x="13809" y="18968"/>
                  </a:cubicBezTo>
                  <a:lnTo>
                    <a:pt x="15327" y="10774"/>
                  </a:lnTo>
                  <a:lnTo>
                    <a:pt x="32626" y="10774"/>
                  </a:lnTo>
                  <a:lnTo>
                    <a:pt x="32626" y="2276"/>
                  </a:lnTo>
                  <a:lnTo>
                    <a:pt x="8650" y="2276"/>
                  </a:lnTo>
                  <a:lnTo>
                    <a:pt x="4097" y="27163"/>
                  </a:lnTo>
                  <a:lnTo>
                    <a:pt x="11381" y="28377"/>
                  </a:lnTo>
                  <a:cubicBezTo>
                    <a:pt x="13506" y="25949"/>
                    <a:pt x="15934" y="25038"/>
                    <a:pt x="18361" y="25038"/>
                  </a:cubicBezTo>
                  <a:cubicBezTo>
                    <a:pt x="20486" y="25038"/>
                    <a:pt x="22307" y="25645"/>
                    <a:pt x="23521" y="27163"/>
                  </a:cubicBezTo>
                  <a:cubicBezTo>
                    <a:pt x="24735" y="28680"/>
                    <a:pt x="25342" y="30805"/>
                    <a:pt x="25342" y="33840"/>
                  </a:cubicBezTo>
                  <a:cubicBezTo>
                    <a:pt x="25342" y="36875"/>
                    <a:pt x="24735" y="39302"/>
                    <a:pt x="23217" y="40820"/>
                  </a:cubicBezTo>
                  <a:cubicBezTo>
                    <a:pt x="22003" y="42337"/>
                    <a:pt x="20182" y="43248"/>
                    <a:pt x="18361" y="43248"/>
                  </a:cubicBezTo>
                  <a:cubicBezTo>
                    <a:pt x="16844" y="43248"/>
                    <a:pt x="15327" y="42641"/>
                    <a:pt x="13809" y="41427"/>
                  </a:cubicBezTo>
                  <a:cubicBezTo>
                    <a:pt x="12595" y="40213"/>
                    <a:pt x="11685" y="38695"/>
                    <a:pt x="11381" y="36571"/>
                  </a:cubicBezTo>
                  <a:lnTo>
                    <a:pt x="2276" y="37481"/>
                  </a:lnTo>
                  <a:cubicBezTo>
                    <a:pt x="2883" y="41427"/>
                    <a:pt x="4401" y="44765"/>
                    <a:pt x="7132" y="46890"/>
                  </a:cubicBezTo>
                  <a:cubicBezTo>
                    <a:pt x="9864" y="49318"/>
                    <a:pt x="13506" y="50532"/>
                    <a:pt x="17754" y="50532"/>
                  </a:cubicBezTo>
                  <a:cubicBezTo>
                    <a:pt x="23217" y="50532"/>
                    <a:pt x="27466" y="48407"/>
                    <a:pt x="30501" y="44158"/>
                  </a:cubicBezTo>
                  <a:cubicBezTo>
                    <a:pt x="32626" y="41123"/>
                    <a:pt x="33840" y="37481"/>
                    <a:pt x="33840" y="33536"/>
                  </a:cubicBezTo>
                  <a:cubicBezTo>
                    <a:pt x="33840" y="28984"/>
                    <a:pt x="32322" y="25038"/>
                    <a:pt x="29591" y="22003"/>
                  </a:cubicBezTo>
                  <a:cubicBezTo>
                    <a:pt x="27770" y="18968"/>
                    <a:pt x="24128" y="17451"/>
                    <a:pt x="20182" y="17451"/>
                  </a:cubicBez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7" name="자유형: 도형 1124">
              <a:extLst>
                <a:ext uri="{FF2B5EF4-FFF2-40B4-BE49-F238E27FC236}">
                  <a16:creationId xmlns:a16="http://schemas.microsoft.com/office/drawing/2014/main" id="{ED84DC90-0D17-4F85-B747-B92B80F99705}"/>
                </a:ext>
              </a:extLst>
            </p:cNvPr>
            <p:cNvSpPr/>
            <p:nvPr/>
          </p:nvSpPr>
          <p:spPr>
            <a:xfrm>
              <a:off x="459001" y="2756215"/>
              <a:ext cx="27315" cy="39454"/>
            </a:xfrm>
            <a:custGeom>
              <a:avLst/>
              <a:gdLst>
                <a:gd name="connsiteX0" fmla="*/ 15630 w 27314"/>
                <a:gd name="connsiteY0" fmla="*/ 14719 h 39454"/>
                <a:gd name="connsiteX1" fmla="*/ 9257 w 27314"/>
                <a:gd name="connsiteY1" fmla="*/ 17754 h 39454"/>
                <a:gd name="connsiteX2" fmla="*/ 11078 w 27314"/>
                <a:gd name="connsiteY2" fmla="*/ 9560 h 39454"/>
                <a:gd name="connsiteX3" fmla="*/ 14720 w 27314"/>
                <a:gd name="connsiteY3" fmla="*/ 7739 h 39454"/>
                <a:gd name="connsiteX4" fmla="*/ 17451 w 27314"/>
                <a:gd name="connsiteY4" fmla="*/ 8650 h 39454"/>
                <a:gd name="connsiteX5" fmla="*/ 18665 w 27314"/>
                <a:gd name="connsiteY5" fmla="*/ 11685 h 39454"/>
                <a:gd name="connsiteX6" fmla="*/ 25342 w 27314"/>
                <a:gd name="connsiteY6" fmla="*/ 11078 h 39454"/>
                <a:gd name="connsiteX7" fmla="*/ 22003 w 27314"/>
                <a:gd name="connsiteY7" fmla="*/ 4401 h 39454"/>
                <a:gd name="connsiteX8" fmla="*/ 15327 w 27314"/>
                <a:gd name="connsiteY8" fmla="*/ 2276 h 39454"/>
                <a:gd name="connsiteX9" fmla="*/ 5918 w 27314"/>
                <a:gd name="connsiteY9" fmla="*/ 6525 h 39454"/>
                <a:gd name="connsiteX10" fmla="*/ 2276 w 27314"/>
                <a:gd name="connsiteY10" fmla="*/ 20486 h 39454"/>
                <a:gd name="connsiteX11" fmla="*/ 5615 w 27314"/>
                <a:gd name="connsiteY11" fmla="*/ 34143 h 39454"/>
                <a:gd name="connsiteX12" fmla="*/ 14416 w 27314"/>
                <a:gd name="connsiteY12" fmla="*/ 38392 h 39454"/>
                <a:gd name="connsiteX13" fmla="*/ 22610 w 27314"/>
                <a:gd name="connsiteY13" fmla="*/ 35054 h 39454"/>
                <a:gd name="connsiteX14" fmla="*/ 25949 w 27314"/>
                <a:gd name="connsiteY14" fmla="*/ 26252 h 39454"/>
                <a:gd name="connsiteX15" fmla="*/ 22914 w 27314"/>
                <a:gd name="connsiteY15" fmla="*/ 17754 h 39454"/>
                <a:gd name="connsiteX16" fmla="*/ 15630 w 27314"/>
                <a:gd name="connsiteY16" fmla="*/ 14719 h 39454"/>
                <a:gd name="connsiteX17" fmla="*/ 18058 w 27314"/>
                <a:gd name="connsiteY17" fmla="*/ 31108 h 39454"/>
                <a:gd name="connsiteX18" fmla="*/ 15023 w 27314"/>
                <a:gd name="connsiteY18" fmla="*/ 32626 h 39454"/>
                <a:gd name="connsiteX19" fmla="*/ 11685 w 27314"/>
                <a:gd name="connsiteY19" fmla="*/ 30805 h 39454"/>
                <a:gd name="connsiteX20" fmla="*/ 10167 w 27314"/>
                <a:gd name="connsiteY20" fmla="*/ 25645 h 39454"/>
                <a:gd name="connsiteX21" fmla="*/ 11381 w 27314"/>
                <a:gd name="connsiteY21" fmla="*/ 21093 h 39454"/>
                <a:gd name="connsiteX22" fmla="*/ 14720 w 27314"/>
                <a:gd name="connsiteY22" fmla="*/ 19575 h 39454"/>
                <a:gd name="connsiteX23" fmla="*/ 18058 w 27314"/>
                <a:gd name="connsiteY23" fmla="*/ 21093 h 39454"/>
                <a:gd name="connsiteX24" fmla="*/ 19272 w 27314"/>
                <a:gd name="connsiteY24" fmla="*/ 26252 h 39454"/>
                <a:gd name="connsiteX25" fmla="*/ 18058 w 27314"/>
                <a:gd name="connsiteY25" fmla="*/ 31108 h 39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314" h="39454">
                  <a:moveTo>
                    <a:pt x="15630" y="14719"/>
                  </a:moveTo>
                  <a:cubicBezTo>
                    <a:pt x="13202" y="14719"/>
                    <a:pt x="11078" y="15630"/>
                    <a:pt x="9257" y="17754"/>
                  </a:cubicBezTo>
                  <a:cubicBezTo>
                    <a:pt x="9560" y="13809"/>
                    <a:pt x="10167" y="11078"/>
                    <a:pt x="11078" y="9560"/>
                  </a:cubicBezTo>
                  <a:cubicBezTo>
                    <a:pt x="11988" y="8346"/>
                    <a:pt x="13202" y="7739"/>
                    <a:pt x="14720" y="7739"/>
                  </a:cubicBezTo>
                  <a:cubicBezTo>
                    <a:pt x="15934" y="7739"/>
                    <a:pt x="16541" y="8043"/>
                    <a:pt x="17451" y="8650"/>
                  </a:cubicBezTo>
                  <a:cubicBezTo>
                    <a:pt x="18058" y="9257"/>
                    <a:pt x="18665" y="10167"/>
                    <a:pt x="18665" y="11685"/>
                  </a:cubicBezTo>
                  <a:lnTo>
                    <a:pt x="25342" y="11078"/>
                  </a:lnTo>
                  <a:cubicBezTo>
                    <a:pt x="24735" y="8346"/>
                    <a:pt x="23824" y="5918"/>
                    <a:pt x="22003" y="4401"/>
                  </a:cubicBezTo>
                  <a:cubicBezTo>
                    <a:pt x="20182" y="2883"/>
                    <a:pt x="18058" y="2276"/>
                    <a:pt x="15327" y="2276"/>
                  </a:cubicBezTo>
                  <a:cubicBezTo>
                    <a:pt x="11381" y="2276"/>
                    <a:pt x="8346" y="3794"/>
                    <a:pt x="5918" y="6525"/>
                  </a:cubicBezTo>
                  <a:cubicBezTo>
                    <a:pt x="3490" y="9257"/>
                    <a:pt x="2276" y="13809"/>
                    <a:pt x="2276" y="20486"/>
                  </a:cubicBezTo>
                  <a:cubicBezTo>
                    <a:pt x="2276" y="26859"/>
                    <a:pt x="3490" y="31412"/>
                    <a:pt x="5615" y="34143"/>
                  </a:cubicBezTo>
                  <a:cubicBezTo>
                    <a:pt x="8043" y="36875"/>
                    <a:pt x="10774" y="38392"/>
                    <a:pt x="14416" y="38392"/>
                  </a:cubicBezTo>
                  <a:cubicBezTo>
                    <a:pt x="17754" y="38392"/>
                    <a:pt x="20486" y="37178"/>
                    <a:pt x="22610" y="35054"/>
                  </a:cubicBezTo>
                  <a:cubicBezTo>
                    <a:pt x="24735" y="32929"/>
                    <a:pt x="25949" y="29894"/>
                    <a:pt x="25949" y="26252"/>
                  </a:cubicBezTo>
                  <a:cubicBezTo>
                    <a:pt x="25949" y="22914"/>
                    <a:pt x="25038" y="20182"/>
                    <a:pt x="22914" y="17754"/>
                  </a:cubicBezTo>
                  <a:cubicBezTo>
                    <a:pt x="20789" y="15630"/>
                    <a:pt x="18361" y="14719"/>
                    <a:pt x="15630" y="14719"/>
                  </a:cubicBezTo>
                  <a:close/>
                  <a:moveTo>
                    <a:pt x="18058" y="31108"/>
                  </a:moveTo>
                  <a:cubicBezTo>
                    <a:pt x="17147" y="32019"/>
                    <a:pt x="16237" y="32626"/>
                    <a:pt x="15023" y="32626"/>
                  </a:cubicBezTo>
                  <a:cubicBezTo>
                    <a:pt x="13809" y="32626"/>
                    <a:pt x="12595" y="32019"/>
                    <a:pt x="11685" y="30805"/>
                  </a:cubicBezTo>
                  <a:cubicBezTo>
                    <a:pt x="10774" y="29591"/>
                    <a:pt x="10167" y="27770"/>
                    <a:pt x="10167" y="25645"/>
                  </a:cubicBezTo>
                  <a:cubicBezTo>
                    <a:pt x="10167" y="23521"/>
                    <a:pt x="10471" y="22003"/>
                    <a:pt x="11381" y="21093"/>
                  </a:cubicBezTo>
                  <a:cubicBezTo>
                    <a:pt x="12292" y="20182"/>
                    <a:pt x="13506" y="19575"/>
                    <a:pt x="14720" y="19575"/>
                  </a:cubicBezTo>
                  <a:cubicBezTo>
                    <a:pt x="15934" y="19575"/>
                    <a:pt x="17147" y="20182"/>
                    <a:pt x="18058" y="21093"/>
                  </a:cubicBezTo>
                  <a:cubicBezTo>
                    <a:pt x="18968" y="22307"/>
                    <a:pt x="19272" y="23824"/>
                    <a:pt x="19272" y="26252"/>
                  </a:cubicBezTo>
                  <a:cubicBezTo>
                    <a:pt x="19272" y="28680"/>
                    <a:pt x="18968" y="30198"/>
                    <a:pt x="18058" y="31108"/>
                  </a:cubicBez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8" name="자유형: 도형 1125">
              <a:extLst>
                <a:ext uri="{FF2B5EF4-FFF2-40B4-BE49-F238E27FC236}">
                  <a16:creationId xmlns:a16="http://schemas.microsoft.com/office/drawing/2014/main" id="{BBA1BA36-1BCA-4723-8201-D51C88A5300F}"/>
                </a:ext>
              </a:extLst>
            </p:cNvPr>
            <p:cNvSpPr/>
            <p:nvPr/>
          </p:nvSpPr>
          <p:spPr>
            <a:xfrm>
              <a:off x="515451" y="2755911"/>
              <a:ext cx="27315" cy="39454"/>
            </a:xfrm>
            <a:custGeom>
              <a:avLst/>
              <a:gdLst>
                <a:gd name="connsiteX0" fmla="*/ 2276 w 27314"/>
                <a:gd name="connsiteY0" fmla="*/ 8650 h 39454"/>
                <a:gd name="connsiteX1" fmla="*/ 17754 w 27314"/>
                <a:gd name="connsiteY1" fmla="*/ 8650 h 39454"/>
                <a:gd name="connsiteX2" fmla="*/ 10167 w 27314"/>
                <a:gd name="connsiteY2" fmla="*/ 22307 h 39454"/>
                <a:gd name="connsiteX3" fmla="*/ 7132 w 27314"/>
                <a:gd name="connsiteY3" fmla="*/ 37178 h 39454"/>
                <a:gd name="connsiteX4" fmla="*/ 13809 w 27314"/>
                <a:gd name="connsiteY4" fmla="*/ 37178 h 39454"/>
                <a:gd name="connsiteX5" fmla="*/ 15327 w 27314"/>
                <a:gd name="connsiteY5" fmla="*/ 26556 h 39454"/>
                <a:gd name="connsiteX6" fmla="*/ 19879 w 27314"/>
                <a:gd name="connsiteY6" fmla="*/ 15326 h 39454"/>
                <a:gd name="connsiteX7" fmla="*/ 25645 w 27314"/>
                <a:gd name="connsiteY7" fmla="*/ 7132 h 39454"/>
                <a:gd name="connsiteX8" fmla="*/ 25645 w 27314"/>
                <a:gd name="connsiteY8" fmla="*/ 2276 h 39454"/>
                <a:gd name="connsiteX9" fmla="*/ 2276 w 27314"/>
                <a:gd name="connsiteY9" fmla="*/ 2276 h 39454"/>
                <a:gd name="connsiteX10" fmla="*/ 2276 w 27314"/>
                <a:gd name="connsiteY10" fmla="*/ 8650 h 39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314" h="39454">
                  <a:moveTo>
                    <a:pt x="2276" y="8650"/>
                  </a:moveTo>
                  <a:lnTo>
                    <a:pt x="17754" y="8650"/>
                  </a:lnTo>
                  <a:cubicBezTo>
                    <a:pt x="14416" y="12595"/>
                    <a:pt x="11988" y="17147"/>
                    <a:pt x="10167" y="22307"/>
                  </a:cubicBezTo>
                  <a:cubicBezTo>
                    <a:pt x="8346" y="27466"/>
                    <a:pt x="7132" y="32322"/>
                    <a:pt x="7132" y="37178"/>
                  </a:cubicBezTo>
                  <a:lnTo>
                    <a:pt x="13809" y="37178"/>
                  </a:lnTo>
                  <a:cubicBezTo>
                    <a:pt x="13809" y="34143"/>
                    <a:pt x="14416" y="30501"/>
                    <a:pt x="15327" y="26556"/>
                  </a:cubicBezTo>
                  <a:cubicBezTo>
                    <a:pt x="16237" y="22610"/>
                    <a:pt x="17754" y="18968"/>
                    <a:pt x="19879" y="15326"/>
                  </a:cubicBezTo>
                  <a:cubicBezTo>
                    <a:pt x="22003" y="11685"/>
                    <a:pt x="23824" y="8953"/>
                    <a:pt x="25645" y="7132"/>
                  </a:cubicBezTo>
                  <a:lnTo>
                    <a:pt x="25645" y="2276"/>
                  </a:lnTo>
                  <a:lnTo>
                    <a:pt x="2276" y="2276"/>
                  </a:lnTo>
                  <a:lnTo>
                    <a:pt x="2276" y="8650"/>
                  </a:ln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9" name="자유형: 도형 1126">
              <a:extLst>
                <a:ext uri="{FF2B5EF4-FFF2-40B4-BE49-F238E27FC236}">
                  <a16:creationId xmlns:a16="http://schemas.microsoft.com/office/drawing/2014/main" id="{3D8BB397-A1ED-4E9C-82F6-813CCAB3287E}"/>
                </a:ext>
              </a:extLst>
            </p:cNvPr>
            <p:cNvSpPr/>
            <p:nvPr/>
          </p:nvSpPr>
          <p:spPr>
            <a:xfrm>
              <a:off x="544890" y="2755911"/>
              <a:ext cx="27315" cy="39454"/>
            </a:xfrm>
            <a:custGeom>
              <a:avLst/>
              <a:gdLst>
                <a:gd name="connsiteX0" fmla="*/ 13809 w 27314"/>
                <a:gd name="connsiteY0" fmla="*/ 2276 h 39454"/>
                <a:gd name="connsiteX1" fmla="*/ 5615 w 27314"/>
                <a:gd name="connsiteY1" fmla="*/ 5615 h 39454"/>
                <a:gd name="connsiteX2" fmla="*/ 2276 w 27314"/>
                <a:gd name="connsiteY2" fmla="*/ 14416 h 39454"/>
                <a:gd name="connsiteX3" fmla="*/ 5311 w 27314"/>
                <a:gd name="connsiteY3" fmla="*/ 22914 h 39454"/>
                <a:gd name="connsiteX4" fmla="*/ 12595 w 27314"/>
                <a:gd name="connsiteY4" fmla="*/ 26252 h 39454"/>
                <a:gd name="connsiteX5" fmla="*/ 18968 w 27314"/>
                <a:gd name="connsiteY5" fmla="*/ 23217 h 39454"/>
                <a:gd name="connsiteX6" fmla="*/ 17147 w 27314"/>
                <a:gd name="connsiteY6" fmla="*/ 31108 h 39454"/>
                <a:gd name="connsiteX7" fmla="*/ 13506 w 27314"/>
                <a:gd name="connsiteY7" fmla="*/ 32929 h 39454"/>
                <a:gd name="connsiteX8" fmla="*/ 10774 w 27314"/>
                <a:gd name="connsiteY8" fmla="*/ 32019 h 39454"/>
                <a:gd name="connsiteX9" fmla="*/ 9560 w 27314"/>
                <a:gd name="connsiteY9" fmla="*/ 28984 h 39454"/>
                <a:gd name="connsiteX10" fmla="*/ 2883 w 27314"/>
                <a:gd name="connsiteY10" fmla="*/ 29591 h 39454"/>
                <a:gd name="connsiteX11" fmla="*/ 6222 w 27314"/>
                <a:gd name="connsiteY11" fmla="*/ 36268 h 39454"/>
                <a:gd name="connsiteX12" fmla="*/ 12899 w 27314"/>
                <a:gd name="connsiteY12" fmla="*/ 38392 h 39454"/>
                <a:gd name="connsiteX13" fmla="*/ 22307 w 27314"/>
                <a:gd name="connsiteY13" fmla="*/ 34143 h 39454"/>
                <a:gd name="connsiteX14" fmla="*/ 25949 w 27314"/>
                <a:gd name="connsiteY14" fmla="*/ 20182 h 39454"/>
                <a:gd name="connsiteX15" fmla="*/ 22610 w 27314"/>
                <a:gd name="connsiteY15" fmla="*/ 6525 h 39454"/>
                <a:gd name="connsiteX16" fmla="*/ 13809 w 27314"/>
                <a:gd name="connsiteY16" fmla="*/ 2276 h 39454"/>
                <a:gd name="connsiteX17" fmla="*/ 17147 w 27314"/>
                <a:gd name="connsiteY17" fmla="*/ 19575 h 39454"/>
                <a:gd name="connsiteX18" fmla="*/ 13809 w 27314"/>
                <a:gd name="connsiteY18" fmla="*/ 21093 h 39454"/>
                <a:gd name="connsiteX19" fmla="*/ 10471 w 27314"/>
                <a:gd name="connsiteY19" fmla="*/ 19575 h 39454"/>
                <a:gd name="connsiteX20" fmla="*/ 9257 w 27314"/>
                <a:gd name="connsiteY20" fmla="*/ 14416 h 39454"/>
                <a:gd name="connsiteX21" fmla="*/ 10471 w 27314"/>
                <a:gd name="connsiteY21" fmla="*/ 9560 h 39454"/>
                <a:gd name="connsiteX22" fmla="*/ 13506 w 27314"/>
                <a:gd name="connsiteY22" fmla="*/ 8043 h 39454"/>
                <a:gd name="connsiteX23" fmla="*/ 17147 w 27314"/>
                <a:gd name="connsiteY23" fmla="*/ 9864 h 39454"/>
                <a:gd name="connsiteX24" fmla="*/ 18665 w 27314"/>
                <a:gd name="connsiteY24" fmla="*/ 15023 h 39454"/>
                <a:gd name="connsiteX25" fmla="*/ 17147 w 27314"/>
                <a:gd name="connsiteY25" fmla="*/ 19575 h 39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314" h="39454">
                  <a:moveTo>
                    <a:pt x="13809" y="2276"/>
                  </a:moveTo>
                  <a:cubicBezTo>
                    <a:pt x="10471" y="2276"/>
                    <a:pt x="7739" y="3490"/>
                    <a:pt x="5615" y="5615"/>
                  </a:cubicBezTo>
                  <a:cubicBezTo>
                    <a:pt x="3490" y="7739"/>
                    <a:pt x="2276" y="10774"/>
                    <a:pt x="2276" y="14416"/>
                  </a:cubicBezTo>
                  <a:cubicBezTo>
                    <a:pt x="2276" y="17754"/>
                    <a:pt x="3187" y="20789"/>
                    <a:pt x="5311" y="22914"/>
                  </a:cubicBezTo>
                  <a:cubicBezTo>
                    <a:pt x="7436" y="25038"/>
                    <a:pt x="9864" y="26252"/>
                    <a:pt x="12595" y="26252"/>
                  </a:cubicBezTo>
                  <a:cubicBezTo>
                    <a:pt x="15023" y="26252"/>
                    <a:pt x="17147" y="25342"/>
                    <a:pt x="18968" y="23217"/>
                  </a:cubicBezTo>
                  <a:cubicBezTo>
                    <a:pt x="18665" y="27163"/>
                    <a:pt x="18058" y="29894"/>
                    <a:pt x="17147" y="31108"/>
                  </a:cubicBezTo>
                  <a:cubicBezTo>
                    <a:pt x="16237" y="32322"/>
                    <a:pt x="15023" y="32929"/>
                    <a:pt x="13506" y="32929"/>
                  </a:cubicBezTo>
                  <a:cubicBezTo>
                    <a:pt x="12292" y="32929"/>
                    <a:pt x="11381" y="32626"/>
                    <a:pt x="10774" y="32019"/>
                  </a:cubicBezTo>
                  <a:cubicBezTo>
                    <a:pt x="10167" y="31412"/>
                    <a:pt x="9560" y="30501"/>
                    <a:pt x="9560" y="28984"/>
                  </a:cubicBezTo>
                  <a:lnTo>
                    <a:pt x="2883" y="29591"/>
                  </a:lnTo>
                  <a:cubicBezTo>
                    <a:pt x="3490" y="32626"/>
                    <a:pt x="4401" y="34750"/>
                    <a:pt x="6222" y="36268"/>
                  </a:cubicBezTo>
                  <a:cubicBezTo>
                    <a:pt x="8043" y="37785"/>
                    <a:pt x="10167" y="38392"/>
                    <a:pt x="12899" y="38392"/>
                  </a:cubicBezTo>
                  <a:cubicBezTo>
                    <a:pt x="16844" y="38392"/>
                    <a:pt x="19879" y="36875"/>
                    <a:pt x="22307" y="34143"/>
                  </a:cubicBezTo>
                  <a:cubicBezTo>
                    <a:pt x="24735" y="31412"/>
                    <a:pt x="25949" y="26556"/>
                    <a:pt x="25949" y="20182"/>
                  </a:cubicBezTo>
                  <a:cubicBezTo>
                    <a:pt x="25949" y="13809"/>
                    <a:pt x="24735" y="9257"/>
                    <a:pt x="22610" y="6525"/>
                  </a:cubicBezTo>
                  <a:cubicBezTo>
                    <a:pt x="20182" y="3794"/>
                    <a:pt x="17451" y="2276"/>
                    <a:pt x="13809" y="2276"/>
                  </a:cubicBezTo>
                  <a:close/>
                  <a:moveTo>
                    <a:pt x="17147" y="19575"/>
                  </a:moveTo>
                  <a:cubicBezTo>
                    <a:pt x="16237" y="20486"/>
                    <a:pt x="15023" y="21093"/>
                    <a:pt x="13809" y="21093"/>
                  </a:cubicBezTo>
                  <a:cubicBezTo>
                    <a:pt x="12595" y="21093"/>
                    <a:pt x="11381" y="20486"/>
                    <a:pt x="10471" y="19575"/>
                  </a:cubicBezTo>
                  <a:cubicBezTo>
                    <a:pt x="9560" y="18665"/>
                    <a:pt x="9257" y="16844"/>
                    <a:pt x="9257" y="14416"/>
                  </a:cubicBezTo>
                  <a:cubicBezTo>
                    <a:pt x="9257" y="12292"/>
                    <a:pt x="9560" y="10471"/>
                    <a:pt x="10471" y="9560"/>
                  </a:cubicBezTo>
                  <a:cubicBezTo>
                    <a:pt x="11381" y="8650"/>
                    <a:pt x="12292" y="8043"/>
                    <a:pt x="13506" y="8043"/>
                  </a:cubicBezTo>
                  <a:cubicBezTo>
                    <a:pt x="14720" y="8043"/>
                    <a:pt x="15934" y="8650"/>
                    <a:pt x="17147" y="9864"/>
                  </a:cubicBezTo>
                  <a:cubicBezTo>
                    <a:pt x="18058" y="11078"/>
                    <a:pt x="18665" y="12898"/>
                    <a:pt x="18665" y="15023"/>
                  </a:cubicBezTo>
                  <a:cubicBezTo>
                    <a:pt x="18361" y="16844"/>
                    <a:pt x="18058" y="18361"/>
                    <a:pt x="17147" y="19575"/>
                  </a:cubicBezTo>
                  <a:close/>
                </a:path>
              </a:pathLst>
            </a:custGeom>
            <a:solidFill>
              <a:srgbClr val="64626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00" name="그룹 199">
            <a:extLst>
              <a:ext uri="{FF2B5EF4-FFF2-40B4-BE49-F238E27FC236}">
                <a16:creationId xmlns:a16="http://schemas.microsoft.com/office/drawing/2014/main" id="{C3436A70-1E3A-4597-B512-3419019D3B94}"/>
              </a:ext>
            </a:extLst>
          </p:cNvPr>
          <p:cNvGrpSpPr/>
          <p:nvPr/>
        </p:nvGrpSpPr>
        <p:grpSpPr>
          <a:xfrm>
            <a:off x="454584" y="3258817"/>
            <a:ext cx="489873" cy="622195"/>
            <a:chOff x="499206" y="2315315"/>
            <a:chExt cx="489873" cy="712343"/>
          </a:xfrm>
        </p:grpSpPr>
        <p:sp>
          <p:nvSpPr>
            <p:cNvPr id="201" name="사각형: 둥근 모서리 83">
              <a:extLst>
                <a:ext uri="{FF2B5EF4-FFF2-40B4-BE49-F238E27FC236}">
                  <a16:creationId xmlns:a16="http://schemas.microsoft.com/office/drawing/2014/main" id="{E1EFAC76-346E-4BF7-8780-155DAB49F7DD}"/>
                </a:ext>
              </a:extLst>
            </p:cNvPr>
            <p:cNvSpPr/>
            <p:nvPr/>
          </p:nvSpPr>
          <p:spPr>
            <a:xfrm>
              <a:off x="499206" y="2315315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2" name="사각형: 둥근 모서리 83">
              <a:extLst>
                <a:ext uri="{FF2B5EF4-FFF2-40B4-BE49-F238E27FC236}">
                  <a16:creationId xmlns:a16="http://schemas.microsoft.com/office/drawing/2014/main" id="{4E387697-CA95-4464-AA0C-B43AC9F5592D}"/>
                </a:ext>
              </a:extLst>
            </p:cNvPr>
            <p:cNvSpPr/>
            <p:nvPr/>
          </p:nvSpPr>
          <p:spPr>
            <a:xfrm>
              <a:off x="499206" y="2685993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03" name="그룹 202">
            <a:extLst>
              <a:ext uri="{FF2B5EF4-FFF2-40B4-BE49-F238E27FC236}">
                <a16:creationId xmlns:a16="http://schemas.microsoft.com/office/drawing/2014/main" id="{BF7A34D7-DFFA-406B-8E79-12E38407A320}"/>
              </a:ext>
            </a:extLst>
          </p:cNvPr>
          <p:cNvGrpSpPr/>
          <p:nvPr/>
        </p:nvGrpSpPr>
        <p:grpSpPr>
          <a:xfrm>
            <a:off x="976317" y="3258817"/>
            <a:ext cx="884061" cy="622195"/>
            <a:chOff x="499206" y="2315315"/>
            <a:chExt cx="489873" cy="712343"/>
          </a:xfrm>
        </p:grpSpPr>
        <p:sp>
          <p:nvSpPr>
            <p:cNvPr id="204" name="사각형: 둥근 모서리 83">
              <a:extLst>
                <a:ext uri="{FF2B5EF4-FFF2-40B4-BE49-F238E27FC236}">
                  <a16:creationId xmlns:a16="http://schemas.microsoft.com/office/drawing/2014/main" id="{BCECC0A6-C3FE-4050-814C-6F1D7629C2E0}"/>
                </a:ext>
              </a:extLst>
            </p:cNvPr>
            <p:cNvSpPr/>
            <p:nvPr/>
          </p:nvSpPr>
          <p:spPr>
            <a:xfrm>
              <a:off x="499206" y="2315315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5" name="사각형: 둥근 모서리 83">
              <a:extLst>
                <a:ext uri="{FF2B5EF4-FFF2-40B4-BE49-F238E27FC236}">
                  <a16:creationId xmlns:a16="http://schemas.microsoft.com/office/drawing/2014/main" id="{3551BA43-5DAB-442B-8A20-8AAF9E2B102D}"/>
                </a:ext>
              </a:extLst>
            </p:cNvPr>
            <p:cNvSpPr/>
            <p:nvPr/>
          </p:nvSpPr>
          <p:spPr>
            <a:xfrm>
              <a:off x="499206" y="2685993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06" name="TextBox 205">
            <a:extLst>
              <a:ext uri="{FF2B5EF4-FFF2-40B4-BE49-F238E27FC236}">
                <a16:creationId xmlns:a16="http://schemas.microsoft.com/office/drawing/2014/main" id="{9E2E4BE8-B84A-4848-B923-2185CD9AD7DA}"/>
              </a:ext>
            </a:extLst>
          </p:cNvPr>
          <p:cNvSpPr txBox="1"/>
          <p:nvPr/>
        </p:nvSpPr>
        <p:spPr>
          <a:xfrm>
            <a:off x="1002742" y="3343309"/>
            <a:ext cx="44723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ko-KR"/>
            </a:defPPr>
            <a:lvl1pPr marR="0" lvl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 sz="800" kern="0" spc="-50">
                <a:solidFill>
                  <a:prstClr val="black">
                    <a:lumMod val="75000"/>
                    <a:lumOff val="25000"/>
                  </a:prstClr>
                </a:solidFill>
              </a:defRPr>
            </a:lvl1pPr>
          </a:lstStyle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예금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보험</a:t>
            </a:r>
          </a:p>
        </p:txBody>
      </p:sp>
      <p:sp>
        <p:nvSpPr>
          <p:cNvPr id="207" name="TextBox 206">
            <a:extLst>
              <a:ext uri="{FF2B5EF4-FFF2-40B4-BE49-F238E27FC236}">
                <a16:creationId xmlns:a16="http://schemas.microsoft.com/office/drawing/2014/main" id="{F614D7CF-41FB-4498-BC6A-796137BBC7CF}"/>
              </a:ext>
            </a:extLst>
          </p:cNvPr>
          <p:cNvSpPr txBox="1"/>
          <p:nvPr/>
        </p:nvSpPr>
        <p:spPr>
          <a:xfrm>
            <a:off x="1002742" y="3647444"/>
            <a:ext cx="75020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전자금융</a:t>
            </a:r>
            <a:r>
              <a:rPr lang="en-US" altLang="ko-KR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800" kern="0" spc="-50" dirty="0" err="1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PostPay</a:t>
            </a:r>
            <a:endParaRPr lang="ko-KR" altLang="en-US" sz="800" kern="0" spc="-5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8" name="사각형: 둥근 모서리 81">
            <a:extLst>
              <a:ext uri="{FF2B5EF4-FFF2-40B4-BE49-F238E27FC236}">
                <a16:creationId xmlns:a16="http://schemas.microsoft.com/office/drawing/2014/main" id="{09CE2A89-2E0E-47ED-BEDB-912F0DCB530B}"/>
              </a:ext>
            </a:extLst>
          </p:cNvPr>
          <p:cNvSpPr/>
          <p:nvPr/>
        </p:nvSpPr>
        <p:spPr>
          <a:xfrm>
            <a:off x="334554" y="5234209"/>
            <a:ext cx="1651926" cy="979200"/>
          </a:xfrm>
          <a:prstGeom prst="roundRect">
            <a:avLst>
              <a:gd name="adj" fmla="val 6947"/>
            </a:avLst>
          </a:prstGeom>
          <a:solidFill>
            <a:schemeClr val="accent6">
              <a:lumMod val="40000"/>
              <a:lumOff val="60000"/>
            </a:schemeClr>
          </a:solidFill>
          <a:ln w="19050" cap="flat" cmpd="sng" algn="ctr">
            <a:solidFill>
              <a:schemeClr val="bg1"/>
            </a:solidFill>
            <a:prstDash val="solid"/>
            <a:miter lim="800000"/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endParaRPr lang="ko-KR" altLang="en-US" kern="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9" name="직사각형 208">
            <a:extLst>
              <a:ext uri="{FF2B5EF4-FFF2-40B4-BE49-F238E27FC236}">
                <a16:creationId xmlns:a16="http://schemas.microsoft.com/office/drawing/2014/main" id="{A5C96195-1C49-493C-8CF5-286252D0D512}"/>
              </a:ext>
            </a:extLst>
          </p:cNvPr>
          <p:cNvSpPr/>
          <p:nvPr/>
        </p:nvSpPr>
        <p:spPr>
          <a:xfrm>
            <a:off x="704751" y="5287094"/>
            <a:ext cx="1074012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lvl="0" latinLnBrk="0"/>
            <a:r>
              <a:rPr lang="ko-KR" altLang="en-US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</a:t>
            </a:r>
            <a:r>
              <a:rPr lang="en-US" altLang="ko-KR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</a:t>
            </a:r>
            <a:r>
              <a:rPr lang="en-US" altLang="ko-KR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민간기업</a:t>
            </a:r>
          </a:p>
        </p:txBody>
      </p:sp>
      <p:grpSp>
        <p:nvGrpSpPr>
          <p:cNvPr id="210" name="그룹 209">
            <a:extLst>
              <a:ext uri="{FF2B5EF4-FFF2-40B4-BE49-F238E27FC236}">
                <a16:creationId xmlns:a16="http://schemas.microsoft.com/office/drawing/2014/main" id="{74299126-F426-4CFA-B52C-00AC4BA20AC1}"/>
              </a:ext>
            </a:extLst>
          </p:cNvPr>
          <p:cNvGrpSpPr/>
          <p:nvPr/>
        </p:nvGrpSpPr>
        <p:grpSpPr>
          <a:xfrm>
            <a:off x="454584" y="5497298"/>
            <a:ext cx="489873" cy="622195"/>
            <a:chOff x="499206" y="2315315"/>
            <a:chExt cx="489873" cy="712343"/>
          </a:xfrm>
        </p:grpSpPr>
        <p:sp>
          <p:nvSpPr>
            <p:cNvPr id="211" name="사각형: 둥근 모서리 83">
              <a:extLst>
                <a:ext uri="{FF2B5EF4-FFF2-40B4-BE49-F238E27FC236}">
                  <a16:creationId xmlns:a16="http://schemas.microsoft.com/office/drawing/2014/main" id="{23D1446F-6695-471B-B0D6-E54B22017E88}"/>
                </a:ext>
              </a:extLst>
            </p:cNvPr>
            <p:cNvSpPr/>
            <p:nvPr/>
          </p:nvSpPr>
          <p:spPr>
            <a:xfrm>
              <a:off x="499206" y="2315315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2" name="사각형: 둥근 모서리 83">
              <a:extLst>
                <a:ext uri="{FF2B5EF4-FFF2-40B4-BE49-F238E27FC236}">
                  <a16:creationId xmlns:a16="http://schemas.microsoft.com/office/drawing/2014/main" id="{1458D500-3D08-406B-B9F1-95ACE3F60586}"/>
                </a:ext>
              </a:extLst>
            </p:cNvPr>
            <p:cNvSpPr/>
            <p:nvPr/>
          </p:nvSpPr>
          <p:spPr>
            <a:xfrm>
              <a:off x="499206" y="2685993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13" name="그룹 212">
            <a:extLst>
              <a:ext uri="{FF2B5EF4-FFF2-40B4-BE49-F238E27FC236}">
                <a16:creationId xmlns:a16="http://schemas.microsoft.com/office/drawing/2014/main" id="{A6BC9BE4-56A6-4D50-AF6C-F746FE783189}"/>
              </a:ext>
            </a:extLst>
          </p:cNvPr>
          <p:cNvGrpSpPr/>
          <p:nvPr/>
        </p:nvGrpSpPr>
        <p:grpSpPr>
          <a:xfrm>
            <a:off x="976317" y="5497298"/>
            <a:ext cx="884061" cy="622195"/>
            <a:chOff x="499206" y="2315315"/>
            <a:chExt cx="489873" cy="712343"/>
          </a:xfrm>
        </p:grpSpPr>
        <p:sp>
          <p:nvSpPr>
            <p:cNvPr id="214" name="사각형: 둥근 모서리 83">
              <a:extLst>
                <a:ext uri="{FF2B5EF4-FFF2-40B4-BE49-F238E27FC236}">
                  <a16:creationId xmlns:a16="http://schemas.microsoft.com/office/drawing/2014/main" id="{A774E37F-5F90-4FCF-9165-D0F1651C4FB2}"/>
                </a:ext>
              </a:extLst>
            </p:cNvPr>
            <p:cNvSpPr/>
            <p:nvPr/>
          </p:nvSpPr>
          <p:spPr>
            <a:xfrm>
              <a:off x="499206" y="2315315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5" name="사각형: 둥근 모서리 83">
              <a:extLst>
                <a:ext uri="{FF2B5EF4-FFF2-40B4-BE49-F238E27FC236}">
                  <a16:creationId xmlns:a16="http://schemas.microsoft.com/office/drawing/2014/main" id="{25331126-AA44-49D8-96CA-EF5A90D574F9}"/>
                </a:ext>
              </a:extLst>
            </p:cNvPr>
            <p:cNvSpPr/>
            <p:nvPr/>
          </p:nvSpPr>
          <p:spPr>
            <a:xfrm>
              <a:off x="499206" y="2685993"/>
              <a:ext cx="489873" cy="341665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 latinLnBrk="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16" name="TextBox 215">
            <a:extLst>
              <a:ext uri="{FF2B5EF4-FFF2-40B4-BE49-F238E27FC236}">
                <a16:creationId xmlns:a16="http://schemas.microsoft.com/office/drawing/2014/main" id="{1C0D08A2-E1D5-4827-9D3B-7CC34BAF7881}"/>
              </a:ext>
            </a:extLst>
          </p:cNvPr>
          <p:cNvSpPr txBox="1"/>
          <p:nvPr/>
        </p:nvSpPr>
        <p:spPr>
          <a:xfrm>
            <a:off x="1002742" y="5581790"/>
            <a:ext cx="780663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400">
              <a:defRPr/>
            </a:pPr>
            <a:r>
              <a:rPr lang="ko-KR" altLang="en-US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과기부 </a:t>
            </a:r>
            <a:r>
              <a:rPr lang="en-US" altLang="ko-KR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800" kern="0" spc="-50" dirty="0" err="1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행안부</a:t>
            </a:r>
            <a:r>
              <a:rPr lang="ko-KR" altLang="en-US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 등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3E192198-E3DA-4F50-8382-32945ACC2C29}"/>
              </a:ext>
            </a:extLst>
          </p:cNvPr>
          <p:cNvSpPr txBox="1"/>
          <p:nvPr/>
        </p:nvSpPr>
        <p:spPr>
          <a:xfrm>
            <a:off x="1002742" y="5885925"/>
            <a:ext cx="75020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lvl="0" defTabSz="914400">
              <a:defRPr/>
            </a:pPr>
            <a:r>
              <a:rPr lang="ko-KR" altLang="en-US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통신사</a:t>
            </a:r>
            <a:r>
              <a:rPr lang="en-US" altLang="ko-KR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8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카드사 등</a:t>
            </a:r>
          </a:p>
        </p:txBody>
      </p:sp>
      <p:grpSp>
        <p:nvGrpSpPr>
          <p:cNvPr id="218" name="그래픽 1144">
            <a:extLst>
              <a:ext uri="{FF2B5EF4-FFF2-40B4-BE49-F238E27FC236}">
                <a16:creationId xmlns:a16="http://schemas.microsoft.com/office/drawing/2014/main" id="{386D03C9-05AE-4FB6-8645-3D7B02292F2C}"/>
              </a:ext>
            </a:extLst>
          </p:cNvPr>
          <p:cNvGrpSpPr/>
          <p:nvPr/>
        </p:nvGrpSpPr>
        <p:grpSpPr>
          <a:xfrm>
            <a:off x="556894" y="5577026"/>
            <a:ext cx="284961" cy="138970"/>
            <a:chOff x="3988462" y="3555378"/>
            <a:chExt cx="504825" cy="257175"/>
          </a:xfrm>
        </p:grpSpPr>
        <p:sp>
          <p:nvSpPr>
            <p:cNvPr id="219" name="자유형: 도형 1146">
              <a:extLst>
                <a:ext uri="{FF2B5EF4-FFF2-40B4-BE49-F238E27FC236}">
                  <a16:creationId xmlns:a16="http://schemas.microsoft.com/office/drawing/2014/main" id="{B863043B-F466-43E3-964C-3C7CB3FF36C8}"/>
                </a:ext>
              </a:extLst>
            </p:cNvPr>
            <p:cNvSpPr/>
            <p:nvPr/>
          </p:nvSpPr>
          <p:spPr>
            <a:xfrm>
              <a:off x="3981318" y="3549187"/>
              <a:ext cx="342900" cy="266700"/>
            </a:xfrm>
            <a:custGeom>
              <a:avLst/>
              <a:gdLst>
                <a:gd name="connsiteX0" fmla="*/ 219551 w 342900"/>
                <a:gd name="connsiteY0" fmla="*/ 265271 h 266700"/>
                <a:gd name="connsiteX1" fmla="*/ 344329 w 342900"/>
                <a:gd name="connsiteY1" fmla="*/ 265271 h 266700"/>
                <a:gd name="connsiteX2" fmla="*/ 259556 w 342900"/>
                <a:gd name="connsiteY2" fmla="*/ 7144 h 266700"/>
                <a:gd name="connsiteX3" fmla="*/ 186214 w 342900"/>
                <a:gd name="connsiteY3" fmla="*/ 7144 h 266700"/>
                <a:gd name="connsiteX4" fmla="*/ 190976 w 342900"/>
                <a:gd name="connsiteY4" fmla="*/ 49054 h 266700"/>
                <a:gd name="connsiteX5" fmla="*/ 157639 w 342900"/>
                <a:gd name="connsiteY5" fmla="*/ 49054 h 266700"/>
                <a:gd name="connsiteX6" fmla="*/ 163354 w 342900"/>
                <a:gd name="connsiteY6" fmla="*/ 7144 h 266700"/>
                <a:gd name="connsiteX7" fmla="*/ 90964 w 342900"/>
                <a:gd name="connsiteY7" fmla="*/ 7144 h 266700"/>
                <a:gd name="connsiteX8" fmla="*/ 7144 w 342900"/>
                <a:gd name="connsiteY8" fmla="*/ 265271 h 266700"/>
                <a:gd name="connsiteX9" fmla="*/ 131921 w 342900"/>
                <a:gd name="connsiteY9" fmla="*/ 265271 h 266700"/>
                <a:gd name="connsiteX10" fmla="*/ 140494 w 342900"/>
                <a:gd name="connsiteY10" fmla="*/ 193834 h 266700"/>
                <a:gd name="connsiteX11" fmla="*/ 210026 w 342900"/>
                <a:gd name="connsiteY11" fmla="*/ 193834 h 266700"/>
                <a:gd name="connsiteX12" fmla="*/ 219551 w 342900"/>
                <a:gd name="connsiteY12" fmla="*/ 265271 h 266700"/>
                <a:gd name="connsiteX13" fmla="*/ 146209 w 342900"/>
                <a:gd name="connsiteY13" fmla="*/ 151924 h 266700"/>
                <a:gd name="connsiteX14" fmla="*/ 153829 w 342900"/>
                <a:gd name="connsiteY14" fmla="*/ 88106 h 266700"/>
                <a:gd name="connsiteX15" fmla="*/ 196691 w 342900"/>
                <a:gd name="connsiteY15" fmla="*/ 88106 h 266700"/>
                <a:gd name="connsiteX16" fmla="*/ 204311 w 342900"/>
                <a:gd name="connsiteY16" fmla="*/ 151924 h 266700"/>
                <a:gd name="connsiteX17" fmla="*/ 146209 w 342900"/>
                <a:gd name="connsiteY17" fmla="*/ 151924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42900" h="266700">
                  <a:moveTo>
                    <a:pt x="219551" y="265271"/>
                  </a:moveTo>
                  <a:lnTo>
                    <a:pt x="344329" y="265271"/>
                  </a:lnTo>
                  <a:lnTo>
                    <a:pt x="259556" y="7144"/>
                  </a:lnTo>
                  <a:lnTo>
                    <a:pt x="186214" y="7144"/>
                  </a:lnTo>
                  <a:lnTo>
                    <a:pt x="190976" y="49054"/>
                  </a:lnTo>
                  <a:lnTo>
                    <a:pt x="157639" y="49054"/>
                  </a:lnTo>
                  <a:lnTo>
                    <a:pt x="163354" y="7144"/>
                  </a:lnTo>
                  <a:lnTo>
                    <a:pt x="90964" y="7144"/>
                  </a:lnTo>
                  <a:lnTo>
                    <a:pt x="7144" y="265271"/>
                  </a:lnTo>
                  <a:lnTo>
                    <a:pt x="131921" y="265271"/>
                  </a:lnTo>
                  <a:lnTo>
                    <a:pt x="140494" y="193834"/>
                  </a:lnTo>
                  <a:lnTo>
                    <a:pt x="210026" y="193834"/>
                  </a:lnTo>
                  <a:lnTo>
                    <a:pt x="219551" y="265271"/>
                  </a:lnTo>
                  <a:close/>
                  <a:moveTo>
                    <a:pt x="146209" y="151924"/>
                  </a:moveTo>
                  <a:lnTo>
                    <a:pt x="153829" y="88106"/>
                  </a:lnTo>
                  <a:lnTo>
                    <a:pt x="196691" y="88106"/>
                  </a:lnTo>
                  <a:lnTo>
                    <a:pt x="204311" y="151924"/>
                  </a:lnTo>
                  <a:lnTo>
                    <a:pt x="146209" y="151924"/>
                  </a:lnTo>
                  <a:close/>
                </a:path>
              </a:pathLst>
            </a:custGeom>
            <a:solidFill>
              <a:srgbClr val="51505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0" name="자유형: 도형 1147">
              <a:extLst>
                <a:ext uri="{FF2B5EF4-FFF2-40B4-BE49-F238E27FC236}">
                  <a16:creationId xmlns:a16="http://schemas.microsoft.com/office/drawing/2014/main" id="{3DE09358-096B-47E3-A1DA-CA1BBF3C7A4F}"/>
                </a:ext>
              </a:extLst>
            </p:cNvPr>
            <p:cNvSpPr/>
            <p:nvPr/>
          </p:nvSpPr>
          <p:spPr>
            <a:xfrm>
              <a:off x="4200393" y="3548234"/>
              <a:ext cx="295275" cy="266700"/>
            </a:xfrm>
            <a:custGeom>
              <a:avLst/>
              <a:gdLst>
                <a:gd name="connsiteX0" fmla="*/ 290036 w 295275"/>
                <a:gd name="connsiteY0" fmla="*/ 119539 h 266700"/>
                <a:gd name="connsiteX1" fmla="*/ 270034 w 295275"/>
                <a:gd name="connsiteY1" fmla="*/ 99536 h 266700"/>
                <a:gd name="connsiteX2" fmla="*/ 292894 w 295275"/>
                <a:gd name="connsiteY2" fmla="*/ 99536 h 266700"/>
                <a:gd name="connsiteX3" fmla="*/ 292894 w 295275"/>
                <a:gd name="connsiteY3" fmla="*/ 69056 h 266700"/>
                <a:gd name="connsiteX4" fmla="*/ 264319 w 295275"/>
                <a:gd name="connsiteY4" fmla="*/ 69056 h 266700"/>
                <a:gd name="connsiteX5" fmla="*/ 254794 w 295275"/>
                <a:gd name="connsiteY5" fmla="*/ 18574 h 266700"/>
                <a:gd name="connsiteX6" fmla="*/ 241459 w 295275"/>
                <a:gd name="connsiteY6" fmla="*/ 7144 h 266700"/>
                <a:gd name="connsiteX7" fmla="*/ 59531 w 295275"/>
                <a:gd name="connsiteY7" fmla="*/ 7144 h 266700"/>
                <a:gd name="connsiteX8" fmla="*/ 46196 w 295275"/>
                <a:gd name="connsiteY8" fmla="*/ 18574 h 266700"/>
                <a:gd name="connsiteX9" fmla="*/ 36671 w 295275"/>
                <a:gd name="connsiteY9" fmla="*/ 69056 h 266700"/>
                <a:gd name="connsiteX10" fmla="*/ 8096 w 295275"/>
                <a:gd name="connsiteY10" fmla="*/ 69056 h 266700"/>
                <a:gd name="connsiteX11" fmla="*/ 8096 w 295275"/>
                <a:gd name="connsiteY11" fmla="*/ 99536 h 266700"/>
                <a:gd name="connsiteX12" fmla="*/ 30956 w 295275"/>
                <a:gd name="connsiteY12" fmla="*/ 99536 h 266700"/>
                <a:gd name="connsiteX13" fmla="*/ 10954 w 295275"/>
                <a:gd name="connsiteY13" fmla="*/ 119539 h 266700"/>
                <a:gd name="connsiteX14" fmla="*/ 7144 w 295275"/>
                <a:gd name="connsiteY14" fmla="*/ 130016 h 266700"/>
                <a:gd name="connsiteX15" fmla="*/ 7144 w 295275"/>
                <a:gd name="connsiteY15" fmla="*/ 211931 h 266700"/>
                <a:gd name="connsiteX16" fmla="*/ 21431 w 295275"/>
                <a:gd name="connsiteY16" fmla="*/ 226219 h 266700"/>
                <a:gd name="connsiteX17" fmla="*/ 35719 w 295275"/>
                <a:gd name="connsiteY17" fmla="*/ 226219 h 266700"/>
                <a:gd name="connsiteX18" fmla="*/ 35719 w 295275"/>
                <a:gd name="connsiteY18" fmla="*/ 261461 h 266700"/>
                <a:gd name="connsiteX19" fmla="*/ 41434 w 295275"/>
                <a:gd name="connsiteY19" fmla="*/ 267176 h 266700"/>
                <a:gd name="connsiteX20" fmla="*/ 79534 w 295275"/>
                <a:gd name="connsiteY20" fmla="*/ 267176 h 266700"/>
                <a:gd name="connsiteX21" fmla="*/ 85249 w 295275"/>
                <a:gd name="connsiteY21" fmla="*/ 261461 h 266700"/>
                <a:gd name="connsiteX22" fmla="*/ 85249 w 295275"/>
                <a:gd name="connsiteY22" fmla="*/ 226219 h 266700"/>
                <a:gd name="connsiteX23" fmla="*/ 216694 w 295275"/>
                <a:gd name="connsiteY23" fmla="*/ 226219 h 266700"/>
                <a:gd name="connsiteX24" fmla="*/ 216694 w 295275"/>
                <a:gd name="connsiteY24" fmla="*/ 261461 h 266700"/>
                <a:gd name="connsiteX25" fmla="*/ 222409 w 295275"/>
                <a:gd name="connsiteY25" fmla="*/ 267176 h 266700"/>
                <a:gd name="connsiteX26" fmla="*/ 260509 w 295275"/>
                <a:gd name="connsiteY26" fmla="*/ 267176 h 266700"/>
                <a:gd name="connsiteX27" fmla="*/ 266224 w 295275"/>
                <a:gd name="connsiteY27" fmla="*/ 261461 h 266700"/>
                <a:gd name="connsiteX28" fmla="*/ 266224 w 295275"/>
                <a:gd name="connsiteY28" fmla="*/ 226219 h 266700"/>
                <a:gd name="connsiteX29" fmla="*/ 280511 w 295275"/>
                <a:gd name="connsiteY29" fmla="*/ 226219 h 266700"/>
                <a:gd name="connsiteX30" fmla="*/ 294799 w 295275"/>
                <a:gd name="connsiteY30" fmla="*/ 211931 h 266700"/>
                <a:gd name="connsiteX31" fmla="*/ 294799 w 295275"/>
                <a:gd name="connsiteY31" fmla="*/ 130016 h 266700"/>
                <a:gd name="connsiteX32" fmla="*/ 290036 w 295275"/>
                <a:gd name="connsiteY32" fmla="*/ 119539 h 266700"/>
                <a:gd name="connsiteX33" fmla="*/ 70961 w 295275"/>
                <a:gd name="connsiteY33" fmla="*/ 34766 h 266700"/>
                <a:gd name="connsiteX34" fmla="*/ 230029 w 295275"/>
                <a:gd name="connsiteY34" fmla="*/ 34766 h 266700"/>
                <a:gd name="connsiteX35" fmla="*/ 240506 w 295275"/>
                <a:gd name="connsiteY35" fmla="*/ 92869 h 266700"/>
                <a:gd name="connsiteX36" fmla="*/ 59531 w 295275"/>
                <a:gd name="connsiteY36" fmla="*/ 92869 h 266700"/>
                <a:gd name="connsiteX37" fmla="*/ 70961 w 295275"/>
                <a:gd name="connsiteY37" fmla="*/ 34766 h 266700"/>
                <a:gd name="connsiteX38" fmla="*/ 59531 w 295275"/>
                <a:gd name="connsiteY38" fmla="*/ 187166 h 266700"/>
                <a:gd name="connsiteX39" fmla="*/ 33814 w 295275"/>
                <a:gd name="connsiteY39" fmla="*/ 161449 h 266700"/>
                <a:gd name="connsiteX40" fmla="*/ 59531 w 295275"/>
                <a:gd name="connsiteY40" fmla="*/ 135731 h 266700"/>
                <a:gd name="connsiteX41" fmla="*/ 85249 w 295275"/>
                <a:gd name="connsiteY41" fmla="*/ 161449 h 266700"/>
                <a:gd name="connsiteX42" fmla="*/ 59531 w 295275"/>
                <a:gd name="connsiteY42" fmla="*/ 187166 h 266700"/>
                <a:gd name="connsiteX43" fmla="*/ 241459 w 295275"/>
                <a:gd name="connsiteY43" fmla="*/ 187166 h 266700"/>
                <a:gd name="connsiteX44" fmla="*/ 215741 w 295275"/>
                <a:gd name="connsiteY44" fmla="*/ 161449 h 266700"/>
                <a:gd name="connsiteX45" fmla="*/ 241459 w 295275"/>
                <a:gd name="connsiteY45" fmla="*/ 135731 h 266700"/>
                <a:gd name="connsiteX46" fmla="*/ 267176 w 295275"/>
                <a:gd name="connsiteY46" fmla="*/ 161449 h 266700"/>
                <a:gd name="connsiteX47" fmla="*/ 241459 w 295275"/>
                <a:gd name="connsiteY47" fmla="*/ 187166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95275" h="266700">
                  <a:moveTo>
                    <a:pt x="290036" y="119539"/>
                  </a:moveTo>
                  <a:lnTo>
                    <a:pt x="270034" y="99536"/>
                  </a:lnTo>
                  <a:lnTo>
                    <a:pt x="292894" y="99536"/>
                  </a:lnTo>
                  <a:lnTo>
                    <a:pt x="292894" y="69056"/>
                  </a:lnTo>
                  <a:lnTo>
                    <a:pt x="264319" y="69056"/>
                  </a:lnTo>
                  <a:lnTo>
                    <a:pt x="254794" y="18574"/>
                  </a:lnTo>
                  <a:cubicBezTo>
                    <a:pt x="253841" y="11906"/>
                    <a:pt x="248126" y="7144"/>
                    <a:pt x="241459" y="7144"/>
                  </a:cubicBezTo>
                  <a:lnTo>
                    <a:pt x="59531" y="7144"/>
                  </a:lnTo>
                  <a:cubicBezTo>
                    <a:pt x="52864" y="7144"/>
                    <a:pt x="47149" y="11906"/>
                    <a:pt x="46196" y="18574"/>
                  </a:cubicBezTo>
                  <a:lnTo>
                    <a:pt x="36671" y="69056"/>
                  </a:lnTo>
                  <a:lnTo>
                    <a:pt x="8096" y="69056"/>
                  </a:lnTo>
                  <a:lnTo>
                    <a:pt x="8096" y="99536"/>
                  </a:lnTo>
                  <a:lnTo>
                    <a:pt x="30956" y="99536"/>
                  </a:lnTo>
                  <a:lnTo>
                    <a:pt x="10954" y="119539"/>
                  </a:lnTo>
                  <a:cubicBezTo>
                    <a:pt x="8096" y="122396"/>
                    <a:pt x="7144" y="126206"/>
                    <a:pt x="7144" y="130016"/>
                  </a:cubicBezTo>
                  <a:lnTo>
                    <a:pt x="7144" y="211931"/>
                  </a:lnTo>
                  <a:cubicBezTo>
                    <a:pt x="7144" y="219551"/>
                    <a:pt x="13811" y="226219"/>
                    <a:pt x="21431" y="226219"/>
                  </a:cubicBezTo>
                  <a:lnTo>
                    <a:pt x="35719" y="226219"/>
                  </a:lnTo>
                  <a:lnTo>
                    <a:pt x="35719" y="261461"/>
                  </a:lnTo>
                  <a:cubicBezTo>
                    <a:pt x="35719" y="264319"/>
                    <a:pt x="38576" y="267176"/>
                    <a:pt x="41434" y="267176"/>
                  </a:cubicBezTo>
                  <a:lnTo>
                    <a:pt x="79534" y="267176"/>
                  </a:lnTo>
                  <a:cubicBezTo>
                    <a:pt x="82391" y="267176"/>
                    <a:pt x="85249" y="264319"/>
                    <a:pt x="85249" y="261461"/>
                  </a:cubicBezTo>
                  <a:lnTo>
                    <a:pt x="85249" y="226219"/>
                  </a:lnTo>
                  <a:lnTo>
                    <a:pt x="216694" y="226219"/>
                  </a:lnTo>
                  <a:lnTo>
                    <a:pt x="216694" y="261461"/>
                  </a:lnTo>
                  <a:cubicBezTo>
                    <a:pt x="216694" y="264319"/>
                    <a:pt x="219551" y="267176"/>
                    <a:pt x="222409" y="267176"/>
                  </a:cubicBezTo>
                  <a:lnTo>
                    <a:pt x="260509" y="267176"/>
                  </a:lnTo>
                  <a:cubicBezTo>
                    <a:pt x="263366" y="267176"/>
                    <a:pt x="266224" y="264319"/>
                    <a:pt x="266224" y="261461"/>
                  </a:cubicBezTo>
                  <a:lnTo>
                    <a:pt x="266224" y="226219"/>
                  </a:lnTo>
                  <a:lnTo>
                    <a:pt x="280511" y="226219"/>
                  </a:lnTo>
                  <a:cubicBezTo>
                    <a:pt x="288131" y="226219"/>
                    <a:pt x="294799" y="219551"/>
                    <a:pt x="294799" y="211931"/>
                  </a:cubicBezTo>
                  <a:lnTo>
                    <a:pt x="294799" y="130016"/>
                  </a:lnTo>
                  <a:cubicBezTo>
                    <a:pt x="294799" y="125254"/>
                    <a:pt x="292894" y="122396"/>
                    <a:pt x="290036" y="119539"/>
                  </a:cubicBezTo>
                  <a:close/>
                  <a:moveTo>
                    <a:pt x="70961" y="34766"/>
                  </a:moveTo>
                  <a:lnTo>
                    <a:pt x="230029" y="34766"/>
                  </a:lnTo>
                  <a:lnTo>
                    <a:pt x="240506" y="92869"/>
                  </a:lnTo>
                  <a:lnTo>
                    <a:pt x="59531" y="92869"/>
                  </a:lnTo>
                  <a:lnTo>
                    <a:pt x="70961" y="34766"/>
                  </a:lnTo>
                  <a:close/>
                  <a:moveTo>
                    <a:pt x="59531" y="187166"/>
                  </a:moveTo>
                  <a:cubicBezTo>
                    <a:pt x="45244" y="187166"/>
                    <a:pt x="33814" y="175736"/>
                    <a:pt x="33814" y="161449"/>
                  </a:cubicBezTo>
                  <a:cubicBezTo>
                    <a:pt x="33814" y="147161"/>
                    <a:pt x="45244" y="135731"/>
                    <a:pt x="59531" y="135731"/>
                  </a:cubicBezTo>
                  <a:cubicBezTo>
                    <a:pt x="73819" y="135731"/>
                    <a:pt x="85249" y="147161"/>
                    <a:pt x="85249" y="161449"/>
                  </a:cubicBezTo>
                  <a:cubicBezTo>
                    <a:pt x="86201" y="175736"/>
                    <a:pt x="73819" y="187166"/>
                    <a:pt x="59531" y="187166"/>
                  </a:cubicBezTo>
                  <a:close/>
                  <a:moveTo>
                    <a:pt x="241459" y="187166"/>
                  </a:moveTo>
                  <a:cubicBezTo>
                    <a:pt x="227171" y="187166"/>
                    <a:pt x="215741" y="175736"/>
                    <a:pt x="215741" y="161449"/>
                  </a:cubicBezTo>
                  <a:cubicBezTo>
                    <a:pt x="215741" y="147161"/>
                    <a:pt x="227171" y="135731"/>
                    <a:pt x="241459" y="135731"/>
                  </a:cubicBezTo>
                  <a:cubicBezTo>
                    <a:pt x="255746" y="135731"/>
                    <a:pt x="267176" y="147161"/>
                    <a:pt x="267176" y="161449"/>
                  </a:cubicBezTo>
                  <a:cubicBezTo>
                    <a:pt x="267176" y="175736"/>
                    <a:pt x="255746" y="187166"/>
                    <a:pt x="241459" y="187166"/>
                  </a:cubicBezTo>
                  <a:close/>
                </a:path>
              </a:pathLst>
            </a:custGeom>
            <a:solidFill>
              <a:srgbClr val="0093E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atinLnBrk="0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21" name="자유형: 도형 1072">
            <a:extLst>
              <a:ext uri="{FF2B5EF4-FFF2-40B4-BE49-F238E27FC236}">
                <a16:creationId xmlns:a16="http://schemas.microsoft.com/office/drawing/2014/main" id="{CAF178A3-CBA0-47F2-901C-97BD1B395401}"/>
              </a:ext>
            </a:extLst>
          </p:cNvPr>
          <p:cNvSpPr/>
          <p:nvPr/>
        </p:nvSpPr>
        <p:spPr>
          <a:xfrm>
            <a:off x="640176" y="5948794"/>
            <a:ext cx="192616" cy="112363"/>
          </a:xfrm>
          <a:custGeom>
            <a:avLst/>
            <a:gdLst>
              <a:gd name="connsiteX0" fmla="*/ 17305 w 192615"/>
              <a:gd name="connsiteY0" fmla="*/ 115419 h 117375"/>
              <a:gd name="connsiteX1" fmla="*/ 174107 w 192615"/>
              <a:gd name="connsiteY1" fmla="*/ 115118 h 117375"/>
              <a:gd name="connsiteX2" fmla="*/ 191261 w 192615"/>
              <a:gd name="connsiteY2" fmla="*/ 101876 h 117375"/>
              <a:gd name="connsiteX3" fmla="*/ 191261 w 192615"/>
              <a:gd name="connsiteY3" fmla="*/ 98866 h 117375"/>
              <a:gd name="connsiteX4" fmla="*/ 160864 w 192615"/>
              <a:gd name="connsiteY4" fmla="*/ 54324 h 117375"/>
              <a:gd name="connsiteX5" fmla="*/ 154845 w 192615"/>
              <a:gd name="connsiteY5" fmla="*/ 52217 h 117375"/>
              <a:gd name="connsiteX6" fmla="*/ 155146 w 192615"/>
              <a:gd name="connsiteY6" fmla="*/ 44994 h 117375"/>
              <a:gd name="connsiteX7" fmla="*/ 155146 w 192615"/>
              <a:gd name="connsiteY7" fmla="*/ 43790 h 117375"/>
              <a:gd name="connsiteX8" fmla="*/ 113613 w 192615"/>
              <a:gd name="connsiteY8" fmla="*/ 2257 h 117375"/>
              <a:gd name="connsiteX9" fmla="*/ 75391 w 192615"/>
              <a:gd name="connsiteY9" fmla="*/ 27237 h 117375"/>
              <a:gd name="connsiteX10" fmla="*/ 72983 w 192615"/>
              <a:gd name="connsiteY10" fmla="*/ 32955 h 117375"/>
              <a:gd name="connsiteX11" fmla="*/ 66663 w 192615"/>
              <a:gd name="connsiteY11" fmla="*/ 32052 h 117375"/>
              <a:gd name="connsiteX12" fmla="*/ 62149 w 192615"/>
              <a:gd name="connsiteY12" fmla="*/ 31752 h 117375"/>
              <a:gd name="connsiteX13" fmla="*/ 23626 w 192615"/>
              <a:gd name="connsiteY13" fmla="*/ 72381 h 117375"/>
              <a:gd name="connsiteX14" fmla="*/ 23626 w 192615"/>
              <a:gd name="connsiteY14" fmla="*/ 72983 h 117375"/>
              <a:gd name="connsiteX15" fmla="*/ 26033 w 192615"/>
              <a:gd name="connsiteY15" fmla="*/ 82614 h 117375"/>
              <a:gd name="connsiteX16" fmla="*/ 16101 w 192615"/>
              <a:gd name="connsiteY16" fmla="*/ 83216 h 117375"/>
              <a:gd name="connsiteX17" fmla="*/ 2257 w 192615"/>
              <a:gd name="connsiteY17" fmla="*/ 100070 h 117375"/>
              <a:gd name="connsiteX18" fmla="*/ 17305 w 192615"/>
              <a:gd name="connsiteY18" fmla="*/ 115419 h 117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2615" h="117375">
                <a:moveTo>
                  <a:pt x="17305" y="115419"/>
                </a:moveTo>
                <a:cubicBezTo>
                  <a:pt x="18810" y="115419"/>
                  <a:pt x="174107" y="115118"/>
                  <a:pt x="174107" y="115118"/>
                </a:cubicBezTo>
                <a:cubicBezTo>
                  <a:pt x="183436" y="115118"/>
                  <a:pt x="191261" y="109099"/>
                  <a:pt x="191261" y="101876"/>
                </a:cubicBezTo>
                <a:lnTo>
                  <a:pt x="191261" y="98866"/>
                </a:lnTo>
                <a:cubicBezTo>
                  <a:pt x="191261" y="78401"/>
                  <a:pt x="178922" y="60644"/>
                  <a:pt x="160864" y="54324"/>
                </a:cubicBezTo>
                <a:lnTo>
                  <a:pt x="154845" y="52217"/>
                </a:lnTo>
                <a:lnTo>
                  <a:pt x="155146" y="44994"/>
                </a:lnTo>
                <a:cubicBezTo>
                  <a:pt x="155146" y="44693"/>
                  <a:pt x="155146" y="44091"/>
                  <a:pt x="155146" y="43790"/>
                </a:cubicBezTo>
                <a:cubicBezTo>
                  <a:pt x="155146" y="20917"/>
                  <a:pt x="136486" y="2257"/>
                  <a:pt x="113613" y="2257"/>
                </a:cubicBezTo>
                <a:cubicBezTo>
                  <a:pt x="97060" y="2257"/>
                  <a:pt x="82012" y="12189"/>
                  <a:pt x="75391" y="27237"/>
                </a:cubicBezTo>
                <a:lnTo>
                  <a:pt x="72983" y="32955"/>
                </a:lnTo>
                <a:lnTo>
                  <a:pt x="66663" y="32052"/>
                </a:lnTo>
                <a:cubicBezTo>
                  <a:pt x="64857" y="31752"/>
                  <a:pt x="63353" y="31752"/>
                  <a:pt x="62149" y="31752"/>
                </a:cubicBezTo>
                <a:cubicBezTo>
                  <a:pt x="41081" y="31752"/>
                  <a:pt x="23926" y="50110"/>
                  <a:pt x="23626" y="72381"/>
                </a:cubicBezTo>
                <a:cubicBezTo>
                  <a:pt x="23626" y="72381"/>
                  <a:pt x="23626" y="72682"/>
                  <a:pt x="23626" y="72983"/>
                </a:cubicBezTo>
                <a:lnTo>
                  <a:pt x="26033" y="82614"/>
                </a:lnTo>
                <a:lnTo>
                  <a:pt x="16101" y="83216"/>
                </a:lnTo>
                <a:cubicBezTo>
                  <a:pt x="8878" y="83517"/>
                  <a:pt x="2257" y="91342"/>
                  <a:pt x="2257" y="100070"/>
                </a:cubicBezTo>
                <a:cubicBezTo>
                  <a:pt x="2859" y="107594"/>
                  <a:pt x="6772" y="115419"/>
                  <a:pt x="17305" y="115419"/>
                </a:cubicBezTo>
                <a:close/>
              </a:path>
            </a:pathLst>
          </a:custGeom>
          <a:solidFill>
            <a:srgbClr val="41414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atinLnBrk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2" name="자유형: 도형 1073">
            <a:extLst>
              <a:ext uri="{FF2B5EF4-FFF2-40B4-BE49-F238E27FC236}">
                <a16:creationId xmlns:a16="http://schemas.microsoft.com/office/drawing/2014/main" id="{29BF36C7-70C1-4A45-A741-41DC4FBF63B6}"/>
              </a:ext>
            </a:extLst>
          </p:cNvPr>
          <p:cNvSpPr/>
          <p:nvPr/>
        </p:nvSpPr>
        <p:spPr>
          <a:xfrm>
            <a:off x="568848" y="5881376"/>
            <a:ext cx="174558" cy="167105"/>
          </a:xfrm>
          <a:custGeom>
            <a:avLst/>
            <a:gdLst>
              <a:gd name="connsiteX0" fmla="*/ 76294 w 174558"/>
              <a:gd name="connsiteY0" fmla="*/ 140098 h 174558"/>
              <a:gd name="connsiteX1" fmla="*/ 69673 w 174558"/>
              <a:gd name="connsiteY1" fmla="*/ 116322 h 174558"/>
              <a:gd name="connsiteX2" fmla="*/ 116322 w 174558"/>
              <a:gd name="connsiteY2" fmla="*/ 69673 h 174558"/>
              <a:gd name="connsiteX3" fmla="*/ 140700 w 174558"/>
              <a:gd name="connsiteY3" fmla="*/ 76595 h 174558"/>
              <a:gd name="connsiteX4" fmla="*/ 156952 w 174558"/>
              <a:gd name="connsiteY4" fmla="*/ 63353 h 174558"/>
              <a:gd name="connsiteX5" fmla="*/ 172000 w 174558"/>
              <a:gd name="connsiteY5" fmla="*/ 37470 h 174558"/>
              <a:gd name="connsiteX6" fmla="*/ 168689 w 174558"/>
              <a:gd name="connsiteY6" fmla="*/ 25130 h 174558"/>
              <a:gd name="connsiteX7" fmla="*/ 156350 w 174558"/>
              <a:gd name="connsiteY7" fmla="*/ 28441 h 174558"/>
              <a:gd name="connsiteX8" fmla="*/ 141001 w 174558"/>
              <a:gd name="connsiteY8" fmla="*/ 54926 h 174558"/>
              <a:gd name="connsiteX9" fmla="*/ 125050 w 174558"/>
              <a:gd name="connsiteY9" fmla="*/ 50712 h 174558"/>
              <a:gd name="connsiteX10" fmla="*/ 125050 w 174558"/>
              <a:gd name="connsiteY10" fmla="*/ 11286 h 174558"/>
              <a:gd name="connsiteX11" fmla="*/ 116021 w 174558"/>
              <a:gd name="connsiteY11" fmla="*/ 2257 h 174558"/>
              <a:gd name="connsiteX12" fmla="*/ 116021 w 174558"/>
              <a:gd name="connsiteY12" fmla="*/ 2257 h 174558"/>
              <a:gd name="connsiteX13" fmla="*/ 106992 w 174558"/>
              <a:gd name="connsiteY13" fmla="*/ 11286 h 174558"/>
              <a:gd name="connsiteX14" fmla="*/ 106992 w 174558"/>
              <a:gd name="connsiteY14" fmla="*/ 50712 h 174558"/>
              <a:gd name="connsiteX15" fmla="*/ 91041 w 174558"/>
              <a:gd name="connsiteY15" fmla="*/ 54926 h 174558"/>
              <a:gd name="connsiteX16" fmla="*/ 75692 w 174558"/>
              <a:gd name="connsiteY16" fmla="*/ 28441 h 174558"/>
              <a:gd name="connsiteX17" fmla="*/ 63353 w 174558"/>
              <a:gd name="connsiteY17" fmla="*/ 25130 h 174558"/>
              <a:gd name="connsiteX18" fmla="*/ 60042 w 174558"/>
              <a:gd name="connsiteY18" fmla="*/ 37470 h 174558"/>
              <a:gd name="connsiteX19" fmla="*/ 75391 w 174558"/>
              <a:gd name="connsiteY19" fmla="*/ 63954 h 174558"/>
              <a:gd name="connsiteX20" fmla="*/ 63653 w 174558"/>
              <a:gd name="connsiteY20" fmla="*/ 75692 h 174558"/>
              <a:gd name="connsiteX21" fmla="*/ 37169 w 174558"/>
              <a:gd name="connsiteY21" fmla="*/ 60343 h 174558"/>
              <a:gd name="connsiteX22" fmla="*/ 24829 w 174558"/>
              <a:gd name="connsiteY22" fmla="*/ 63654 h 174558"/>
              <a:gd name="connsiteX23" fmla="*/ 28140 w 174558"/>
              <a:gd name="connsiteY23" fmla="*/ 75993 h 174558"/>
              <a:gd name="connsiteX24" fmla="*/ 54625 w 174558"/>
              <a:gd name="connsiteY24" fmla="*/ 91342 h 174558"/>
              <a:gd name="connsiteX25" fmla="*/ 50411 w 174558"/>
              <a:gd name="connsiteY25" fmla="*/ 107293 h 174558"/>
              <a:gd name="connsiteX26" fmla="*/ 11286 w 174558"/>
              <a:gd name="connsiteY26" fmla="*/ 106992 h 174558"/>
              <a:gd name="connsiteX27" fmla="*/ 2257 w 174558"/>
              <a:gd name="connsiteY27" fmla="*/ 116021 h 174558"/>
              <a:gd name="connsiteX28" fmla="*/ 11286 w 174558"/>
              <a:gd name="connsiteY28" fmla="*/ 125050 h 174558"/>
              <a:gd name="connsiteX29" fmla="*/ 11286 w 174558"/>
              <a:gd name="connsiteY29" fmla="*/ 125050 h 174558"/>
              <a:gd name="connsiteX30" fmla="*/ 50411 w 174558"/>
              <a:gd name="connsiteY30" fmla="*/ 125050 h 174558"/>
              <a:gd name="connsiteX31" fmla="*/ 54625 w 174558"/>
              <a:gd name="connsiteY31" fmla="*/ 141001 h 174558"/>
              <a:gd name="connsiteX32" fmla="*/ 28441 w 174558"/>
              <a:gd name="connsiteY32" fmla="*/ 156049 h 174558"/>
              <a:gd name="connsiteX33" fmla="*/ 25130 w 174558"/>
              <a:gd name="connsiteY33" fmla="*/ 168388 h 174558"/>
              <a:gd name="connsiteX34" fmla="*/ 32955 w 174558"/>
              <a:gd name="connsiteY34" fmla="*/ 172903 h 174558"/>
              <a:gd name="connsiteX35" fmla="*/ 37470 w 174558"/>
              <a:gd name="connsiteY35" fmla="*/ 171699 h 174558"/>
              <a:gd name="connsiteX36" fmla="*/ 59139 w 174558"/>
              <a:gd name="connsiteY36" fmla="*/ 159059 h 174558"/>
              <a:gd name="connsiteX37" fmla="*/ 76294 w 174558"/>
              <a:gd name="connsiteY37" fmla="*/ 140098 h 174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74558" h="174558">
                <a:moveTo>
                  <a:pt x="76294" y="140098"/>
                </a:moveTo>
                <a:cubicBezTo>
                  <a:pt x="72080" y="133176"/>
                  <a:pt x="69673" y="125050"/>
                  <a:pt x="69673" y="116322"/>
                </a:cubicBezTo>
                <a:cubicBezTo>
                  <a:pt x="69673" y="90439"/>
                  <a:pt x="90740" y="69673"/>
                  <a:pt x="116322" y="69673"/>
                </a:cubicBezTo>
                <a:cubicBezTo>
                  <a:pt x="125351" y="69673"/>
                  <a:pt x="133778" y="72381"/>
                  <a:pt x="140700" y="76595"/>
                </a:cubicBezTo>
                <a:cubicBezTo>
                  <a:pt x="145214" y="71178"/>
                  <a:pt x="150932" y="66663"/>
                  <a:pt x="156952" y="63353"/>
                </a:cubicBezTo>
                <a:lnTo>
                  <a:pt x="172000" y="37470"/>
                </a:lnTo>
                <a:cubicBezTo>
                  <a:pt x="174408" y="33256"/>
                  <a:pt x="172903" y="27538"/>
                  <a:pt x="168689" y="25130"/>
                </a:cubicBezTo>
                <a:cubicBezTo>
                  <a:pt x="164476" y="22723"/>
                  <a:pt x="158757" y="24227"/>
                  <a:pt x="156350" y="28441"/>
                </a:cubicBezTo>
                <a:lnTo>
                  <a:pt x="141001" y="54926"/>
                </a:lnTo>
                <a:cubicBezTo>
                  <a:pt x="135884" y="52819"/>
                  <a:pt x="130768" y="51615"/>
                  <a:pt x="125050" y="50712"/>
                </a:cubicBezTo>
                <a:lnTo>
                  <a:pt x="125050" y="11286"/>
                </a:lnTo>
                <a:cubicBezTo>
                  <a:pt x="125050" y="6170"/>
                  <a:pt x="120836" y="2257"/>
                  <a:pt x="116021" y="2257"/>
                </a:cubicBezTo>
                <a:cubicBezTo>
                  <a:pt x="116021" y="2257"/>
                  <a:pt x="116021" y="2257"/>
                  <a:pt x="116021" y="2257"/>
                </a:cubicBezTo>
                <a:cubicBezTo>
                  <a:pt x="110905" y="2257"/>
                  <a:pt x="106992" y="6471"/>
                  <a:pt x="106992" y="11286"/>
                </a:cubicBezTo>
                <a:lnTo>
                  <a:pt x="106992" y="50712"/>
                </a:lnTo>
                <a:cubicBezTo>
                  <a:pt x="101575" y="51615"/>
                  <a:pt x="96157" y="52819"/>
                  <a:pt x="91041" y="54926"/>
                </a:cubicBezTo>
                <a:lnTo>
                  <a:pt x="75692" y="28441"/>
                </a:lnTo>
                <a:cubicBezTo>
                  <a:pt x="73284" y="24227"/>
                  <a:pt x="67566" y="22723"/>
                  <a:pt x="63353" y="25130"/>
                </a:cubicBezTo>
                <a:cubicBezTo>
                  <a:pt x="59139" y="27538"/>
                  <a:pt x="57634" y="33256"/>
                  <a:pt x="60042" y="37470"/>
                </a:cubicBezTo>
                <a:lnTo>
                  <a:pt x="75391" y="63954"/>
                </a:lnTo>
                <a:cubicBezTo>
                  <a:pt x="71178" y="67265"/>
                  <a:pt x="67265" y="71178"/>
                  <a:pt x="63653" y="75692"/>
                </a:cubicBezTo>
                <a:lnTo>
                  <a:pt x="37169" y="60343"/>
                </a:lnTo>
                <a:cubicBezTo>
                  <a:pt x="32955" y="57935"/>
                  <a:pt x="27237" y="59440"/>
                  <a:pt x="24829" y="63654"/>
                </a:cubicBezTo>
                <a:cubicBezTo>
                  <a:pt x="22422" y="67867"/>
                  <a:pt x="23926" y="73585"/>
                  <a:pt x="28140" y="75993"/>
                </a:cubicBezTo>
                <a:lnTo>
                  <a:pt x="54625" y="91342"/>
                </a:lnTo>
                <a:cubicBezTo>
                  <a:pt x="52518" y="96458"/>
                  <a:pt x="51013" y="101575"/>
                  <a:pt x="50411" y="107293"/>
                </a:cubicBezTo>
                <a:lnTo>
                  <a:pt x="11286" y="106992"/>
                </a:lnTo>
                <a:cubicBezTo>
                  <a:pt x="6170" y="106992"/>
                  <a:pt x="2257" y="111206"/>
                  <a:pt x="2257" y="116021"/>
                </a:cubicBezTo>
                <a:cubicBezTo>
                  <a:pt x="2257" y="121137"/>
                  <a:pt x="6471" y="125050"/>
                  <a:pt x="11286" y="125050"/>
                </a:cubicBezTo>
                <a:lnTo>
                  <a:pt x="11286" y="125050"/>
                </a:lnTo>
                <a:lnTo>
                  <a:pt x="50411" y="125050"/>
                </a:lnTo>
                <a:cubicBezTo>
                  <a:pt x="51314" y="130467"/>
                  <a:pt x="52518" y="135884"/>
                  <a:pt x="54625" y="141001"/>
                </a:cubicBezTo>
                <a:lnTo>
                  <a:pt x="28441" y="156049"/>
                </a:lnTo>
                <a:cubicBezTo>
                  <a:pt x="24227" y="158457"/>
                  <a:pt x="22723" y="164175"/>
                  <a:pt x="25130" y="168388"/>
                </a:cubicBezTo>
                <a:cubicBezTo>
                  <a:pt x="26936" y="171398"/>
                  <a:pt x="29946" y="172903"/>
                  <a:pt x="32955" y="172903"/>
                </a:cubicBezTo>
                <a:cubicBezTo>
                  <a:pt x="34460" y="172903"/>
                  <a:pt x="35965" y="172602"/>
                  <a:pt x="37470" y="171699"/>
                </a:cubicBezTo>
                <a:lnTo>
                  <a:pt x="59139" y="159059"/>
                </a:lnTo>
                <a:cubicBezTo>
                  <a:pt x="62450" y="150933"/>
                  <a:pt x="68469" y="144010"/>
                  <a:pt x="76294" y="140098"/>
                </a:cubicBezTo>
                <a:close/>
              </a:path>
            </a:pathLst>
          </a:custGeom>
          <a:solidFill>
            <a:srgbClr val="0093E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latinLnBrk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3" name="Rectangle 66">
            <a:extLst>
              <a:ext uri="{FF2B5EF4-FFF2-40B4-BE49-F238E27FC236}">
                <a16:creationId xmlns:a16="http://schemas.microsoft.com/office/drawing/2014/main" id="{DCBADB58-037F-4F22-86D6-949011B30DF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994813" y="1618993"/>
            <a:ext cx="1487294" cy="4588231"/>
          </a:xfrm>
          <a:prstGeom prst="round1Rect">
            <a:avLst>
              <a:gd name="adj" fmla="val 0"/>
            </a:avLst>
          </a:prstGeom>
          <a:solidFill>
            <a:srgbClr val="F0F9FF"/>
          </a:solidFill>
          <a:ln w="6350" cap="flat" cmpd="sng" algn="ctr">
            <a:noFill/>
            <a:prstDash val="solid"/>
          </a:ln>
          <a:effectLst/>
        </p:spPr>
        <p:txBody>
          <a:bodyPr tIns="108000" anchor="t" anchorCtr="0"/>
          <a:lstStyle/>
          <a:p>
            <a:pPr marL="0" marR="0" lvl="0" indent="0" algn="ctr" defTabSz="866775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-28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24" name="직사각형 223">
            <a:extLst>
              <a:ext uri="{FF2B5EF4-FFF2-40B4-BE49-F238E27FC236}">
                <a16:creationId xmlns:a16="http://schemas.microsoft.com/office/drawing/2014/main" id="{6E60B90B-D68B-49AC-B3BC-0C54610CEA16}"/>
              </a:ext>
            </a:extLst>
          </p:cNvPr>
          <p:cNvSpPr/>
          <p:nvPr/>
        </p:nvSpPr>
        <p:spPr>
          <a:xfrm>
            <a:off x="3093659" y="1901866"/>
            <a:ext cx="4350971" cy="2004302"/>
          </a:xfrm>
          <a:prstGeom prst="rect">
            <a:avLst/>
          </a:prstGeom>
          <a:solidFill>
            <a:srgbClr val="E1F4FF"/>
          </a:solidFill>
          <a:ln w="9525" cap="flat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 latinLnBrk="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F8907C55-6EA5-41D3-A084-DC7EB7B3AC65}"/>
              </a:ext>
            </a:extLst>
          </p:cNvPr>
          <p:cNvSpPr txBox="1"/>
          <p:nvPr/>
        </p:nvSpPr>
        <p:spPr>
          <a:xfrm rot="5400000">
            <a:off x="6627050" y="3924330"/>
            <a:ext cx="19904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API</a:t>
            </a:r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Gateway(Open API)</a:t>
            </a:r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7ADA9161-2BFC-4691-A48C-32CEC226400A}"/>
              </a:ext>
            </a:extLst>
          </p:cNvPr>
          <p:cNvSpPr txBox="1"/>
          <p:nvPr/>
        </p:nvSpPr>
        <p:spPr>
          <a:xfrm rot="5400000">
            <a:off x="1632863" y="3948478"/>
            <a:ext cx="12330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latin typeface="+mn-ea"/>
              </a:rPr>
              <a:t>플랫폼 </a:t>
            </a:r>
            <a:r>
              <a:rPr lang="en-US" altLang="ko-KR" sz="1100" b="1" dirty="0">
                <a:latin typeface="+mn-ea"/>
              </a:rPr>
              <a:t>Gateway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27" name="_PO1">
            <a:extLst>
              <a:ext uri="{FF2B5EF4-FFF2-40B4-BE49-F238E27FC236}">
                <a16:creationId xmlns:a16="http://schemas.microsoft.com/office/drawing/2014/main" id="{AD26E91C-ACE8-476A-B130-05A7203D5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1299" y="1912785"/>
            <a:ext cx="632748" cy="1993383"/>
          </a:xfrm>
          <a:prstGeom prst="roundRect">
            <a:avLst>
              <a:gd name="adj" fmla="val 7471"/>
            </a:avLst>
          </a:prstGeom>
          <a:solidFill>
            <a:srgbClr val="1185CD"/>
          </a:solidFill>
          <a:ln w="0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1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업무</a:t>
            </a:r>
            <a:endParaRPr lang="en-US" altLang="ko-KR" sz="1100" b="1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algn="ctr" latinLnBrk="0"/>
            <a:r>
              <a:rPr lang="ko-KR" altLang="en-US" sz="11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endParaRPr lang="en-US" altLang="ko-KR" sz="1100" b="1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8" name="_PO1">
            <a:extLst>
              <a:ext uri="{FF2B5EF4-FFF2-40B4-BE49-F238E27FC236}">
                <a16:creationId xmlns:a16="http://schemas.microsoft.com/office/drawing/2014/main" id="{DF5579FB-222D-406F-A21B-45946D34C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1298" y="4598588"/>
            <a:ext cx="632749" cy="508916"/>
          </a:xfrm>
          <a:prstGeom prst="roundRect">
            <a:avLst>
              <a:gd name="adj" fmla="val 8168"/>
            </a:avLst>
          </a:prstGeom>
          <a:solidFill>
            <a:srgbClr val="1185CD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1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블록체인</a:t>
            </a:r>
            <a:endParaRPr lang="en-US" altLang="ko-KR" sz="1100" b="1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9" name="_PO1">
            <a:extLst>
              <a:ext uri="{FF2B5EF4-FFF2-40B4-BE49-F238E27FC236}">
                <a16:creationId xmlns:a16="http://schemas.microsoft.com/office/drawing/2014/main" id="{646BC998-8E84-4AA2-B349-B13DE50611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1298" y="5164992"/>
            <a:ext cx="632749" cy="1042232"/>
          </a:xfrm>
          <a:prstGeom prst="roundRect">
            <a:avLst>
              <a:gd name="adj" fmla="val 7312"/>
            </a:avLst>
          </a:prstGeom>
          <a:solidFill>
            <a:srgbClr val="1185CD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100" b="1" kern="0" dirty="0" err="1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클라우드</a:t>
            </a:r>
            <a:endParaRPr lang="en-US" altLang="ko-KR" sz="1100" b="1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0" name="직사각형 229">
            <a:extLst>
              <a:ext uri="{FF2B5EF4-FFF2-40B4-BE49-F238E27FC236}">
                <a16:creationId xmlns:a16="http://schemas.microsoft.com/office/drawing/2014/main" id="{DA73C6A1-6A41-4C6D-B74B-8E1183942A0D}"/>
              </a:ext>
            </a:extLst>
          </p:cNvPr>
          <p:cNvSpPr/>
          <p:nvPr/>
        </p:nvSpPr>
        <p:spPr>
          <a:xfrm>
            <a:off x="3180716" y="1985050"/>
            <a:ext cx="4195493" cy="1799281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 latinLnBrk="0"/>
            <a:endParaRPr lang="ko-KR" altLang="en-US" kern="0" spc="-5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31" name="그룹 230">
            <a:extLst>
              <a:ext uri="{FF2B5EF4-FFF2-40B4-BE49-F238E27FC236}">
                <a16:creationId xmlns:a16="http://schemas.microsoft.com/office/drawing/2014/main" id="{57276203-DD90-4BF3-9685-939CAC2066A8}"/>
              </a:ext>
            </a:extLst>
          </p:cNvPr>
          <p:cNvGrpSpPr/>
          <p:nvPr/>
        </p:nvGrpSpPr>
        <p:grpSpPr>
          <a:xfrm>
            <a:off x="3562412" y="1904122"/>
            <a:ext cx="3432100" cy="240760"/>
            <a:chOff x="3511625" y="1988202"/>
            <a:chExt cx="3432100" cy="240760"/>
          </a:xfrm>
        </p:grpSpPr>
        <p:sp>
          <p:nvSpPr>
            <p:cNvPr id="232" name="사다리꼴 231">
              <a:extLst>
                <a:ext uri="{FF2B5EF4-FFF2-40B4-BE49-F238E27FC236}">
                  <a16:creationId xmlns:a16="http://schemas.microsoft.com/office/drawing/2014/main" id="{2D65A47C-E428-4B56-A5E1-73D84DF5254A}"/>
                </a:ext>
              </a:extLst>
            </p:cNvPr>
            <p:cNvSpPr/>
            <p:nvPr/>
          </p:nvSpPr>
          <p:spPr>
            <a:xfrm flipV="1">
              <a:off x="3511625" y="1988202"/>
              <a:ext cx="3432100" cy="240760"/>
            </a:xfrm>
            <a:prstGeom prst="trapezoid">
              <a:avLst>
                <a:gd name="adj" fmla="val 66192"/>
              </a:avLst>
            </a:prstGeom>
            <a:solidFill>
              <a:srgbClr val="11BD7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latinLnBrk="0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3" name="직사각형 232">
              <a:extLst>
                <a:ext uri="{FF2B5EF4-FFF2-40B4-BE49-F238E27FC236}">
                  <a16:creationId xmlns:a16="http://schemas.microsoft.com/office/drawing/2014/main" id="{248D2706-992F-4D60-AFB7-6A11E2B36DE9}"/>
                </a:ext>
              </a:extLst>
            </p:cNvPr>
            <p:cNvSpPr/>
            <p:nvPr/>
          </p:nvSpPr>
          <p:spPr>
            <a:xfrm>
              <a:off x="3670582" y="2014280"/>
              <a:ext cx="3114187" cy="1846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lvl="0" algn="ctr" latinLnBrk="0"/>
              <a:r>
                <a:rPr lang="ko-KR" altLang="en-US" sz="12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플랫폼 서비스</a:t>
              </a:r>
            </a:p>
          </p:txBody>
        </p:sp>
      </p:grpSp>
      <p:sp>
        <p:nvSpPr>
          <p:cNvPr id="234" name="_PO1">
            <a:extLst>
              <a:ext uri="{FF2B5EF4-FFF2-40B4-BE49-F238E27FC236}">
                <a16:creationId xmlns:a16="http://schemas.microsoft.com/office/drawing/2014/main" id="{2142E41C-4D7A-48FE-B335-6CDC2DB683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1298" y="3967954"/>
            <a:ext cx="632748" cy="597220"/>
          </a:xfrm>
          <a:prstGeom prst="roundRect">
            <a:avLst>
              <a:gd name="adj" fmla="val 7471"/>
            </a:avLst>
          </a:prstGeom>
          <a:solidFill>
            <a:srgbClr val="1185CD"/>
          </a:solidFill>
          <a:ln w="0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1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공통</a:t>
            </a:r>
            <a:br>
              <a:rPr lang="en-US" altLang="ko-KR" sz="11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1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endParaRPr lang="en-US" altLang="ko-KR" sz="1100" b="1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5" name="직사각형 234">
            <a:extLst>
              <a:ext uri="{FF2B5EF4-FFF2-40B4-BE49-F238E27FC236}">
                <a16:creationId xmlns:a16="http://schemas.microsoft.com/office/drawing/2014/main" id="{2B8E817F-D1EE-4415-AC80-1FCBE51918BB}"/>
              </a:ext>
            </a:extLst>
          </p:cNvPr>
          <p:cNvSpPr/>
          <p:nvPr/>
        </p:nvSpPr>
        <p:spPr>
          <a:xfrm>
            <a:off x="772076" y="4252016"/>
            <a:ext cx="891270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pPr lvl="0" latinLnBrk="0"/>
            <a:r>
              <a:rPr lang="ko-KR" altLang="en-US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빅데이터 플랫폼</a:t>
            </a:r>
          </a:p>
        </p:txBody>
      </p:sp>
      <p:grpSp>
        <p:nvGrpSpPr>
          <p:cNvPr id="236" name="그룹 235">
            <a:extLst>
              <a:ext uri="{FF2B5EF4-FFF2-40B4-BE49-F238E27FC236}">
                <a16:creationId xmlns:a16="http://schemas.microsoft.com/office/drawing/2014/main" id="{DA758B4D-CAC4-4706-83BB-FCE28EC787E4}"/>
              </a:ext>
            </a:extLst>
          </p:cNvPr>
          <p:cNvGrpSpPr/>
          <p:nvPr/>
        </p:nvGrpSpPr>
        <p:grpSpPr>
          <a:xfrm>
            <a:off x="8450351" y="3560814"/>
            <a:ext cx="567686" cy="540552"/>
            <a:chOff x="513808" y="3932990"/>
            <a:chExt cx="620066" cy="620066"/>
          </a:xfrm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7" name="타원 236">
              <a:extLst>
                <a:ext uri="{FF2B5EF4-FFF2-40B4-BE49-F238E27FC236}">
                  <a16:creationId xmlns:a16="http://schemas.microsoft.com/office/drawing/2014/main" id="{1A912916-A7A3-4874-9165-E59C6022B3E9}"/>
                </a:ext>
              </a:extLst>
            </p:cNvPr>
            <p:cNvSpPr/>
            <p:nvPr/>
          </p:nvSpPr>
          <p:spPr>
            <a:xfrm>
              <a:off x="513808" y="3932990"/>
              <a:ext cx="620066" cy="620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8" name="자유형: 도형 328">
              <a:extLst>
                <a:ext uri="{FF2B5EF4-FFF2-40B4-BE49-F238E27FC236}">
                  <a16:creationId xmlns:a16="http://schemas.microsoft.com/office/drawing/2014/main" id="{0F2D52FC-5414-4D30-AD19-342CA2979C45}"/>
                </a:ext>
              </a:extLst>
            </p:cNvPr>
            <p:cNvSpPr/>
            <p:nvPr/>
          </p:nvSpPr>
          <p:spPr>
            <a:xfrm>
              <a:off x="529011" y="4334185"/>
              <a:ext cx="589663" cy="21887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551741AC-AE3A-4B4A-ADD0-C9EF58A45281}"/>
                </a:ext>
              </a:extLst>
            </p:cNvPr>
            <p:cNvSpPr txBox="1"/>
            <p:nvPr/>
          </p:nvSpPr>
          <p:spPr>
            <a:xfrm>
              <a:off x="627739" y="4358250"/>
              <a:ext cx="392206" cy="12356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70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공공기관</a:t>
              </a:r>
            </a:p>
          </p:txBody>
        </p:sp>
        <p:sp>
          <p:nvSpPr>
            <p:cNvPr id="240" name="그래픽 355">
              <a:extLst>
                <a:ext uri="{FF2B5EF4-FFF2-40B4-BE49-F238E27FC236}">
                  <a16:creationId xmlns:a16="http://schemas.microsoft.com/office/drawing/2014/main" id="{F9438C09-8C33-49BC-B508-2BEB510CE6BF}"/>
                </a:ext>
              </a:extLst>
            </p:cNvPr>
            <p:cNvSpPr/>
            <p:nvPr/>
          </p:nvSpPr>
          <p:spPr>
            <a:xfrm>
              <a:off x="630980" y="4047828"/>
              <a:ext cx="385723" cy="291260"/>
            </a:xfrm>
            <a:custGeom>
              <a:avLst/>
              <a:gdLst>
                <a:gd name="connsiteX0" fmla="*/ 424339 w 466725"/>
                <a:gd name="connsiteY0" fmla="*/ 318611 h 352425"/>
                <a:gd name="connsiteX1" fmla="*/ 424339 w 466725"/>
                <a:gd name="connsiteY1" fmla="*/ 313849 h 352425"/>
                <a:gd name="connsiteX2" fmla="*/ 424339 w 466725"/>
                <a:gd name="connsiteY2" fmla="*/ 43339 h 352425"/>
                <a:gd name="connsiteX3" fmla="*/ 388144 w 466725"/>
                <a:gd name="connsiteY3" fmla="*/ 7144 h 352425"/>
                <a:gd name="connsiteX4" fmla="*/ 357664 w 466725"/>
                <a:gd name="connsiteY4" fmla="*/ 7144 h 352425"/>
                <a:gd name="connsiteX5" fmla="*/ 350044 w 466725"/>
                <a:gd name="connsiteY5" fmla="*/ 8096 h 352425"/>
                <a:gd name="connsiteX6" fmla="*/ 362426 w 466725"/>
                <a:gd name="connsiteY6" fmla="*/ 43339 h 352425"/>
                <a:gd name="connsiteX7" fmla="*/ 362426 w 466725"/>
                <a:gd name="connsiteY7" fmla="*/ 312896 h 352425"/>
                <a:gd name="connsiteX8" fmla="*/ 362426 w 466725"/>
                <a:gd name="connsiteY8" fmla="*/ 317659 h 352425"/>
                <a:gd name="connsiteX9" fmla="*/ 340519 w 466725"/>
                <a:gd name="connsiteY9" fmla="*/ 317659 h 352425"/>
                <a:gd name="connsiteX10" fmla="*/ 340519 w 466725"/>
                <a:gd name="connsiteY10" fmla="*/ 312896 h 352425"/>
                <a:gd name="connsiteX11" fmla="*/ 340519 w 466725"/>
                <a:gd name="connsiteY11" fmla="*/ 43339 h 352425"/>
                <a:gd name="connsiteX12" fmla="*/ 303371 w 466725"/>
                <a:gd name="connsiteY12" fmla="*/ 7144 h 352425"/>
                <a:gd name="connsiteX13" fmla="*/ 272891 w 466725"/>
                <a:gd name="connsiteY13" fmla="*/ 7144 h 352425"/>
                <a:gd name="connsiteX14" fmla="*/ 240506 w 466725"/>
                <a:gd name="connsiteY14" fmla="*/ 27146 h 352425"/>
                <a:gd name="connsiteX15" fmla="*/ 220504 w 466725"/>
                <a:gd name="connsiteY15" fmla="*/ 27146 h 352425"/>
                <a:gd name="connsiteX16" fmla="*/ 169069 w 466725"/>
                <a:gd name="connsiteY16" fmla="*/ 78581 h 352425"/>
                <a:gd name="connsiteX17" fmla="*/ 169069 w 466725"/>
                <a:gd name="connsiteY17" fmla="*/ 107156 h 352425"/>
                <a:gd name="connsiteX18" fmla="*/ 156686 w 466725"/>
                <a:gd name="connsiteY18" fmla="*/ 107156 h 352425"/>
                <a:gd name="connsiteX19" fmla="*/ 129064 w 466725"/>
                <a:gd name="connsiteY19" fmla="*/ 134779 h 352425"/>
                <a:gd name="connsiteX20" fmla="*/ 129064 w 466725"/>
                <a:gd name="connsiteY20" fmla="*/ 168116 h 352425"/>
                <a:gd name="connsiteX21" fmla="*/ 64294 w 466725"/>
                <a:gd name="connsiteY21" fmla="*/ 168116 h 352425"/>
                <a:gd name="connsiteX22" fmla="*/ 41434 w 466725"/>
                <a:gd name="connsiteY22" fmla="*/ 190976 h 352425"/>
                <a:gd name="connsiteX23" fmla="*/ 41434 w 466725"/>
                <a:gd name="connsiteY23" fmla="*/ 318611 h 352425"/>
                <a:gd name="connsiteX24" fmla="*/ 7144 w 466725"/>
                <a:gd name="connsiteY24" fmla="*/ 318611 h 352425"/>
                <a:gd name="connsiteX25" fmla="*/ 7144 w 466725"/>
                <a:gd name="connsiteY25" fmla="*/ 352901 h 352425"/>
                <a:gd name="connsiteX26" fmla="*/ 459581 w 466725"/>
                <a:gd name="connsiteY26" fmla="*/ 352901 h 352425"/>
                <a:gd name="connsiteX27" fmla="*/ 459581 w 466725"/>
                <a:gd name="connsiteY27" fmla="*/ 318611 h 352425"/>
                <a:gd name="connsiteX28" fmla="*/ 424339 w 466725"/>
                <a:gd name="connsiteY28" fmla="*/ 318611 h 352425"/>
                <a:gd name="connsiteX29" fmla="*/ 199549 w 466725"/>
                <a:gd name="connsiteY29" fmla="*/ 78581 h 352425"/>
                <a:gd name="connsiteX30" fmla="*/ 221456 w 466725"/>
                <a:gd name="connsiteY30" fmla="*/ 56674 h 352425"/>
                <a:gd name="connsiteX31" fmla="*/ 236696 w 466725"/>
                <a:gd name="connsiteY31" fmla="*/ 56674 h 352425"/>
                <a:gd name="connsiteX32" fmla="*/ 236696 w 466725"/>
                <a:gd name="connsiteY32" fmla="*/ 107156 h 352425"/>
                <a:gd name="connsiteX33" fmla="*/ 199549 w 466725"/>
                <a:gd name="connsiteY33" fmla="*/ 107156 h 352425"/>
                <a:gd name="connsiteX34" fmla="*/ 199549 w 466725"/>
                <a:gd name="connsiteY34" fmla="*/ 78581 h 352425"/>
                <a:gd name="connsiteX35" fmla="*/ 159544 w 466725"/>
                <a:gd name="connsiteY35" fmla="*/ 137636 h 352425"/>
                <a:gd name="connsiteX36" fmla="*/ 236696 w 466725"/>
                <a:gd name="connsiteY36" fmla="*/ 137636 h 352425"/>
                <a:gd name="connsiteX37" fmla="*/ 236696 w 466725"/>
                <a:gd name="connsiteY37" fmla="*/ 303371 h 352425"/>
                <a:gd name="connsiteX38" fmla="*/ 193834 w 466725"/>
                <a:gd name="connsiteY38" fmla="*/ 303371 h 352425"/>
                <a:gd name="connsiteX39" fmla="*/ 193834 w 466725"/>
                <a:gd name="connsiteY39" fmla="*/ 190976 h 352425"/>
                <a:gd name="connsiteX40" fmla="*/ 170974 w 466725"/>
                <a:gd name="connsiteY40" fmla="*/ 168116 h 352425"/>
                <a:gd name="connsiteX41" fmla="*/ 159544 w 466725"/>
                <a:gd name="connsiteY41" fmla="*/ 168116 h 352425"/>
                <a:gd name="connsiteX42" fmla="*/ 159544 w 466725"/>
                <a:gd name="connsiteY42" fmla="*/ 137636 h 352425"/>
                <a:gd name="connsiteX43" fmla="*/ 129064 w 466725"/>
                <a:gd name="connsiteY43" fmla="*/ 200501 h 352425"/>
                <a:gd name="connsiteX44" fmla="*/ 159544 w 466725"/>
                <a:gd name="connsiteY44" fmla="*/ 200501 h 352425"/>
                <a:gd name="connsiteX45" fmla="*/ 159544 w 466725"/>
                <a:gd name="connsiteY45" fmla="*/ 230981 h 352425"/>
                <a:gd name="connsiteX46" fmla="*/ 129064 w 466725"/>
                <a:gd name="connsiteY46" fmla="*/ 230981 h 352425"/>
                <a:gd name="connsiteX47" fmla="*/ 129064 w 466725"/>
                <a:gd name="connsiteY47" fmla="*/ 200501 h 352425"/>
                <a:gd name="connsiteX48" fmla="*/ 129064 w 466725"/>
                <a:gd name="connsiteY48" fmla="*/ 251936 h 352425"/>
                <a:gd name="connsiteX49" fmla="*/ 159544 w 466725"/>
                <a:gd name="connsiteY49" fmla="*/ 251936 h 352425"/>
                <a:gd name="connsiteX50" fmla="*/ 159544 w 466725"/>
                <a:gd name="connsiteY50" fmla="*/ 282416 h 352425"/>
                <a:gd name="connsiteX51" fmla="*/ 129064 w 466725"/>
                <a:gd name="connsiteY51" fmla="*/ 282416 h 352425"/>
                <a:gd name="connsiteX52" fmla="*/ 129064 w 466725"/>
                <a:gd name="connsiteY52" fmla="*/ 251936 h 352425"/>
                <a:gd name="connsiteX53" fmla="*/ 75724 w 466725"/>
                <a:gd name="connsiteY53" fmla="*/ 200501 h 352425"/>
                <a:gd name="connsiteX54" fmla="*/ 107156 w 466725"/>
                <a:gd name="connsiteY54" fmla="*/ 200501 h 352425"/>
                <a:gd name="connsiteX55" fmla="*/ 107156 w 466725"/>
                <a:gd name="connsiteY55" fmla="*/ 230981 h 352425"/>
                <a:gd name="connsiteX56" fmla="*/ 75724 w 466725"/>
                <a:gd name="connsiteY56" fmla="*/ 230981 h 352425"/>
                <a:gd name="connsiteX57" fmla="*/ 75724 w 466725"/>
                <a:gd name="connsiteY57" fmla="*/ 200501 h 352425"/>
                <a:gd name="connsiteX58" fmla="*/ 75724 w 466725"/>
                <a:gd name="connsiteY58" fmla="*/ 251936 h 352425"/>
                <a:gd name="connsiteX59" fmla="*/ 107156 w 466725"/>
                <a:gd name="connsiteY59" fmla="*/ 251936 h 352425"/>
                <a:gd name="connsiteX60" fmla="*/ 107156 w 466725"/>
                <a:gd name="connsiteY60" fmla="*/ 282416 h 352425"/>
                <a:gd name="connsiteX61" fmla="*/ 75724 w 466725"/>
                <a:gd name="connsiteY61" fmla="*/ 282416 h 352425"/>
                <a:gd name="connsiteX62" fmla="*/ 75724 w 466725"/>
                <a:gd name="connsiteY62" fmla="*/ 251936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466725" h="352425">
                  <a:moveTo>
                    <a:pt x="424339" y="318611"/>
                  </a:moveTo>
                  <a:cubicBezTo>
                    <a:pt x="424339" y="316706"/>
                    <a:pt x="424339" y="315754"/>
                    <a:pt x="424339" y="313849"/>
                  </a:cubicBezTo>
                  <a:lnTo>
                    <a:pt x="424339" y="43339"/>
                  </a:lnTo>
                  <a:cubicBezTo>
                    <a:pt x="424339" y="23336"/>
                    <a:pt x="408146" y="7144"/>
                    <a:pt x="388144" y="7144"/>
                  </a:cubicBezTo>
                  <a:lnTo>
                    <a:pt x="357664" y="7144"/>
                  </a:lnTo>
                  <a:cubicBezTo>
                    <a:pt x="354806" y="7144"/>
                    <a:pt x="351949" y="7144"/>
                    <a:pt x="350044" y="8096"/>
                  </a:cubicBezTo>
                  <a:cubicBezTo>
                    <a:pt x="357664" y="17621"/>
                    <a:pt x="362426" y="30004"/>
                    <a:pt x="362426" y="43339"/>
                  </a:cubicBezTo>
                  <a:lnTo>
                    <a:pt x="362426" y="312896"/>
                  </a:lnTo>
                  <a:cubicBezTo>
                    <a:pt x="362426" y="314801"/>
                    <a:pt x="362426" y="315754"/>
                    <a:pt x="362426" y="317659"/>
                  </a:cubicBezTo>
                  <a:lnTo>
                    <a:pt x="340519" y="317659"/>
                  </a:lnTo>
                  <a:cubicBezTo>
                    <a:pt x="340519" y="315754"/>
                    <a:pt x="340519" y="314801"/>
                    <a:pt x="340519" y="312896"/>
                  </a:cubicBezTo>
                  <a:lnTo>
                    <a:pt x="340519" y="43339"/>
                  </a:lnTo>
                  <a:cubicBezTo>
                    <a:pt x="340519" y="23336"/>
                    <a:pt x="323374" y="7144"/>
                    <a:pt x="303371" y="7144"/>
                  </a:cubicBezTo>
                  <a:lnTo>
                    <a:pt x="272891" y="7144"/>
                  </a:lnTo>
                  <a:cubicBezTo>
                    <a:pt x="258604" y="7144"/>
                    <a:pt x="246221" y="15716"/>
                    <a:pt x="240506" y="27146"/>
                  </a:cubicBezTo>
                  <a:lnTo>
                    <a:pt x="220504" y="27146"/>
                  </a:lnTo>
                  <a:cubicBezTo>
                    <a:pt x="191929" y="27146"/>
                    <a:pt x="169069" y="50006"/>
                    <a:pt x="169069" y="78581"/>
                  </a:cubicBezTo>
                  <a:lnTo>
                    <a:pt x="169069" y="107156"/>
                  </a:lnTo>
                  <a:lnTo>
                    <a:pt x="156686" y="107156"/>
                  </a:lnTo>
                  <a:cubicBezTo>
                    <a:pt x="141446" y="107156"/>
                    <a:pt x="129064" y="119539"/>
                    <a:pt x="129064" y="134779"/>
                  </a:cubicBezTo>
                  <a:lnTo>
                    <a:pt x="129064" y="168116"/>
                  </a:lnTo>
                  <a:lnTo>
                    <a:pt x="64294" y="168116"/>
                  </a:lnTo>
                  <a:cubicBezTo>
                    <a:pt x="51911" y="168116"/>
                    <a:pt x="41434" y="178594"/>
                    <a:pt x="41434" y="190976"/>
                  </a:cubicBezTo>
                  <a:lnTo>
                    <a:pt x="41434" y="318611"/>
                  </a:lnTo>
                  <a:lnTo>
                    <a:pt x="7144" y="318611"/>
                  </a:lnTo>
                  <a:lnTo>
                    <a:pt x="7144" y="352901"/>
                  </a:lnTo>
                  <a:lnTo>
                    <a:pt x="459581" y="352901"/>
                  </a:lnTo>
                  <a:lnTo>
                    <a:pt x="459581" y="318611"/>
                  </a:lnTo>
                  <a:lnTo>
                    <a:pt x="424339" y="318611"/>
                  </a:lnTo>
                  <a:close/>
                  <a:moveTo>
                    <a:pt x="199549" y="78581"/>
                  </a:moveTo>
                  <a:cubicBezTo>
                    <a:pt x="199549" y="67151"/>
                    <a:pt x="209074" y="56674"/>
                    <a:pt x="221456" y="56674"/>
                  </a:cubicBezTo>
                  <a:lnTo>
                    <a:pt x="236696" y="56674"/>
                  </a:lnTo>
                  <a:lnTo>
                    <a:pt x="236696" y="107156"/>
                  </a:lnTo>
                  <a:lnTo>
                    <a:pt x="199549" y="107156"/>
                  </a:lnTo>
                  <a:lnTo>
                    <a:pt x="199549" y="78581"/>
                  </a:lnTo>
                  <a:close/>
                  <a:moveTo>
                    <a:pt x="159544" y="137636"/>
                  </a:moveTo>
                  <a:lnTo>
                    <a:pt x="236696" y="137636"/>
                  </a:lnTo>
                  <a:lnTo>
                    <a:pt x="236696" y="303371"/>
                  </a:lnTo>
                  <a:lnTo>
                    <a:pt x="193834" y="303371"/>
                  </a:lnTo>
                  <a:lnTo>
                    <a:pt x="193834" y="190976"/>
                  </a:lnTo>
                  <a:cubicBezTo>
                    <a:pt x="193834" y="178594"/>
                    <a:pt x="183356" y="168116"/>
                    <a:pt x="170974" y="168116"/>
                  </a:cubicBezTo>
                  <a:lnTo>
                    <a:pt x="159544" y="168116"/>
                  </a:lnTo>
                  <a:lnTo>
                    <a:pt x="159544" y="137636"/>
                  </a:lnTo>
                  <a:close/>
                  <a:moveTo>
                    <a:pt x="129064" y="200501"/>
                  </a:moveTo>
                  <a:lnTo>
                    <a:pt x="159544" y="200501"/>
                  </a:lnTo>
                  <a:lnTo>
                    <a:pt x="159544" y="230981"/>
                  </a:lnTo>
                  <a:lnTo>
                    <a:pt x="129064" y="230981"/>
                  </a:lnTo>
                  <a:lnTo>
                    <a:pt x="129064" y="200501"/>
                  </a:lnTo>
                  <a:close/>
                  <a:moveTo>
                    <a:pt x="129064" y="251936"/>
                  </a:moveTo>
                  <a:lnTo>
                    <a:pt x="159544" y="251936"/>
                  </a:lnTo>
                  <a:lnTo>
                    <a:pt x="159544" y="282416"/>
                  </a:lnTo>
                  <a:lnTo>
                    <a:pt x="129064" y="282416"/>
                  </a:lnTo>
                  <a:lnTo>
                    <a:pt x="129064" y="251936"/>
                  </a:lnTo>
                  <a:close/>
                  <a:moveTo>
                    <a:pt x="75724" y="200501"/>
                  </a:moveTo>
                  <a:lnTo>
                    <a:pt x="107156" y="200501"/>
                  </a:lnTo>
                  <a:lnTo>
                    <a:pt x="107156" y="230981"/>
                  </a:lnTo>
                  <a:lnTo>
                    <a:pt x="75724" y="230981"/>
                  </a:lnTo>
                  <a:lnTo>
                    <a:pt x="75724" y="200501"/>
                  </a:lnTo>
                  <a:close/>
                  <a:moveTo>
                    <a:pt x="75724" y="251936"/>
                  </a:moveTo>
                  <a:lnTo>
                    <a:pt x="107156" y="251936"/>
                  </a:lnTo>
                  <a:lnTo>
                    <a:pt x="107156" y="282416"/>
                  </a:lnTo>
                  <a:lnTo>
                    <a:pt x="75724" y="282416"/>
                  </a:lnTo>
                  <a:lnTo>
                    <a:pt x="75724" y="251936"/>
                  </a:lnTo>
                  <a:close/>
                </a:path>
              </a:pathLst>
            </a:custGeom>
            <a:solidFill>
              <a:srgbClr val="1078B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7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41" name="그룹 240">
            <a:extLst>
              <a:ext uri="{FF2B5EF4-FFF2-40B4-BE49-F238E27FC236}">
                <a16:creationId xmlns:a16="http://schemas.microsoft.com/office/drawing/2014/main" id="{46C80737-0328-4CF3-A09A-6540ED529F67}"/>
              </a:ext>
            </a:extLst>
          </p:cNvPr>
          <p:cNvGrpSpPr/>
          <p:nvPr/>
        </p:nvGrpSpPr>
        <p:grpSpPr>
          <a:xfrm>
            <a:off x="8456447" y="4675853"/>
            <a:ext cx="567686" cy="540552"/>
            <a:chOff x="8148798" y="2978872"/>
            <a:chExt cx="567686" cy="540552"/>
          </a:xfrm>
        </p:grpSpPr>
        <p:sp>
          <p:nvSpPr>
            <p:cNvPr id="242" name="타원 241">
              <a:extLst>
                <a:ext uri="{FF2B5EF4-FFF2-40B4-BE49-F238E27FC236}">
                  <a16:creationId xmlns:a16="http://schemas.microsoft.com/office/drawing/2014/main" id="{F15AA66E-4E01-4BA8-A892-5AA16DB2EE98}"/>
                </a:ext>
              </a:extLst>
            </p:cNvPr>
            <p:cNvSpPr/>
            <p:nvPr/>
          </p:nvSpPr>
          <p:spPr>
            <a:xfrm>
              <a:off x="8148798" y="2978872"/>
              <a:ext cx="567686" cy="5405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3" name="자유형: 도형 323">
              <a:extLst>
                <a:ext uri="{FF2B5EF4-FFF2-40B4-BE49-F238E27FC236}">
                  <a16:creationId xmlns:a16="http://schemas.microsoft.com/office/drawing/2014/main" id="{250F12F2-378F-4889-AB2C-C3D2FFC017A5}"/>
                </a:ext>
              </a:extLst>
            </p:cNvPr>
            <p:cNvSpPr/>
            <p:nvPr/>
          </p:nvSpPr>
          <p:spPr>
            <a:xfrm>
              <a:off x="8162717" y="3328620"/>
              <a:ext cx="539851" cy="190804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4" name="그래픽 352">
              <a:extLst>
                <a:ext uri="{FF2B5EF4-FFF2-40B4-BE49-F238E27FC236}">
                  <a16:creationId xmlns:a16="http://schemas.microsoft.com/office/drawing/2014/main" id="{D9354E51-D5C6-47F1-A007-B081EAEDF1EF}"/>
                </a:ext>
              </a:extLst>
            </p:cNvPr>
            <p:cNvSpPr/>
            <p:nvPr/>
          </p:nvSpPr>
          <p:spPr>
            <a:xfrm>
              <a:off x="8285227" y="3044004"/>
              <a:ext cx="294828" cy="293214"/>
            </a:xfrm>
            <a:custGeom>
              <a:avLst/>
              <a:gdLst>
                <a:gd name="connsiteX0" fmla="*/ 116086 w 428625"/>
                <a:gd name="connsiteY0" fmla="*/ 79772 h 447675"/>
                <a:gd name="connsiteX1" fmla="*/ 314206 w 428625"/>
                <a:gd name="connsiteY1" fmla="*/ 79772 h 447675"/>
                <a:gd name="connsiteX2" fmla="*/ 314206 w 428625"/>
                <a:gd name="connsiteY2" fmla="*/ 59769 h 447675"/>
                <a:gd name="connsiteX3" fmla="*/ 331351 w 428625"/>
                <a:gd name="connsiteY3" fmla="*/ 59769 h 447675"/>
                <a:gd name="connsiteX4" fmla="*/ 331351 w 428625"/>
                <a:gd name="connsiteY4" fmla="*/ 26432 h 447675"/>
                <a:gd name="connsiteX5" fmla="*/ 262771 w 428625"/>
                <a:gd name="connsiteY5" fmla="*/ 26432 h 447675"/>
                <a:gd name="connsiteX6" fmla="*/ 258961 w 428625"/>
                <a:gd name="connsiteY6" fmla="*/ 12144 h 447675"/>
                <a:gd name="connsiteX7" fmla="*/ 171331 w 428625"/>
                <a:gd name="connsiteY7" fmla="*/ 12144 h 447675"/>
                <a:gd name="connsiteX8" fmla="*/ 168474 w 428625"/>
                <a:gd name="connsiteY8" fmla="*/ 26432 h 447675"/>
                <a:gd name="connsiteX9" fmla="*/ 98941 w 428625"/>
                <a:gd name="connsiteY9" fmla="*/ 26432 h 447675"/>
                <a:gd name="connsiteX10" fmla="*/ 98941 w 428625"/>
                <a:gd name="connsiteY10" fmla="*/ 59769 h 447675"/>
                <a:gd name="connsiteX11" fmla="*/ 116086 w 428625"/>
                <a:gd name="connsiteY11" fmla="*/ 59769 h 447675"/>
                <a:gd name="connsiteX12" fmla="*/ 116086 w 428625"/>
                <a:gd name="connsiteY12" fmla="*/ 79772 h 447675"/>
                <a:gd name="connsiteX13" fmla="*/ 364689 w 428625"/>
                <a:gd name="connsiteY13" fmla="*/ 100727 h 447675"/>
                <a:gd name="connsiteX14" fmla="*/ 305634 w 428625"/>
                <a:gd name="connsiteY14" fmla="*/ 100727 h 447675"/>
                <a:gd name="connsiteX15" fmla="*/ 305634 w 428625"/>
                <a:gd name="connsiteY15" fmla="*/ 159782 h 447675"/>
                <a:gd name="connsiteX16" fmla="*/ 364689 w 428625"/>
                <a:gd name="connsiteY16" fmla="*/ 159782 h 447675"/>
                <a:gd name="connsiteX17" fmla="*/ 364689 w 428625"/>
                <a:gd name="connsiteY17" fmla="*/ 100727 h 447675"/>
                <a:gd name="connsiteX18" fmla="*/ 284679 w 428625"/>
                <a:gd name="connsiteY18" fmla="*/ 100727 h 447675"/>
                <a:gd name="connsiteX19" fmla="*/ 225624 w 428625"/>
                <a:gd name="connsiteY19" fmla="*/ 100727 h 447675"/>
                <a:gd name="connsiteX20" fmla="*/ 225624 w 428625"/>
                <a:gd name="connsiteY20" fmla="*/ 159782 h 447675"/>
                <a:gd name="connsiteX21" fmla="*/ 284679 w 428625"/>
                <a:gd name="connsiteY21" fmla="*/ 159782 h 447675"/>
                <a:gd name="connsiteX22" fmla="*/ 284679 w 428625"/>
                <a:gd name="connsiteY22" fmla="*/ 100727 h 447675"/>
                <a:gd name="connsiteX23" fmla="*/ 204669 w 428625"/>
                <a:gd name="connsiteY23" fmla="*/ 100727 h 447675"/>
                <a:gd name="connsiteX24" fmla="*/ 145614 w 428625"/>
                <a:gd name="connsiteY24" fmla="*/ 100727 h 447675"/>
                <a:gd name="connsiteX25" fmla="*/ 145614 w 428625"/>
                <a:gd name="connsiteY25" fmla="*/ 159782 h 447675"/>
                <a:gd name="connsiteX26" fmla="*/ 204669 w 428625"/>
                <a:gd name="connsiteY26" fmla="*/ 159782 h 447675"/>
                <a:gd name="connsiteX27" fmla="*/ 204669 w 428625"/>
                <a:gd name="connsiteY27" fmla="*/ 100727 h 447675"/>
                <a:gd name="connsiteX28" fmla="*/ 123706 w 428625"/>
                <a:gd name="connsiteY28" fmla="*/ 100727 h 447675"/>
                <a:gd name="connsiteX29" fmla="*/ 65604 w 428625"/>
                <a:gd name="connsiteY29" fmla="*/ 100727 h 447675"/>
                <a:gd name="connsiteX30" fmla="*/ 65604 w 428625"/>
                <a:gd name="connsiteY30" fmla="*/ 159782 h 447675"/>
                <a:gd name="connsiteX31" fmla="*/ 124659 w 428625"/>
                <a:gd name="connsiteY31" fmla="*/ 159782 h 447675"/>
                <a:gd name="connsiteX32" fmla="*/ 124659 w 428625"/>
                <a:gd name="connsiteY32" fmla="*/ 100727 h 447675"/>
                <a:gd name="connsiteX33" fmla="*/ 306586 w 428625"/>
                <a:gd name="connsiteY33" fmla="*/ 239792 h 447675"/>
                <a:gd name="connsiteX34" fmla="*/ 365641 w 428625"/>
                <a:gd name="connsiteY34" fmla="*/ 239792 h 447675"/>
                <a:gd name="connsiteX35" fmla="*/ 365641 w 428625"/>
                <a:gd name="connsiteY35" fmla="*/ 180737 h 447675"/>
                <a:gd name="connsiteX36" fmla="*/ 306586 w 428625"/>
                <a:gd name="connsiteY36" fmla="*/ 180737 h 447675"/>
                <a:gd name="connsiteX37" fmla="*/ 306586 w 428625"/>
                <a:gd name="connsiteY37" fmla="*/ 239792 h 447675"/>
                <a:gd name="connsiteX38" fmla="*/ 225624 w 428625"/>
                <a:gd name="connsiteY38" fmla="*/ 239792 h 447675"/>
                <a:gd name="connsiteX39" fmla="*/ 284679 w 428625"/>
                <a:gd name="connsiteY39" fmla="*/ 239792 h 447675"/>
                <a:gd name="connsiteX40" fmla="*/ 284679 w 428625"/>
                <a:gd name="connsiteY40" fmla="*/ 180737 h 447675"/>
                <a:gd name="connsiteX41" fmla="*/ 225624 w 428625"/>
                <a:gd name="connsiteY41" fmla="*/ 180737 h 447675"/>
                <a:gd name="connsiteX42" fmla="*/ 225624 w 428625"/>
                <a:gd name="connsiteY42" fmla="*/ 239792 h 447675"/>
                <a:gd name="connsiteX43" fmla="*/ 145614 w 428625"/>
                <a:gd name="connsiteY43" fmla="*/ 239792 h 447675"/>
                <a:gd name="connsiteX44" fmla="*/ 204669 w 428625"/>
                <a:gd name="connsiteY44" fmla="*/ 239792 h 447675"/>
                <a:gd name="connsiteX45" fmla="*/ 204669 w 428625"/>
                <a:gd name="connsiteY45" fmla="*/ 180737 h 447675"/>
                <a:gd name="connsiteX46" fmla="*/ 145614 w 428625"/>
                <a:gd name="connsiteY46" fmla="*/ 180737 h 447675"/>
                <a:gd name="connsiteX47" fmla="*/ 145614 w 428625"/>
                <a:gd name="connsiteY47" fmla="*/ 239792 h 447675"/>
                <a:gd name="connsiteX48" fmla="*/ 123706 w 428625"/>
                <a:gd name="connsiteY48" fmla="*/ 180737 h 447675"/>
                <a:gd name="connsiteX49" fmla="*/ 65604 w 428625"/>
                <a:gd name="connsiteY49" fmla="*/ 180737 h 447675"/>
                <a:gd name="connsiteX50" fmla="*/ 65604 w 428625"/>
                <a:gd name="connsiteY50" fmla="*/ 239792 h 447675"/>
                <a:gd name="connsiteX51" fmla="*/ 124659 w 428625"/>
                <a:gd name="connsiteY51" fmla="*/ 239792 h 447675"/>
                <a:gd name="connsiteX52" fmla="*/ 124659 w 428625"/>
                <a:gd name="connsiteY52" fmla="*/ 180737 h 447675"/>
                <a:gd name="connsiteX53" fmla="*/ 77986 w 428625"/>
                <a:gd name="connsiteY53" fmla="*/ 382667 h 447675"/>
                <a:gd name="connsiteX54" fmla="*/ 82749 w 428625"/>
                <a:gd name="connsiteY54" fmla="*/ 381714 h 447675"/>
                <a:gd name="connsiteX55" fmla="*/ 120849 w 428625"/>
                <a:gd name="connsiteY55" fmla="*/ 360759 h 447675"/>
                <a:gd name="connsiteX56" fmla="*/ 158949 w 428625"/>
                <a:gd name="connsiteY56" fmla="*/ 381714 h 447675"/>
                <a:gd name="connsiteX57" fmla="*/ 167521 w 428625"/>
                <a:gd name="connsiteY57" fmla="*/ 383619 h 447675"/>
                <a:gd name="connsiteX58" fmla="*/ 176094 w 428625"/>
                <a:gd name="connsiteY58" fmla="*/ 381714 h 447675"/>
                <a:gd name="connsiteX59" fmla="*/ 214194 w 428625"/>
                <a:gd name="connsiteY59" fmla="*/ 360759 h 447675"/>
                <a:gd name="connsiteX60" fmla="*/ 214194 w 428625"/>
                <a:gd name="connsiteY60" fmla="*/ 360759 h 447675"/>
                <a:gd name="connsiteX61" fmla="*/ 252294 w 428625"/>
                <a:gd name="connsiteY61" fmla="*/ 381714 h 447675"/>
                <a:gd name="connsiteX62" fmla="*/ 260866 w 428625"/>
                <a:gd name="connsiteY62" fmla="*/ 383619 h 447675"/>
                <a:gd name="connsiteX63" fmla="*/ 269439 w 428625"/>
                <a:gd name="connsiteY63" fmla="*/ 381714 h 447675"/>
                <a:gd name="connsiteX64" fmla="*/ 307539 w 428625"/>
                <a:gd name="connsiteY64" fmla="*/ 360759 h 447675"/>
                <a:gd name="connsiteX65" fmla="*/ 345639 w 428625"/>
                <a:gd name="connsiteY65" fmla="*/ 381714 h 447675"/>
                <a:gd name="connsiteX66" fmla="*/ 350401 w 428625"/>
                <a:gd name="connsiteY66" fmla="*/ 382667 h 447675"/>
                <a:gd name="connsiteX67" fmla="*/ 395169 w 428625"/>
                <a:gd name="connsiteY67" fmla="*/ 323612 h 447675"/>
                <a:gd name="connsiteX68" fmla="*/ 395169 w 428625"/>
                <a:gd name="connsiteY68" fmla="*/ 271224 h 447675"/>
                <a:gd name="connsiteX69" fmla="*/ 384691 w 428625"/>
                <a:gd name="connsiteY69" fmla="*/ 260747 h 447675"/>
                <a:gd name="connsiteX70" fmla="*/ 41791 w 428625"/>
                <a:gd name="connsiteY70" fmla="*/ 260747 h 447675"/>
                <a:gd name="connsiteX71" fmla="*/ 31314 w 428625"/>
                <a:gd name="connsiteY71" fmla="*/ 271224 h 447675"/>
                <a:gd name="connsiteX72" fmla="*/ 31314 w 428625"/>
                <a:gd name="connsiteY72" fmla="*/ 323612 h 447675"/>
                <a:gd name="connsiteX73" fmla="*/ 77986 w 428625"/>
                <a:gd name="connsiteY73" fmla="*/ 382667 h 447675"/>
                <a:gd name="connsiteX74" fmla="*/ 413266 w 428625"/>
                <a:gd name="connsiteY74" fmla="*/ 390287 h 447675"/>
                <a:gd name="connsiteX75" fmla="*/ 387549 w 428625"/>
                <a:gd name="connsiteY75" fmla="*/ 397907 h 447675"/>
                <a:gd name="connsiteX76" fmla="*/ 357069 w 428625"/>
                <a:gd name="connsiteY76" fmla="*/ 410289 h 447675"/>
                <a:gd name="connsiteX77" fmla="*/ 326589 w 428625"/>
                <a:gd name="connsiteY77" fmla="*/ 397907 h 447675"/>
                <a:gd name="connsiteX78" fmla="*/ 310396 w 428625"/>
                <a:gd name="connsiteY78" fmla="*/ 388382 h 447675"/>
                <a:gd name="connsiteX79" fmla="*/ 294204 w 428625"/>
                <a:gd name="connsiteY79" fmla="*/ 397907 h 447675"/>
                <a:gd name="connsiteX80" fmla="*/ 263724 w 428625"/>
                <a:gd name="connsiteY80" fmla="*/ 410289 h 447675"/>
                <a:gd name="connsiteX81" fmla="*/ 233244 w 428625"/>
                <a:gd name="connsiteY81" fmla="*/ 397907 h 447675"/>
                <a:gd name="connsiteX82" fmla="*/ 217051 w 428625"/>
                <a:gd name="connsiteY82" fmla="*/ 388382 h 447675"/>
                <a:gd name="connsiteX83" fmla="*/ 217051 w 428625"/>
                <a:gd name="connsiteY83" fmla="*/ 388382 h 447675"/>
                <a:gd name="connsiteX84" fmla="*/ 200859 w 428625"/>
                <a:gd name="connsiteY84" fmla="*/ 397907 h 447675"/>
                <a:gd name="connsiteX85" fmla="*/ 170379 w 428625"/>
                <a:gd name="connsiteY85" fmla="*/ 410289 h 447675"/>
                <a:gd name="connsiteX86" fmla="*/ 139899 w 428625"/>
                <a:gd name="connsiteY86" fmla="*/ 397907 h 447675"/>
                <a:gd name="connsiteX87" fmla="*/ 123706 w 428625"/>
                <a:gd name="connsiteY87" fmla="*/ 388382 h 447675"/>
                <a:gd name="connsiteX88" fmla="*/ 107514 w 428625"/>
                <a:gd name="connsiteY88" fmla="*/ 397907 h 447675"/>
                <a:gd name="connsiteX89" fmla="*/ 77034 w 428625"/>
                <a:gd name="connsiteY89" fmla="*/ 410289 h 447675"/>
                <a:gd name="connsiteX90" fmla="*/ 46554 w 428625"/>
                <a:gd name="connsiteY90" fmla="*/ 397907 h 447675"/>
                <a:gd name="connsiteX91" fmla="*/ 17026 w 428625"/>
                <a:gd name="connsiteY91" fmla="*/ 390287 h 447675"/>
                <a:gd name="connsiteX92" fmla="*/ 9406 w 428625"/>
                <a:gd name="connsiteY92" fmla="*/ 416004 h 447675"/>
                <a:gd name="connsiteX93" fmla="*/ 73224 w 428625"/>
                <a:gd name="connsiteY93" fmla="*/ 448389 h 447675"/>
                <a:gd name="connsiteX94" fmla="*/ 120849 w 428625"/>
                <a:gd name="connsiteY94" fmla="*/ 434102 h 447675"/>
                <a:gd name="connsiteX95" fmla="*/ 168474 w 428625"/>
                <a:gd name="connsiteY95" fmla="*/ 448389 h 447675"/>
                <a:gd name="connsiteX96" fmla="*/ 216099 w 428625"/>
                <a:gd name="connsiteY96" fmla="*/ 434102 h 447675"/>
                <a:gd name="connsiteX97" fmla="*/ 263724 w 428625"/>
                <a:gd name="connsiteY97" fmla="*/ 448389 h 447675"/>
                <a:gd name="connsiteX98" fmla="*/ 311349 w 428625"/>
                <a:gd name="connsiteY98" fmla="*/ 434102 h 447675"/>
                <a:gd name="connsiteX99" fmla="*/ 358974 w 428625"/>
                <a:gd name="connsiteY99" fmla="*/ 448389 h 447675"/>
                <a:gd name="connsiteX100" fmla="*/ 422791 w 428625"/>
                <a:gd name="connsiteY100" fmla="*/ 416004 h 447675"/>
                <a:gd name="connsiteX101" fmla="*/ 413266 w 428625"/>
                <a:gd name="connsiteY101" fmla="*/ 390287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428625" h="447675">
                  <a:moveTo>
                    <a:pt x="116086" y="79772"/>
                  </a:moveTo>
                  <a:lnTo>
                    <a:pt x="314206" y="79772"/>
                  </a:lnTo>
                  <a:lnTo>
                    <a:pt x="314206" y="59769"/>
                  </a:lnTo>
                  <a:lnTo>
                    <a:pt x="331351" y="59769"/>
                  </a:lnTo>
                  <a:lnTo>
                    <a:pt x="331351" y="26432"/>
                  </a:lnTo>
                  <a:lnTo>
                    <a:pt x="262771" y="26432"/>
                  </a:lnTo>
                  <a:cubicBezTo>
                    <a:pt x="261819" y="21669"/>
                    <a:pt x="260866" y="16907"/>
                    <a:pt x="258961" y="12144"/>
                  </a:cubicBezTo>
                  <a:cubicBezTo>
                    <a:pt x="230386" y="5477"/>
                    <a:pt x="200859" y="5477"/>
                    <a:pt x="171331" y="12144"/>
                  </a:cubicBezTo>
                  <a:cubicBezTo>
                    <a:pt x="170379" y="16907"/>
                    <a:pt x="169426" y="21669"/>
                    <a:pt x="168474" y="26432"/>
                  </a:cubicBezTo>
                  <a:lnTo>
                    <a:pt x="98941" y="26432"/>
                  </a:lnTo>
                  <a:lnTo>
                    <a:pt x="98941" y="59769"/>
                  </a:lnTo>
                  <a:lnTo>
                    <a:pt x="116086" y="59769"/>
                  </a:lnTo>
                  <a:lnTo>
                    <a:pt x="116086" y="79772"/>
                  </a:lnTo>
                  <a:close/>
                  <a:moveTo>
                    <a:pt x="364689" y="100727"/>
                  </a:moveTo>
                  <a:lnTo>
                    <a:pt x="305634" y="100727"/>
                  </a:lnTo>
                  <a:lnTo>
                    <a:pt x="305634" y="159782"/>
                  </a:lnTo>
                  <a:lnTo>
                    <a:pt x="364689" y="159782"/>
                  </a:lnTo>
                  <a:lnTo>
                    <a:pt x="364689" y="100727"/>
                  </a:lnTo>
                  <a:close/>
                  <a:moveTo>
                    <a:pt x="284679" y="100727"/>
                  </a:moveTo>
                  <a:lnTo>
                    <a:pt x="225624" y="100727"/>
                  </a:lnTo>
                  <a:lnTo>
                    <a:pt x="225624" y="159782"/>
                  </a:lnTo>
                  <a:lnTo>
                    <a:pt x="284679" y="159782"/>
                  </a:lnTo>
                  <a:lnTo>
                    <a:pt x="284679" y="100727"/>
                  </a:lnTo>
                  <a:close/>
                  <a:moveTo>
                    <a:pt x="204669" y="100727"/>
                  </a:moveTo>
                  <a:lnTo>
                    <a:pt x="145614" y="100727"/>
                  </a:lnTo>
                  <a:lnTo>
                    <a:pt x="145614" y="159782"/>
                  </a:lnTo>
                  <a:lnTo>
                    <a:pt x="204669" y="159782"/>
                  </a:lnTo>
                  <a:lnTo>
                    <a:pt x="204669" y="100727"/>
                  </a:lnTo>
                  <a:close/>
                  <a:moveTo>
                    <a:pt x="123706" y="100727"/>
                  </a:moveTo>
                  <a:lnTo>
                    <a:pt x="65604" y="100727"/>
                  </a:lnTo>
                  <a:lnTo>
                    <a:pt x="65604" y="159782"/>
                  </a:lnTo>
                  <a:lnTo>
                    <a:pt x="124659" y="159782"/>
                  </a:lnTo>
                  <a:lnTo>
                    <a:pt x="124659" y="100727"/>
                  </a:lnTo>
                  <a:close/>
                  <a:moveTo>
                    <a:pt x="306586" y="239792"/>
                  </a:moveTo>
                  <a:lnTo>
                    <a:pt x="365641" y="239792"/>
                  </a:lnTo>
                  <a:lnTo>
                    <a:pt x="365641" y="180737"/>
                  </a:lnTo>
                  <a:lnTo>
                    <a:pt x="306586" y="180737"/>
                  </a:lnTo>
                  <a:lnTo>
                    <a:pt x="306586" y="239792"/>
                  </a:lnTo>
                  <a:close/>
                  <a:moveTo>
                    <a:pt x="225624" y="239792"/>
                  </a:moveTo>
                  <a:lnTo>
                    <a:pt x="284679" y="239792"/>
                  </a:lnTo>
                  <a:lnTo>
                    <a:pt x="284679" y="180737"/>
                  </a:lnTo>
                  <a:lnTo>
                    <a:pt x="225624" y="180737"/>
                  </a:lnTo>
                  <a:lnTo>
                    <a:pt x="225624" y="239792"/>
                  </a:lnTo>
                  <a:close/>
                  <a:moveTo>
                    <a:pt x="145614" y="239792"/>
                  </a:moveTo>
                  <a:lnTo>
                    <a:pt x="204669" y="239792"/>
                  </a:lnTo>
                  <a:lnTo>
                    <a:pt x="204669" y="180737"/>
                  </a:lnTo>
                  <a:lnTo>
                    <a:pt x="145614" y="180737"/>
                  </a:lnTo>
                  <a:lnTo>
                    <a:pt x="145614" y="239792"/>
                  </a:lnTo>
                  <a:close/>
                  <a:moveTo>
                    <a:pt x="123706" y="180737"/>
                  </a:moveTo>
                  <a:lnTo>
                    <a:pt x="65604" y="180737"/>
                  </a:lnTo>
                  <a:lnTo>
                    <a:pt x="65604" y="239792"/>
                  </a:lnTo>
                  <a:lnTo>
                    <a:pt x="124659" y="239792"/>
                  </a:lnTo>
                  <a:lnTo>
                    <a:pt x="124659" y="180737"/>
                  </a:lnTo>
                  <a:close/>
                  <a:moveTo>
                    <a:pt x="77986" y="382667"/>
                  </a:moveTo>
                  <a:cubicBezTo>
                    <a:pt x="79891" y="382667"/>
                    <a:pt x="81796" y="381714"/>
                    <a:pt x="82749" y="381714"/>
                  </a:cubicBezTo>
                  <a:cubicBezTo>
                    <a:pt x="91321" y="368379"/>
                    <a:pt x="105609" y="360759"/>
                    <a:pt x="120849" y="360759"/>
                  </a:cubicBezTo>
                  <a:cubicBezTo>
                    <a:pt x="136089" y="360759"/>
                    <a:pt x="150376" y="368379"/>
                    <a:pt x="158949" y="381714"/>
                  </a:cubicBezTo>
                  <a:cubicBezTo>
                    <a:pt x="160854" y="382667"/>
                    <a:pt x="163711" y="383619"/>
                    <a:pt x="167521" y="383619"/>
                  </a:cubicBezTo>
                  <a:cubicBezTo>
                    <a:pt x="172284" y="383619"/>
                    <a:pt x="175141" y="382667"/>
                    <a:pt x="176094" y="381714"/>
                  </a:cubicBezTo>
                  <a:cubicBezTo>
                    <a:pt x="184666" y="368379"/>
                    <a:pt x="198954" y="360759"/>
                    <a:pt x="214194" y="360759"/>
                  </a:cubicBezTo>
                  <a:lnTo>
                    <a:pt x="214194" y="360759"/>
                  </a:lnTo>
                  <a:cubicBezTo>
                    <a:pt x="229434" y="360759"/>
                    <a:pt x="243721" y="368379"/>
                    <a:pt x="252294" y="381714"/>
                  </a:cubicBezTo>
                  <a:cubicBezTo>
                    <a:pt x="254199" y="382667"/>
                    <a:pt x="257056" y="383619"/>
                    <a:pt x="260866" y="383619"/>
                  </a:cubicBezTo>
                  <a:cubicBezTo>
                    <a:pt x="265629" y="383619"/>
                    <a:pt x="268486" y="382667"/>
                    <a:pt x="269439" y="381714"/>
                  </a:cubicBezTo>
                  <a:cubicBezTo>
                    <a:pt x="278011" y="368379"/>
                    <a:pt x="292299" y="360759"/>
                    <a:pt x="307539" y="360759"/>
                  </a:cubicBezTo>
                  <a:cubicBezTo>
                    <a:pt x="322779" y="360759"/>
                    <a:pt x="337066" y="368379"/>
                    <a:pt x="345639" y="381714"/>
                  </a:cubicBezTo>
                  <a:cubicBezTo>
                    <a:pt x="346591" y="381714"/>
                    <a:pt x="348496" y="382667"/>
                    <a:pt x="350401" y="382667"/>
                  </a:cubicBezTo>
                  <a:cubicBezTo>
                    <a:pt x="376119" y="368379"/>
                    <a:pt x="395169" y="349329"/>
                    <a:pt x="395169" y="323612"/>
                  </a:cubicBezTo>
                  <a:lnTo>
                    <a:pt x="395169" y="271224"/>
                  </a:lnTo>
                  <a:cubicBezTo>
                    <a:pt x="395169" y="265509"/>
                    <a:pt x="390406" y="260747"/>
                    <a:pt x="384691" y="260747"/>
                  </a:cubicBezTo>
                  <a:lnTo>
                    <a:pt x="41791" y="260747"/>
                  </a:lnTo>
                  <a:cubicBezTo>
                    <a:pt x="36076" y="260747"/>
                    <a:pt x="31314" y="265509"/>
                    <a:pt x="31314" y="271224"/>
                  </a:cubicBezTo>
                  <a:lnTo>
                    <a:pt x="31314" y="323612"/>
                  </a:lnTo>
                  <a:cubicBezTo>
                    <a:pt x="33219" y="349329"/>
                    <a:pt x="52269" y="368379"/>
                    <a:pt x="77986" y="382667"/>
                  </a:cubicBezTo>
                  <a:close/>
                  <a:moveTo>
                    <a:pt x="413266" y="390287"/>
                  </a:moveTo>
                  <a:cubicBezTo>
                    <a:pt x="403741" y="385524"/>
                    <a:pt x="392311" y="388382"/>
                    <a:pt x="387549" y="397907"/>
                  </a:cubicBezTo>
                  <a:cubicBezTo>
                    <a:pt x="383739" y="404574"/>
                    <a:pt x="372309" y="410289"/>
                    <a:pt x="357069" y="410289"/>
                  </a:cubicBezTo>
                  <a:cubicBezTo>
                    <a:pt x="341829" y="410289"/>
                    <a:pt x="329446" y="403622"/>
                    <a:pt x="326589" y="397907"/>
                  </a:cubicBezTo>
                  <a:cubicBezTo>
                    <a:pt x="322779" y="392192"/>
                    <a:pt x="317064" y="388382"/>
                    <a:pt x="310396" y="388382"/>
                  </a:cubicBezTo>
                  <a:cubicBezTo>
                    <a:pt x="303729" y="388382"/>
                    <a:pt x="297061" y="392192"/>
                    <a:pt x="294204" y="397907"/>
                  </a:cubicBezTo>
                  <a:cubicBezTo>
                    <a:pt x="290394" y="404574"/>
                    <a:pt x="278964" y="410289"/>
                    <a:pt x="263724" y="410289"/>
                  </a:cubicBezTo>
                  <a:cubicBezTo>
                    <a:pt x="248484" y="410289"/>
                    <a:pt x="236101" y="403622"/>
                    <a:pt x="233244" y="397907"/>
                  </a:cubicBezTo>
                  <a:cubicBezTo>
                    <a:pt x="230386" y="392192"/>
                    <a:pt x="223719" y="388382"/>
                    <a:pt x="217051" y="388382"/>
                  </a:cubicBezTo>
                  <a:lnTo>
                    <a:pt x="217051" y="388382"/>
                  </a:lnTo>
                  <a:cubicBezTo>
                    <a:pt x="210384" y="388382"/>
                    <a:pt x="203716" y="392192"/>
                    <a:pt x="200859" y="397907"/>
                  </a:cubicBezTo>
                  <a:cubicBezTo>
                    <a:pt x="197049" y="404574"/>
                    <a:pt x="185619" y="410289"/>
                    <a:pt x="170379" y="410289"/>
                  </a:cubicBezTo>
                  <a:cubicBezTo>
                    <a:pt x="155139" y="410289"/>
                    <a:pt x="142756" y="403622"/>
                    <a:pt x="139899" y="397907"/>
                  </a:cubicBezTo>
                  <a:cubicBezTo>
                    <a:pt x="137041" y="392192"/>
                    <a:pt x="130374" y="388382"/>
                    <a:pt x="123706" y="388382"/>
                  </a:cubicBezTo>
                  <a:cubicBezTo>
                    <a:pt x="117039" y="388382"/>
                    <a:pt x="110371" y="392192"/>
                    <a:pt x="107514" y="397907"/>
                  </a:cubicBezTo>
                  <a:cubicBezTo>
                    <a:pt x="103704" y="404574"/>
                    <a:pt x="92274" y="410289"/>
                    <a:pt x="77034" y="410289"/>
                  </a:cubicBezTo>
                  <a:cubicBezTo>
                    <a:pt x="61794" y="410289"/>
                    <a:pt x="49411" y="403622"/>
                    <a:pt x="46554" y="397907"/>
                  </a:cubicBezTo>
                  <a:cubicBezTo>
                    <a:pt x="37981" y="388382"/>
                    <a:pt x="26551" y="384572"/>
                    <a:pt x="17026" y="390287"/>
                  </a:cubicBezTo>
                  <a:cubicBezTo>
                    <a:pt x="7501" y="395049"/>
                    <a:pt x="4644" y="406479"/>
                    <a:pt x="9406" y="416004"/>
                  </a:cubicBezTo>
                  <a:cubicBezTo>
                    <a:pt x="19884" y="435054"/>
                    <a:pt x="45601" y="448389"/>
                    <a:pt x="73224" y="448389"/>
                  </a:cubicBezTo>
                  <a:cubicBezTo>
                    <a:pt x="91321" y="448389"/>
                    <a:pt x="107514" y="443627"/>
                    <a:pt x="120849" y="434102"/>
                  </a:cubicBezTo>
                  <a:cubicBezTo>
                    <a:pt x="133231" y="442674"/>
                    <a:pt x="150376" y="448389"/>
                    <a:pt x="168474" y="448389"/>
                  </a:cubicBezTo>
                  <a:cubicBezTo>
                    <a:pt x="186571" y="448389"/>
                    <a:pt x="202764" y="443627"/>
                    <a:pt x="216099" y="434102"/>
                  </a:cubicBezTo>
                  <a:cubicBezTo>
                    <a:pt x="228481" y="442674"/>
                    <a:pt x="245626" y="448389"/>
                    <a:pt x="263724" y="448389"/>
                  </a:cubicBezTo>
                  <a:cubicBezTo>
                    <a:pt x="281821" y="448389"/>
                    <a:pt x="298014" y="443627"/>
                    <a:pt x="311349" y="434102"/>
                  </a:cubicBezTo>
                  <a:cubicBezTo>
                    <a:pt x="323731" y="442674"/>
                    <a:pt x="340876" y="448389"/>
                    <a:pt x="358974" y="448389"/>
                  </a:cubicBezTo>
                  <a:cubicBezTo>
                    <a:pt x="386596" y="448389"/>
                    <a:pt x="411361" y="436007"/>
                    <a:pt x="422791" y="416004"/>
                  </a:cubicBezTo>
                  <a:cubicBezTo>
                    <a:pt x="425649" y="406479"/>
                    <a:pt x="421839" y="395049"/>
                    <a:pt x="413266" y="390287"/>
                  </a:cubicBezTo>
                  <a:close/>
                </a:path>
              </a:pathLst>
            </a:custGeom>
            <a:solidFill>
              <a:srgbClr val="1078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lt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5" name="TextBox 244">
              <a:extLst>
                <a:ext uri="{FF2B5EF4-FFF2-40B4-BE49-F238E27FC236}">
                  <a16:creationId xmlns:a16="http://schemas.microsoft.com/office/drawing/2014/main" id="{84E16340-69B8-468B-90A1-C20CA88416EE}"/>
                </a:ext>
              </a:extLst>
            </p:cNvPr>
            <p:cNvSpPr txBox="1"/>
            <p:nvPr/>
          </p:nvSpPr>
          <p:spPr>
            <a:xfrm>
              <a:off x="8253105" y="3360289"/>
              <a:ext cx="359074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70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민간기업</a:t>
              </a:r>
            </a:p>
          </p:txBody>
        </p:sp>
      </p:grpSp>
      <p:sp>
        <p:nvSpPr>
          <p:cNvPr id="246" name="TextBox 245">
            <a:extLst>
              <a:ext uri="{FF2B5EF4-FFF2-40B4-BE49-F238E27FC236}">
                <a16:creationId xmlns:a16="http://schemas.microsoft.com/office/drawing/2014/main" id="{1C73DBF7-7FB7-4FF4-9376-E84163A13CC8}"/>
              </a:ext>
            </a:extLst>
          </p:cNvPr>
          <p:cNvSpPr txBox="1"/>
          <p:nvPr/>
        </p:nvSpPr>
        <p:spPr>
          <a:xfrm>
            <a:off x="8052468" y="4205256"/>
            <a:ext cx="1371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연계 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/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공공기관</a:t>
            </a:r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89191A43-129A-4654-86DB-B67D64B846D1}"/>
              </a:ext>
            </a:extLst>
          </p:cNvPr>
          <p:cNvSpPr txBox="1"/>
          <p:nvPr/>
        </p:nvSpPr>
        <p:spPr>
          <a:xfrm>
            <a:off x="8120076" y="5298776"/>
            <a:ext cx="1240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연계 민간기업</a:t>
            </a:r>
          </a:p>
        </p:txBody>
      </p:sp>
      <p:grpSp>
        <p:nvGrpSpPr>
          <p:cNvPr id="248" name="그룹 247">
            <a:extLst>
              <a:ext uri="{FF2B5EF4-FFF2-40B4-BE49-F238E27FC236}">
                <a16:creationId xmlns:a16="http://schemas.microsoft.com/office/drawing/2014/main" id="{EE943496-2575-48A6-9F3E-29B58F34290D}"/>
              </a:ext>
            </a:extLst>
          </p:cNvPr>
          <p:cNvGrpSpPr/>
          <p:nvPr/>
        </p:nvGrpSpPr>
        <p:grpSpPr>
          <a:xfrm>
            <a:off x="8045144" y="2989461"/>
            <a:ext cx="687872" cy="432387"/>
            <a:chOff x="9036790" y="3045107"/>
            <a:chExt cx="687872" cy="432387"/>
          </a:xfrm>
        </p:grpSpPr>
        <p:pic>
          <p:nvPicPr>
            <p:cNvPr id="249" name="그림 248">
              <a:extLst>
                <a:ext uri="{FF2B5EF4-FFF2-40B4-BE49-F238E27FC236}">
                  <a16:creationId xmlns:a16="http://schemas.microsoft.com/office/drawing/2014/main" id="{12590D85-F39E-4873-B041-2E5B61A54E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1276" y="3045107"/>
              <a:ext cx="150484" cy="225726"/>
            </a:xfrm>
            <a:prstGeom prst="rect">
              <a:avLst/>
            </a:prstGeom>
          </p:spPr>
        </p:pic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52CD6534-FD7D-4EBB-94FC-F9CB617573D7}"/>
                </a:ext>
              </a:extLst>
            </p:cNvPr>
            <p:cNvSpPr txBox="1"/>
            <p:nvPr/>
          </p:nvSpPr>
          <p:spPr>
            <a:xfrm>
              <a:off x="9036790" y="3246662"/>
              <a:ext cx="68787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/>
              <a:r>
                <a:rPr lang="ko-KR" altLang="en-US" sz="9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모바일</a:t>
              </a:r>
              <a:endPara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51" name="그룹 250">
            <a:extLst>
              <a:ext uri="{FF2B5EF4-FFF2-40B4-BE49-F238E27FC236}">
                <a16:creationId xmlns:a16="http://schemas.microsoft.com/office/drawing/2014/main" id="{174B0A76-0021-431A-8C84-7247DD87DCA9}"/>
              </a:ext>
            </a:extLst>
          </p:cNvPr>
          <p:cNvGrpSpPr/>
          <p:nvPr/>
        </p:nvGrpSpPr>
        <p:grpSpPr>
          <a:xfrm>
            <a:off x="8761423" y="2992810"/>
            <a:ext cx="687872" cy="418424"/>
            <a:chOff x="9055052" y="3585397"/>
            <a:chExt cx="687872" cy="418424"/>
          </a:xfrm>
        </p:grpSpPr>
        <p:pic>
          <p:nvPicPr>
            <p:cNvPr id="252" name="그림 251">
              <a:extLst>
                <a:ext uri="{FF2B5EF4-FFF2-40B4-BE49-F238E27FC236}">
                  <a16:creationId xmlns:a16="http://schemas.microsoft.com/office/drawing/2014/main" id="{F58312A7-D0CD-4239-8008-340C9029D0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80042" y="3585397"/>
              <a:ext cx="212952" cy="187304"/>
            </a:xfrm>
            <a:prstGeom prst="rect">
              <a:avLst/>
            </a:prstGeom>
          </p:spPr>
        </p:pic>
        <p:sp>
          <p:nvSpPr>
            <p:cNvPr id="253" name="TextBox 252">
              <a:extLst>
                <a:ext uri="{FF2B5EF4-FFF2-40B4-BE49-F238E27FC236}">
                  <a16:creationId xmlns:a16="http://schemas.microsoft.com/office/drawing/2014/main" id="{CE9CF73A-8563-49A4-910E-B01193E68D8A}"/>
                </a:ext>
              </a:extLst>
            </p:cNvPr>
            <p:cNvSpPr txBox="1"/>
            <p:nvPr/>
          </p:nvSpPr>
          <p:spPr>
            <a:xfrm>
              <a:off x="9055052" y="3772989"/>
              <a:ext cx="68787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/>
              <a:r>
                <a:rPr lang="ko-KR" altLang="en-US" sz="9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웹</a:t>
              </a:r>
            </a:p>
          </p:txBody>
        </p:sp>
      </p:grpSp>
      <p:cxnSp>
        <p:nvCxnSpPr>
          <p:cNvPr id="254" name="직선 연결선 253">
            <a:extLst>
              <a:ext uri="{FF2B5EF4-FFF2-40B4-BE49-F238E27FC236}">
                <a16:creationId xmlns:a16="http://schemas.microsoft.com/office/drawing/2014/main" id="{DC593C81-5E49-4A7E-9353-9EF6D868734E}"/>
              </a:ext>
            </a:extLst>
          </p:cNvPr>
          <p:cNvCxnSpPr>
            <a:stCxn id="262" idx="0"/>
          </p:cNvCxnSpPr>
          <p:nvPr/>
        </p:nvCxnSpPr>
        <p:spPr>
          <a:xfrm flipH="1">
            <a:off x="8470366" y="2607797"/>
            <a:ext cx="262652" cy="281465"/>
          </a:xfrm>
          <a:prstGeom prst="line">
            <a:avLst/>
          </a:prstGeom>
          <a:ln w="12700">
            <a:solidFill>
              <a:srgbClr val="1078BA"/>
            </a:solidFill>
            <a:tailEnd type="diamon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5" name="사각형: 둥근 모서리 108">
            <a:extLst>
              <a:ext uri="{FF2B5EF4-FFF2-40B4-BE49-F238E27FC236}">
                <a16:creationId xmlns:a16="http://schemas.microsoft.com/office/drawing/2014/main" id="{6E91F82F-A054-429B-B6EF-9B25715B2299}"/>
              </a:ext>
            </a:extLst>
          </p:cNvPr>
          <p:cNvSpPr/>
          <p:nvPr/>
        </p:nvSpPr>
        <p:spPr>
          <a:xfrm>
            <a:off x="2013178" y="1405201"/>
            <a:ext cx="5768814" cy="417789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3C6D99"/>
              </a:gs>
              <a:gs pos="28000">
                <a:srgbClr val="0070C0"/>
              </a:gs>
              <a:gs pos="100000">
                <a:srgbClr val="0093EE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우정플랫폼</a:t>
            </a:r>
          </a:p>
        </p:txBody>
      </p:sp>
      <p:sp>
        <p:nvSpPr>
          <p:cNvPr id="256" name="사각형: 둥근 모서리 108">
            <a:extLst>
              <a:ext uri="{FF2B5EF4-FFF2-40B4-BE49-F238E27FC236}">
                <a16:creationId xmlns:a16="http://schemas.microsoft.com/office/drawing/2014/main" id="{70182FAC-DFBB-4C17-B741-4F5297BD0736}"/>
              </a:ext>
            </a:extLst>
          </p:cNvPr>
          <p:cNvSpPr/>
          <p:nvPr/>
        </p:nvSpPr>
        <p:spPr>
          <a:xfrm>
            <a:off x="293120" y="1405201"/>
            <a:ext cx="1720058" cy="417789"/>
          </a:xfrm>
          <a:prstGeom prst="roundRect">
            <a:avLst>
              <a:gd name="adj" fmla="val 50000"/>
            </a:avLst>
          </a:prstGeom>
          <a:solidFill>
            <a:srgbClr val="295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4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연계 시스템</a:t>
            </a:r>
            <a:r>
              <a:rPr lang="en-US" altLang="ko-KR" sz="14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4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</a:t>
            </a:r>
          </a:p>
        </p:txBody>
      </p:sp>
      <p:sp>
        <p:nvSpPr>
          <p:cNvPr id="257" name="사각형: 둥근 모서리 256">
            <a:extLst>
              <a:ext uri="{FF2B5EF4-FFF2-40B4-BE49-F238E27FC236}">
                <a16:creationId xmlns:a16="http://schemas.microsoft.com/office/drawing/2014/main" id="{643D51FE-0066-45B0-B805-9D11ABB718C9}"/>
              </a:ext>
            </a:extLst>
          </p:cNvPr>
          <p:cNvSpPr/>
          <p:nvPr/>
        </p:nvSpPr>
        <p:spPr>
          <a:xfrm>
            <a:off x="7783660" y="1405201"/>
            <a:ext cx="1720058" cy="417789"/>
          </a:xfrm>
          <a:prstGeom prst="roundRect">
            <a:avLst>
              <a:gd name="adj" fmla="val 50000"/>
            </a:avLst>
          </a:prstGeom>
          <a:solidFill>
            <a:srgbClr val="295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사용자</a:t>
            </a:r>
          </a:p>
        </p:txBody>
      </p:sp>
      <p:cxnSp>
        <p:nvCxnSpPr>
          <p:cNvPr id="258" name="직선 연결선 257">
            <a:extLst>
              <a:ext uri="{FF2B5EF4-FFF2-40B4-BE49-F238E27FC236}">
                <a16:creationId xmlns:a16="http://schemas.microsoft.com/office/drawing/2014/main" id="{FEDE4F46-D588-4742-97CA-34F8C5FC578F}"/>
              </a:ext>
            </a:extLst>
          </p:cNvPr>
          <p:cNvCxnSpPr>
            <a:stCxn id="267" idx="2"/>
          </p:cNvCxnSpPr>
          <p:nvPr/>
        </p:nvCxnSpPr>
        <p:spPr>
          <a:xfrm>
            <a:off x="8733807" y="2605477"/>
            <a:ext cx="252606" cy="267080"/>
          </a:xfrm>
          <a:prstGeom prst="line">
            <a:avLst/>
          </a:prstGeom>
          <a:ln w="12700">
            <a:solidFill>
              <a:srgbClr val="1078BA"/>
            </a:solidFill>
            <a:tailEnd type="diamon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59" name="그룹 258">
            <a:extLst>
              <a:ext uri="{FF2B5EF4-FFF2-40B4-BE49-F238E27FC236}">
                <a16:creationId xmlns:a16="http://schemas.microsoft.com/office/drawing/2014/main" id="{A997AC1C-A29B-4211-96D5-853A27157A38}"/>
              </a:ext>
            </a:extLst>
          </p:cNvPr>
          <p:cNvGrpSpPr/>
          <p:nvPr/>
        </p:nvGrpSpPr>
        <p:grpSpPr>
          <a:xfrm>
            <a:off x="8449173" y="2237070"/>
            <a:ext cx="567686" cy="540552"/>
            <a:chOff x="8289728" y="1752141"/>
            <a:chExt cx="465865" cy="465865"/>
          </a:xfrm>
        </p:grpSpPr>
        <p:sp>
          <p:nvSpPr>
            <p:cNvPr id="260" name="타원 259">
              <a:extLst>
                <a:ext uri="{FF2B5EF4-FFF2-40B4-BE49-F238E27FC236}">
                  <a16:creationId xmlns:a16="http://schemas.microsoft.com/office/drawing/2014/main" id="{E67B4A0A-9F4E-4948-8D8A-B14BC4CC01B2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 sz="7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1" name="자유형: 도형 293">
              <a:extLst>
                <a:ext uri="{FF2B5EF4-FFF2-40B4-BE49-F238E27FC236}">
                  <a16:creationId xmlns:a16="http://schemas.microsoft.com/office/drawing/2014/main" id="{63323671-E0E1-4E6D-AF11-1CBCB054B99D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latinLnBrk="0"/>
              <a:endParaRPr lang="ko-KR" altLang="en-US" sz="700" b="1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2" name="TextBox 261">
              <a:extLst>
                <a:ext uri="{FF2B5EF4-FFF2-40B4-BE49-F238E27FC236}">
                  <a16:creationId xmlns:a16="http://schemas.microsoft.com/office/drawing/2014/main" id="{8C124776-8D31-4CF7-A9DD-1F7DCD873C14}"/>
                </a:ext>
              </a:extLst>
            </p:cNvPr>
            <p:cNvSpPr txBox="1"/>
            <p:nvPr/>
          </p:nvSpPr>
          <p:spPr>
            <a:xfrm>
              <a:off x="8362172" y="2071645"/>
              <a:ext cx="320980" cy="9283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 latinLnBrk="0"/>
              <a:r>
                <a:rPr lang="ko-KR" altLang="en-US" sz="70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개인 회원</a:t>
              </a:r>
            </a:p>
          </p:txBody>
        </p:sp>
        <p:grpSp>
          <p:nvGrpSpPr>
            <p:cNvPr id="263" name="그래픽 353">
              <a:extLst>
                <a:ext uri="{FF2B5EF4-FFF2-40B4-BE49-F238E27FC236}">
                  <a16:creationId xmlns:a16="http://schemas.microsoft.com/office/drawing/2014/main" id="{71887021-12F2-4600-8C73-BAB5D3A555BF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264" name="자유형: 도형 296">
                <a:extLst>
                  <a:ext uri="{FF2B5EF4-FFF2-40B4-BE49-F238E27FC236}">
                    <a16:creationId xmlns:a16="http://schemas.microsoft.com/office/drawing/2014/main" id="{09053D67-A823-497F-AC6B-83DF8E97333B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 latinLnBrk="0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65" name="자유형: 도형 297">
                <a:extLst>
                  <a:ext uri="{FF2B5EF4-FFF2-40B4-BE49-F238E27FC236}">
                    <a16:creationId xmlns:a16="http://schemas.microsoft.com/office/drawing/2014/main" id="{71A5442B-E15A-4AD4-A6A3-7BF63477ABD4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 latinLnBrk="0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66" name="자유형: 도형 298">
                <a:extLst>
                  <a:ext uri="{FF2B5EF4-FFF2-40B4-BE49-F238E27FC236}">
                    <a16:creationId xmlns:a16="http://schemas.microsoft.com/office/drawing/2014/main" id="{C566043D-69C6-491D-BC2F-54DE7197CBB6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 latinLnBrk="0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67" name="자유형: 도형 299">
                <a:extLst>
                  <a:ext uri="{FF2B5EF4-FFF2-40B4-BE49-F238E27FC236}">
                    <a16:creationId xmlns:a16="http://schemas.microsoft.com/office/drawing/2014/main" id="{A9005E7F-8A06-4E18-A178-57576526A36A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 latinLnBrk="0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grpSp>
        <p:nvGrpSpPr>
          <p:cNvPr id="268" name="그룹 267">
            <a:extLst>
              <a:ext uri="{FF2B5EF4-FFF2-40B4-BE49-F238E27FC236}">
                <a16:creationId xmlns:a16="http://schemas.microsoft.com/office/drawing/2014/main" id="{AB6E53DE-3285-4CB1-80DC-21F91E9525CB}"/>
              </a:ext>
            </a:extLst>
          </p:cNvPr>
          <p:cNvGrpSpPr/>
          <p:nvPr/>
        </p:nvGrpSpPr>
        <p:grpSpPr>
          <a:xfrm>
            <a:off x="7823936" y="2663164"/>
            <a:ext cx="296140" cy="2878551"/>
            <a:chOff x="7777269" y="2663164"/>
            <a:chExt cx="342807" cy="2878551"/>
          </a:xfrm>
        </p:grpSpPr>
        <p:cxnSp>
          <p:nvCxnSpPr>
            <p:cNvPr id="269" name="직선 연결선 268">
              <a:extLst>
                <a:ext uri="{FF2B5EF4-FFF2-40B4-BE49-F238E27FC236}">
                  <a16:creationId xmlns:a16="http://schemas.microsoft.com/office/drawing/2014/main" id="{51F8EE21-F168-4EF1-8E61-9601ACDF458B}"/>
                </a:ext>
              </a:extLst>
            </p:cNvPr>
            <p:cNvCxnSpPr/>
            <p:nvPr/>
          </p:nvCxnSpPr>
          <p:spPr>
            <a:xfrm>
              <a:off x="7777269" y="2663164"/>
              <a:ext cx="342807" cy="0"/>
            </a:xfrm>
            <a:prstGeom prst="line">
              <a:avLst/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0" name="직선 연결선 269">
              <a:extLst>
                <a:ext uri="{FF2B5EF4-FFF2-40B4-BE49-F238E27FC236}">
                  <a16:creationId xmlns:a16="http://schemas.microsoft.com/office/drawing/2014/main" id="{65CA78F5-A7A9-47A1-A062-918689CF1D46}"/>
                </a:ext>
              </a:extLst>
            </p:cNvPr>
            <p:cNvCxnSpPr/>
            <p:nvPr/>
          </p:nvCxnSpPr>
          <p:spPr>
            <a:xfrm>
              <a:off x="7777269" y="3533915"/>
              <a:ext cx="342807" cy="0"/>
            </a:xfrm>
            <a:prstGeom prst="line">
              <a:avLst/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1" name="직선 연결선 270">
              <a:extLst>
                <a:ext uri="{FF2B5EF4-FFF2-40B4-BE49-F238E27FC236}">
                  <a16:creationId xmlns:a16="http://schemas.microsoft.com/office/drawing/2014/main" id="{6F7FD328-AD03-488D-97A9-7B000AFC1EC8}"/>
                </a:ext>
              </a:extLst>
            </p:cNvPr>
            <p:cNvCxnSpPr/>
            <p:nvPr/>
          </p:nvCxnSpPr>
          <p:spPr>
            <a:xfrm>
              <a:off x="7777269" y="4487209"/>
              <a:ext cx="342807" cy="0"/>
            </a:xfrm>
            <a:prstGeom prst="line">
              <a:avLst/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2" name="직선 연결선 271">
              <a:extLst>
                <a:ext uri="{FF2B5EF4-FFF2-40B4-BE49-F238E27FC236}">
                  <a16:creationId xmlns:a16="http://schemas.microsoft.com/office/drawing/2014/main" id="{D2A153F6-3955-4827-98D0-5DA8DB8A91F9}"/>
                </a:ext>
              </a:extLst>
            </p:cNvPr>
            <p:cNvCxnSpPr/>
            <p:nvPr/>
          </p:nvCxnSpPr>
          <p:spPr>
            <a:xfrm>
              <a:off x="7777269" y="5541715"/>
              <a:ext cx="342807" cy="0"/>
            </a:xfrm>
            <a:prstGeom prst="line">
              <a:avLst/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3" name="그룹 272">
            <a:extLst>
              <a:ext uri="{FF2B5EF4-FFF2-40B4-BE49-F238E27FC236}">
                <a16:creationId xmlns:a16="http://schemas.microsoft.com/office/drawing/2014/main" id="{7DC5BD1C-F805-42F4-B352-74EE6E36D1FB}"/>
              </a:ext>
            </a:extLst>
          </p:cNvPr>
          <p:cNvGrpSpPr/>
          <p:nvPr/>
        </p:nvGrpSpPr>
        <p:grpSpPr>
          <a:xfrm>
            <a:off x="1841978" y="2663164"/>
            <a:ext cx="296140" cy="1824045"/>
            <a:chOff x="7777269" y="2663164"/>
            <a:chExt cx="342807" cy="1824045"/>
          </a:xfrm>
        </p:grpSpPr>
        <p:cxnSp>
          <p:nvCxnSpPr>
            <p:cNvPr id="274" name="직선 연결선 273">
              <a:extLst>
                <a:ext uri="{FF2B5EF4-FFF2-40B4-BE49-F238E27FC236}">
                  <a16:creationId xmlns:a16="http://schemas.microsoft.com/office/drawing/2014/main" id="{4574B3DF-86B7-4A55-902A-64B8C8A8F982}"/>
                </a:ext>
              </a:extLst>
            </p:cNvPr>
            <p:cNvCxnSpPr/>
            <p:nvPr/>
          </p:nvCxnSpPr>
          <p:spPr>
            <a:xfrm>
              <a:off x="7777269" y="2663164"/>
              <a:ext cx="342807" cy="0"/>
            </a:xfrm>
            <a:prstGeom prst="line">
              <a:avLst/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5" name="직선 연결선 274">
              <a:extLst>
                <a:ext uri="{FF2B5EF4-FFF2-40B4-BE49-F238E27FC236}">
                  <a16:creationId xmlns:a16="http://schemas.microsoft.com/office/drawing/2014/main" id="{C195C85D-A4F8-414B-9BF3-B51982C021AD}"/>
                </a:ext>
              </a:extLst>
            </p:cNvPr>
            <p:cNvCxnSpPr/>
            <p:nvPr/>
          </p:nvCxnSpPr>
          <p:spPr>
            <a:xfrm>
              <a:off x="7777269" y="3533915"/>
              <a:ext cx="342807" cy="0"/>
            </a:xfrm>
            <a:prstGeom prst="line">
              <a:avLst/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6" name="직선 연결선 275">
              <a:extLst>
                <a:ext uri="{FF2B5EF4-FFF2-40B4-BE49-F238E27FC236}">
                  <a16:creationId xmlns:a16="http://schemas.microsoft.com/office/drawing/2014/main" id="{86C299FD-51E0-4B39-8AE1-2F29C62EF206}"/>
                </a:ext>
              </a:extLst>
            </p:cNvPr>
            <p:cNvCxnSpPr/>
            <p:nvPr/>
          </p:nvCxnSpPr>
          <p:spPr>
            <a:xfrm>
              <a:off x="7777269" y="4487209"/>
              <a:ext cx="342807" cy="0"/>
            </a:xfrm>
            <a:prstGeom prst="line">
              <a:avLst/>
            </a:prstGeom>
            <a:ln w="19050">
              <a:solidFill>
                <a:srgbClr val="C00000"/>
              </a:solidFill>
              <a:headEnd type="arrow"/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277" name="직선 화살표 연결선 276">
            <a:extLst>
              <a:ext uri="{FF2B5EF4-FFF2-40B4-BE49-F238E27FC236}">
                <a16:creationId xmlns:a16="http://schemas.microsoft.com/office/drawing/2014/main" id="{504B31D6-79BC-4C8B-8BFB-9F1B96F6BDCF}"/>
              </a:ext>
            </a:extLst>
          </p:cNvPr>
          <p:cNvCxnSpPr/>
          <p:nvPr/>
        </p:nvCxnSpPr>
        <p:spPr>
          <a:xfrm>
            <a:off x="5275035" y="3787372"/>
            <a:ext cx="0" cy="869211"/>
          </a:xfrm>
          <a:prstGeom prst="straightConnector1">
            <a:avLst/>
          </a:prstGeom>
          <a:ln>
            <a:headEnd type="arrow" w="med" len="sm"/>
            <a:tailEnd type="arrow" w="med" len="sm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78" name="직사각형 277">
            <a:extLst>
              <a:ext uri="{FF2B5EF4-FFF2-40B4-BE49-F238E27FC236}">
                <a16:creationId xmlns:a16="http://schemas.microsoft.com/office/drawing/2014/main" id="{E0851CFA-1C87-4878-B719-C23A7DE21DD8}"/>
              </a:ext>
            </a:extLst>
          </p:cNvPr>
          <p:cNvSpPr/>
          <p:nvPr/>
        </p:nvSpPr>
        <p:spPr>
          <a:xfrm>
            <a:off x="3180715" y="4675853"/>
            <a:ext cx="4190905" cy="43165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latinLnBrk="0"/>
            <a:r>
              <a:rPr lang="ko-KR" altLang="en-US" sz="900" b="1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295B8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블록체인</a:t>
            </a:r>
          </a:p>
        </p:txBody>
      </p:sp>
      <p:sp>
        <p:nvSpPr>
          <p:cNvPr id="279" name="직사각형 278">
            <a:extLst>
              <a:ext uri="{FF2B5EF4-FFF2-40B4-BE49-F238E27FC236}">
                <a16:creationId xmlns:a16="http://schemas.microsoft.com/office/drawing/2014/main" id="{D67119A0-BE01-43E9-ACCB-4F111C7742D8}"/>
              </a:ext>
            </a:extLst>
          </p:cNvPr>
          <p:cNvSpPr/>
          <p:nvPr/>
        </p:nvSpPr>
        <p:spPr>
          <a:xfrm>
            <a:off x="3184226" y="5531029"/>
            <a:ext cx="4186961" cy="32400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latinLnBrk="0"/>
            <a:r>
              <a:rPr lang="en-US" altLang="ko-KR" sz="1100" b="1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295B8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PaaS</a:t>
            </a:r>
            <a:endParaRPr lang="ko-KR" altLang="en-US" sz="1100" b="1" dirty="0">
              <a:ln>
                <a:solidFill>
                  <a:srgbClr val="369CE2">
                    <a:alpha val="0"/>
                  </a:srgbClr>
                </a:solidFill>
              </a:ln>
              <a:solidFill>
                <a:srgbClr val="295B8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0" name="직사각형 279">
            <a:extLst>
              <a:ext uri="{FF2B5EF4-FFF2-40B4-BE49-F238E27FC236}">
                <a16:creationId xmlns:a16="http://schemas.microsoft.com/office/drawing/2014/main" id="{9D196388-E367-4B8B-B46D-B802E08411D5}"/>
              </a:ext>
            </a:extLst>
          </p:cNvPr>
          <p:cNvSpPr/>
          <p:nvPr/>
        </p:nvSpPr>
        <p:spPr>
          <a:xfrm>
            <a:off x="3184226" y="5883224"/>
            <a:ext cx="4186961" cy="32400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latinLnBrk="0"/>
            <a:r>
              <a:rPr lang="en-US" altLang="ko-KR" sz="1100" b="1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295B8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IaaS</a:t>
            </a:r>
            <a:endParaRPr lang="ko-KR" altLang="en-US" sz="1100" b="1" dirty="0">
              <a:ln>
                <a:solidFill>
                  <a:srgbClr val="369CE2">
                    <a:alpha val="0"/>
                  </a:srgbClr>
                </a:solidFill>
              </a:ln>
              <a:solidFill>
                <a:srgbClr val="295B8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1" name="직사각형 280">
            <a:extLst>
              <a:ext uri="{FF2B5EF4-FFF2-40B4-BE49-F238E27FC236}">
                <a16:creationId xmlns:a16="http://schemas.microsoft.com/office/drawing/2014/main" id="{F3A37889-4A35-41C0-8585-DE375EDCDA32}"/>
              </a:ext>
            </a:extLst>
          </p:cNvPr>
          <p:cNvSpPr/>
          <p:nvPr/>
        </p:nvSpPr>
        <p:spPr>
          <a:xfrm>
            <a:off x="4877196" y="4055135"/>
            <a:ext cx="794441" cy="36387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latinLnBrk="0"/>
            <a:r>
              <a:rPr lang="ko-KR" altLang="en-US" sz="900" b="1" dirty="0" err="1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위변조방지</a:t>
            </a:r>
            <a:endParaRPr lang="ko-KR" altLang="en-US" sz="900" b="1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82" name="직선 화살표 연결선 281">
            <a:extLst>
              <a:ext uri="{FF2B5EF4-FFF2-40B4-BE49-F238E27FC236}">
                <a16:creationId xmlns:a16="http://schemas.microsoft.com/office/drawing/2014/main" id="{32FABFF4-F5DF-4B6C-8BEC-6764C0477DB0}"/>
              </a:ext>
            </a:extLst>
          </p:cNvPr>
          <p:cNvCxnSpPr/>
          <p:nvPr/>
        </p:nvCxnSpPr>
        <p:spPr>
          <a:xfrm>
            <a:off x="4431471" y="3787372"/>
            <a:ext cx="0" cy="869211"/>
          </a:xfrm>
          <a:prstGeom prst="straightConnector1">
            <a:avLst/>
          </a:prstGeom>
          <a:ln>
            <a:headEnd type="arrow" w="med" len="sm"/>
            <a:tailEnd type="arrow" w="med" len="sm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83" name="직선 화살표 연결선 282">
            <a:extLst>
              <a:ext uri="{FF2B5EF4-FFF2-40B4-BE49-F238E27FC236}">
                <a16:creationId xmlns:a16="http://schemas.microsoft.com/office/drawing/2014/main" id="{CABE9EC2-089B-485F-8405-3094D2BF6431}"/>
              </a:ext>
            </a:extLst>
          </p:cNvPr>
          <p:cNvCxnSpPr/>
          <p:nvPr/>
        </p:nvCxnSpPr>
        <p:spPr>
          <a:xfrm>
            <a:off x="3577441" y="3787372"/>
            <a:ext cx="0" cy="869211"/>
          </a:xfrm>
          <a:prstGeom prst="straightConnector1">
            <a:avLst/>
          </a:prstGeom>
          <a:ln>
            <a:headEnd type="arrow" w="med" len="sm"/>
            <a:tailEnd type="arrow" w="med" len="sm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84" name="직사각형 283">
            <a:extLst>
              <a:ext uri="{FF2B5EF4-FFF2-40B4-BE49-F238E27FC236}">
                <a16:creationId xmlns:a16="http://schemas.microsoft.com/office/drawing/2014/main" id="{3AFCF234-D40F-48F2-A2F4-158E34631A2F}"/>
              </a:ext>
            </a:extLst>
          </p:cNvPr>
          <p:cNvSpPr/>
          <p:nvPr/>
        </p:nvSpPr>
        <p:spPr>
          <a:xfrm>
            <a:off x="4029063" y="4055135"/>
            <a:ext cx="793378" cy="36387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latinLnBrk="0"/>
            <a:r>
              <a:rPr lang="ko-KR" altLang="en-US" sz="9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거래 및 행위증명</a:t>
            </a:r>
          </a:p>
        </p:txBody>
      </p:sp>
      <p:sp>
        <p:nvSpPr>
          <p:cNvPr id="285" name="직사각형 284">
            <a:extLst>
              <a:ext uri="{FF2B5EF4-FFF2-40B4-BE49-F238E27FC236}">
                <a16:creationId xmlns:a16="http://schemas.microsoft.com/office/drawing/2014/main" id="{6ABBBDA8-1507-4698-A8DA-4C3F774B59B0}"/>
              </a:ext>
            </a:extLst>
          </p:cNvPr>
          <p:cNvSpPr/>
          <p:nvPr/>
        </p:nvSpPr>
        <p:spPr>
          <a:xfrm>
            <a:off x="3180715" y="4055135"/>
            <a:ext cx="791999" cy="36387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900" b="1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인증</a:t>
            </a:r>
          </a:p>
        </p:txBody>
      </p:sp>
      <p:sp>
        <p:nvSpPr>
          <p:cNvPr id="286" name="직사각형 285">
            <a:extLst>
              <a:ext uri="{FF2B5EF4-FFF2-40B4-BE49-F238E27FC236}">
                <a16:creationId xmlns:a16="http://schemas.microsoft.com/office/drawing/2014/main" id="{7F87957E-4270-45DD-B82A-280A7A3E3FCF}"/>
              </a:ext>
            </a:extLst>
          </p:cNvPr>
          <p:cNvSpPr/>
          <p:nvPr/>
        </p:nvSpPr>
        <p:spPr>
          <a:xfrm>
            <a:off x="6579621" y="4055135"/>
            <a:ext cx="792000" cy="36387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latinLnBrk="0"/>
            <a:r>
              <a:rPr lang="ko-KR" altLang="en-US" sz="9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</a:t>
            </a:r>
            <a:r>
              <a:rPr lang="en-US" altLang="ko-KR" sz="9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b="1" spc="-1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로그인</a:t>
            </a:r>
            <a:endParaRPr lang="en-US" altLang="ko-KR" sz="900" b="1" spc="-10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87" name="그룹 286">
            <a:extLst>
              <a:ext uri="{FF2B5EF4-FFF2-40B4-BE49-F238E27FC236}">
                <a16:creationId xmlns:a16="http://schemas.microsoft.com/office/drawing/2014/main" id="{890B2285-9612-41A8-BE1B-BDF9476AA6DB}"/>
              </a:ext>
            </a:extLst>
          </p:cNvPr>
          <p:cNvGrpSpPr/>
          <p:nvPr/>
        </p:nvGrpSpPr>
        <p:grpSpPr>
          <a:xfrm>
            <a:off x="5329902" y="2319192"/>
            <a:ext cx="1884778" cy="1450504"/>
            <a:chOff x="4520951" y="2156825"/>
            <a:chExt cx="1116000" cy="1373886"/>
          </a:xfrm>
        </p:grpSpPr>
        <p:sp>
          <p:nvSpPr>
            <p:cNvPr id="288" name="사각형: 둥근 모서리 81">
              <a:extLst>
                <a:ext uri="{FF2B5EF4-FFF2-40B4-BE49-F238E27FC236}">
                  <a16:creationId xmlns:a16="http://schemas.microsoft.com/office/drawing/2014/main" id="{DF627E2C-0CD1-446E-B4D6-08BE388B8F7D}"/>
                </a:ext>
              </a:extLst>
            </p:cNvPr>
            <p:cNvSpPr/>
            <p:nvPr/>
          </p:nvSpPr>
          <p:spPr>
            <a:xfrm>
              <a:off x="4520951" y="2156825"/>
              <a:ext cx="1116000" cy="1274703"/>
            </a:xfrm>
            <a:prstGeom prst="roundRect">
              <a:avLst>
                <a:gd name="adj" fmla="val 6947"/>
              </a:avLst>
            </a:prstGeom>
            <a:solidFill>
              <a:srgbClr val="EBF8F9"/>
            </a:solidFill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9" name="사각형: 둥근 모서리 83">
              <a:extLst>
                <a:ext uri="{FF2B5EF4-FFF2-40B4-BE49-F238E27FC236}">
                  <a16:creationId xmlns:a16="http://schemas.microsoft.com/office/drawing/2014/main" id="{68EDC0AE-473A-48BF-AF7A-DF607DE4FE14}"/>
                </a:ext>
              </a:extLst>
            </p:cNvPr>
            <p:cNvSpPr/>
            <p:nvPr/>
          </p:nvSpPr>
          <p:spPr>
            <a:xfrm>
              <a:off x="4575755" y="2625212"/>
              <a:ext cx="1044000" cy="772850"/>
            </a:xfrm>
            <a:prstGeom prst="roundRect">
              <a:avLst>
                <a:gd name="adj" fmla="val 9304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0" name="TextBox 289">
              <a:extLst>
                <a:ext uri="{FF2B5EF4-FFF2-40B4-BE49-F238E27FC236}">
                  <a16:creationId xmlns:a16="http://schemas.microsoft.com/office/drawing/2014/main" id="{32AEC53F-1148-4A0B-8FDA-79AB4411B400}"/>
                </a:ext>
              </a:extLst>
            </p:cNvPr>
            <p:cNvSpPr txBox="1"/>
            <p:nvPr/>
          </p:nvSpPr>
          <p:spPr>
            <a:xfrm>
              <a:off x="4625228" y="2612425"/>
              <a:ext cx="671244" cy="91828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marL="171450" marR="0" lvl="0" indent="-171450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 kumimoji="0" sz="900" kern="0" spc="-50"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  <a:ea typeface="+mn-ea"/>
                </a:defRPr>
              </a:lvl1pPr>
            </a:lstStyle>
            <a:p>
              <a:pPr marL="93663" indent="-93663">
                <a:lnSpc>
                  <a:spcPct val="150000"/>
                </a:lnSpc>
                <a:tabLst>
                  <a:tab pos="0" algn="l"/>
                </a:tabLst>
              </a:pPr>
              <a:r>
                <a:rPr kumimoji="1"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가상우편환</a:t>
              </a:r>
              <a:r>
                <a:rPr kumimoji="1"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1"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전자지갑</a:t>
              </a:r>
              <a:r>
                <a:rPr kumimoji="1"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93663" indent="-93663">
                <a:lnSpc>
                  <a:spcPct val="150000"/>
                </a:lnSpc>
                <a:tabLst>
                  <a:tab pos="0" algn="l"/>
                </a:tabLst>
              </a:pPr>
              <a:r>
                <a:rPr kumimoji="1"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간편 결제</a:t>
              </a:r>
              <a:endParaRPr kumimoji="1"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93663" indent="-93663">
                <a:lnSpc>
                  <a:spcPct val="150000"/>
                </a:lnSpc>
                <a:tabLst>
                  <a:tab pos="0" algn="l"/>
                </a:tabLst>
              </a:pPr>
              <a:r>
                <a:rPr kumimoji="1"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간편 송금</a:t>
              </a:r>
              <a:endParaRPr kumimoji="1"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93663" indent="-93663">
                <a:lnSpc>
                  <a:spcPct val="150000"/>
                </a:lnSpc>
                <a:tabLst>
                  <a:tab pos="0" algn="l"/>
                </a:tabLst>
              </a:pPr>
              <a:r>
                <a:rPr kumimoji="1"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복지 전달</a:t>
              </a:r>
              <a:endParaRPr kumimoji="1"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93663" indent="-93663">
                <a:tabLst>
                  <a:tab pos="0" algn="l"/>
                </a:tabLst>
              </a:pPr>
              <a:endParaRPr kumimoji="1"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1" name="직사각형 290">
              <a:extLst>
                <a:ext uri="{FF2B5EF4-FFF2-40B4-BE49-F238E27FC236}">
                  <a16:creationId xmlns:a16="http://schemas.microsoft.com/office/drawing/2014/main" id="{AAF4A24A-0624-4D29-8E67-9440C1CD2B01}"/>
                </a:ext>
              </a:extLst>
            </p:cNvPr>
            <p:cNvSpPr/>
            <p:nvPr/>
          </p:nvSpPr>
          <p:spPr>
            <a:xfrm>
              <a:off x="5019060" y="2254449"/>
              <a:ext cx="360680" cy="291520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lvl="0" algn="ctr"/>
              <a:r>
                <a:rPr lang="ko-KR" altLang="en-US" sz="10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가상우편환</a:t>
              </a:r>
              <a:endParaRPr lang="en-US" altLang="ko-KR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/>
              <a:r>
                <a:rPr lang="ko-KR" altLang="en-US" sz="10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응용서비스</a:t>
              </a:r>
            </a:p>
          </p:txBody>
        </p:sp>
      </p:grpSp>
      <p:grpSp>
        <p:nvGrpSpPr>
          <p:cNvPr id="292" name="그룹 291">
            <a:extLst>
              <a:ext uri="{FF2B5EF4-FFF2-40B4-BE49-F238E27FC236}">
                <a16:creationId xmlns:a16="http://schemas.microsoft.com/office/drawing/2014/main" id="{91169003-E2F9-40D2-AB5E-3584D4277930}"/>
              </a:ext>
            </a:extLst>
          </p:cNvPr>
          <p:cNvGrpSpPr/>
          <p:nvPr/>
        </p:nvGrpSpPr>
        <p:grpSpPr>
          <a:xfrm>
            <a:off x="3338002" y="2319195"/>
            <a:ext cx="1884778" cy="1345791"/>
            <a:chOff x="3274310" y="2156825"/>
            <a:chExt cx="1116000" cy="1274703"/>
          </a:xfrm>
        </p:grpSpPr>
        <p:grpSp>
          <p:nvGrpSpPr>
            <p:cNvPr id="293" name="그룹 292">
              <a:extLst>
                <a:ext uri="{FF2B5EF4-FFF2-40B4-BE49-F238E27FC236}">
                  <a16:creationId xmlns:a16="http://schemas.microsoft.com/office/drawing/2014/main" id="{28A3B03C-638B-4BE3-BBA0-D46E59C89005}"/>
                </a:ext>
              </a:extLst>
            </p:cNvPr>
            <p:cNvGrpSpPr/>
            <p:nvPr/>
          </p:nvGrpSpPr>
          <p:grpSpPr>
            <a:xfrm>
              <a:off x="3274310" y="2156825"/>
              <a:ext cx="1116000" cy="1274703"/>
              <a:chOff x="3274310" y="2156825"/>
              <a:chExt cx="1102626" cy="1274703"/>
            </a:xfrm>
          </p:grpSpPr>
          <p:sp>
            <p:nvSpPr>
              <p:cNvPr id="296" name="사각형: 둥근 모서리 81">
                <a:extLst>
                  <a:ext uri="{FF2B5EF4-FFF2-40B4-BE49-F238E27FC236}">
                    <a16:creationId xmlns:a16="http://schemas.microsoft.com/office/drawing/2014/main" id="{A7C127D6-0003-4719-A54D-6D93676CD707}"/>
                  </a:ext>
                </a:extLst>
              </p:cNvPr>
              <p:cNvSpPr/>
              <p:nvPr/>
            </p:nvSpPr>
            <p:spPr>
              <a:xfrm>
                <a:off x="3274310" y="2156825"/>
                <a:ext cx="1102626" cy="1274703"/>
              </a:xfrm>
              <a:prstGeom prst="roundRect">
                <a:avLst>
                  <a:gd name="adj" fmla="val 6947"/>
                </a:avLst>
              </a:prstGeom>
              <a:solidFill>
                <a:srgbClr val="EBF8F9"/>
              </a:solidFill>
              <a:ln w="19050" cap="flat" cmpd="sng" algn="ctr">
                <a:solidFill>
                  <a:schemeClr val="bg1"/>
                </a:solidFill>
                <a:prstDash val="solid"/>
                <a:miter lim="800000"/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ko-KR" altLang="en-US" kern="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97" name="사각형: 둥근 모서리 83">
                <a:extLst>
                  <a:ext uri="{FF2B5EF4-FFF2-40B4-BE49-F238E27FC236}">
                    <a16:creationId xmlns:a16="http://schemas.microsoft.com/office/drawing/2014/main" id="{A69A2222-7880-4903-944A-CF525D3CF142}"/>
                  </a:ext>
                </a:extLst>
              </p:cNvPr>
              <p:cNvSpPr/>
              <p:nvPr/>
            </p:nvSpPr>
            <p:spPr>
              <a:xfrm>
                <a:off x="3317991" y="2635101"/>
                <a:ext cx="1031489" cy="750766"/>
              </a:xfrm>
              <a:prstGeom prst="roundRect">
                <a:avLst>
                  <a:gd name="adj" fmla="val 9304"/>
                </a:avLst>
              </a:prstGeom>
              <a:solidFill>
                <a:schemeClr val="bg1"/>
              </a:solidFill>
              <a:ln w="19050" cap="flat" cmpd="sng" algn="ctr">
                <a:noFill/>
                <a:prstDash val="solid"/>
                <a:miter lim="800000"/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ko-KR" altLang="en-US" kern="0" dirty="0"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294" name="TextBox 293">
              <a:extLst>
                <a:ext uri="{FF2B5EF4-FFF2-40B4-BE49-F238E27FC236}">
                  <a16:creationId xmlns:a16="http://schemas.microsoft.com/office/drawing/2014/main" id="{0AE99621-72A3-4698-93AB-D7EF7417445B}"/>
                </a:ext>
              </a:extLst>
            </p:cNvPr>
            <p:cNvSpPr txBox="1"/>
            <p:nvPr/>
          </p:nvSpPr>
          <p:spPr>
            <a:xfrm>
              <a:off x="3388149" y="2609961"/>
              <a:ext cx="909922" cy="76171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93663" lvl="0" indent="-93663" latinLnBrk="0">
                <a:lnSpc>
                  <a:spcPct val="15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ko-KR" altLang="en-US" sz="900" kern="0" spc="-50" dirty="0" err="1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디지털사서함</a:t>
              </a:r>
              <a:endParaRPr lang="ko-KR" altLang="en-US" sz="9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93663" lvl="0" indent="-93663" latinLnBrk="0">
                <a:lnSpc>
                  <a:spcPct val="15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ko-KR" altLang="en-US" sz="900" kern="0" spc="-50" dirty="0" err="1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하이브리드</a:t>
              </a:r>
              <a:r>
                <a:rPr lang="ko-KR" altLang="en-US" sz="900" kern="0" spc="-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우편</a:t>
              </a:r>
              <a:endParaRPr lang="en-US" altLang="ko-KR" sz="9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93663" lvl="0" indent="-93663" latinLnBrk="0">
                <a:lnSpc>
                  <a:spcPct val="15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ko-KR" altLang="en-US" sz="900" kern="0" spc="-50" dirty="0" err="1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우편발송대행</a:t>
              </a:r>
              <a:endParaRPr lang="en-US" altLang="ko-KR" sz="900" kern="0" spc="-5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93663" lvl="0" indent="-93663" latinLnBrk="0">
                <a:lnSpc>
                  <a:spcPct val="150000"/>
                </a:lnSpc>
                <a:buFont typeface="Wingdings" panose="05000000000000000000" pitchFamily="2" charset="2"/>
                <a:buChar char="§"/>
                <a:tabLst>
                  <a:tab pos="0" algn="l"/>
                </a:tabLst>
                <a:defRPr/>
              </a:pPr>
              <a:r>
                <a:rPr lang="ko-KR" altLang="en-US" sz="900" kern="0" spc="-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방문자 신원확인</a:t>
              </a:r>
            </a:p>
          </p:txBody>
        </p:sp>
        <p:sp>
          <p:nvSpPr>
            <p:cNvPr id="295" name="직사각형 294">
              <a:extLst>
                <a:ext uri="{FF2B5EF4-FFF2-40B4-BE49-F238E27FC236}">
                  <a16:creationId xmlns:a16="http://schemas.microsoft.com/office/drawing/2014/main" id="{6B0B6AB7-3C14-4A52-8963-2676C11F2920}"/>
                </a:ext>
              </a:extLst>
            </p:cNvPr>
            <p:cNvSpPr/>
            <p:nvPr/>
          </p:nvSpPr>
          <p:spPr>
            <a:xfrm>
              <a:off x="3710800" y="2259964"/>
              <a:ext cx="455595" cy="291520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lvl="0" algn="ctr"/>
              <a:r>
                <a:rPr lang="ko-KR" altLang="en-US" sz="10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디지털 사서함</a:t>
              </a:r>
              <a:endParaRPr lang="en-US" altLang="ko-KR" sz="10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lvl="0" algn="ctr"/>
              <a:r>
                <a:rPr lang="ko-KR" altLang="en-US" sz="10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응용서비스</a:t>
              </a:r>
            </a:p>
          </p:txBody>
        </p:sp>
      </p:grpSp>
      <p:pic>
        <p:nvPicPr>
          <p:cNvPr id="298" name="그림 297">
            <a:extLst>
              <a:ext uri="{FF2B5EF4-FFF2-40B4-BE49-F238E27FC236}">
                <a16:creationId xmlns:a16="http://schemas.microsoft.com/office/drawing/2014/main" id="{542D88AC-8D67-478D-BAEE-A1BD3A03FF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36704" y1="8190" x2="36704" y2="8190"/>
                        <a14:foregroundMark x1="34831" y1="23276" x2="34831" y2="232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433" y="2423768"/>
            <a:ext cx="373304" cy="324368"/>
          </a:xfrm>
          <a:prstGeom prst="rect">
            <a:avLst/>
          </a:prstGeom>
        </p:spPr>
      </p:pic>
      <p:pic>
        <p:nvPicPr>
          <p:cNvPr id="299" name="그림 298">
            <a:extLst>
              <a:ext uri="{FF2B5EF4-FFF2-40B4-BE49-F238E27FC236}">
                <a16:creationId xmlns:a16="http://schemas.microsoft.com/office/drawing/2014/main" id="{21018A1D-DF1E-4234-ACCD-E070E946D7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756" y="2399108"/>
            <a:ext cx="502427" cy="325100"/>
          </a:xfrm>
          <a:prstGeom prst="rect">
            <a:avLst/>
          </a:prstGeom>
        </p:spPr>
      </p:pic>
      <p:sp>
        <p:nvSpPr>
          <p:cNvPr id="300" name="직사각형 299">
            <a:extLst>
              <a:ext uri="{FF2B5EF4-FFF2-40B4-BE49-F238E27FC236}">
                <a16:creationId xmlns:a16="http://schemas.microsoft.com/office/drawing/2014/main" id="{8AB74AB1-DBC7-46A1-BDE9-9D7A407A51D1}"/>
              </a:ext>
            </a:extLst>
          </p:cNvPr>
          <p:cNvSpPr/>
          <p:nvPr/>
        </p:nvSpPr>
        <p:spPr>
          <a:xfrm>
            <a:off x="4535095" y="3121478"/>
            <a:ext cx="506334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 algn="ctr"/>
            <a:r>
              <a:rPr lang="ko-KR" altLang="en-US" sz="14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〮〮〮</a:t>
            </a:r>
          </a:p>
        </p:txBody>
      </p:sp>
      <p:sp>
        <p:nvSpPr>
          <p:cNvPr id="301" name="직사각형 300">
            <a:extLst>
              <a:ext uri="{FF2B5EF4-FFF2-40B4-BE49-F238E27FC236}">
                <a16:creationId xmlns:a16="http://schemas.microsoft.com/office/drawing/2014/main" id="{365544D6-301F-4151-A540-539DBFBE512B}"/>
              </a:ext>
            </a:extLst>
          </p:cNvPr>
          <p:cNvSpPr/>
          <p:nvPr/>
        </p:nvSpPr>
        <p:spPr>
          <a:xfrm>
            <a:off x="6585310" y="3121478"/>
            <a:ext cx="506334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 algn="ctr"/>
            <a:r>
              <a:rPr lang="ko-KR" altLang="en-US" sz="14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〮〮〮</a:t>
            </a:r>
          </a:p>
        </p:txBody>
      </p:sp>
      <p:cxnSp>
        <p:nvCxnSpPr>
          <p:cNvPr id="302" name="직선 화살표 연결선 301">
            <a:extLst>
              <a:ext uri="{FF2B5EF4-FFF2-40B4-BE49-F238E27FC236}">
                <a16:creationId xmlns:a16="http://schemas.microsoft.com/office/drawing/2014/main" id="{6B22A14E-2CEB-4EE0-B2BA-D90D0A50D8FD}"/>
              </a:ext>
            </a:extLst>
          </p:cNvPr>
          <p:cNvCxnSpPr>
            <a:endCxn id="286" idx="0"/>
          </p:cNvCxnSpPr>
          <p:nvPr/>
        </p:nvCxnSpPr>
        <p:spPr>
          <a:xfrm>
            <a:off x="6975621" y="3773503"/>
            <a:ext cx="0" cy="281632"/>
          </a:xfrm>
          <a:prstGeom prst="straightConnector1">
            <a:avLst/>
          </a:prstGeom>
          <a:ln>
            <a:headEnd type="arrow" w="med" len="sm"/>
            <a:tailEnd type="none" w="med" len="sm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303" name="Picture 2">
            <a:extLst>
              <a:ext uri="{FF2B5EF4-FFF2-40B4-BE49-F238E27FC236}">
                <a16:creationId xmlns:a16="http://schemas.microsoft.com/office/drawing/2014/main" id="{638F0578-2A58-48D8-A65B-A8F382575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82" y="3307094"/>
            <a:ext cx="180000" cy="194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4" name="Picture 3">
            <a:extLst>
              <a:ext uri="{FF2B5EF4-FFF2-40B4-BE49-F238E27FC236}">
                <a16:creationId xmlns:a16="http://schemas.microsoft.com/office/drawing/2014/main" id="{F36C433B-27FB-4E88-A060-E8A4C46DE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36" y="3616730"/>
            <a:ext cx="290512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5" name="직선 화살표 연결선 304">
            <a:extLst>
              <a:ext uri="{FF2B5EF4-FFF2-40B4-BE49-F238E27FC236}">
                <a16:creationId xmlns:a16="http://schemas.microsoft.com/office/drawing/2014/main" id="{9C41F6DA-3460-4D90-A932-7AB882554D58}"/>
              </a:ext>
            </a:extLst>
          </p:cNvPr>
          <p:cNvCxnSpPr/>
          <p:nvPr/>
        </p:nvCxnSpPr>
        <p:spPr>
          <a:xfrm>
            <a:off x="6125893" y="3806642"/>
            <a:ext cx="0" cy="869211"/>
          </a:xfrm>
          <a:prstGeom prst="straightConnector1">
            <a:avLst/>
          </a:prstGeom>
          <a:ln>
            <a:headEnd type="arrow" w="med" len="sm"/>
            <a:tailEnd type="arrow" w="med" len="sm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CF2C8CBF-C354-4202-9F3C-BBCCCC0F2795}"/>
              </a:ext>
            </a:extLst>
          </p:cNvPr>
          <p:cNvSpPr/>
          <p:nvPr/>
        </p:nvSpPr>
        <p:spPr>
          <a:xfrm>
            <a:off x="3184226" y="5178835"/>
            <a:ext cx="4186961" cy="32400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latinLnBrk="0"/>
            <a:r>
              <a:rPr lang="en-US" altLang="ko-KR" sz="1100" b="1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295B8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DevOps</a:t>
            </a:r>
            <a:r>
              <a:rPr lang="en-US" altLang="ko-KR" sz="10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295B8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295B8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개발운영환경</a:t>
            </a:r>
            <a:r>
              <a:rPr lang="en-US" altLang="ko-KR" sz="100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rgbClr val="295B8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dirty="0">
              <a:ln>
                <a:solidFill>
                  <a:srgbClr val="369CE2">
                    <a:alpha val="0"/>
                  </a:srgbClr>
                </a:solidFill>
              </a:ln>
              <a:solidFill>
                <a:srgbClr val="295B8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8269C83-76FD-47B6-8AB2-C75D2820A094}"/>
              </a:ext>
            </a:extLst>
          </p:cNvPr>
          <p:cNvSpPr/>
          <p:nvPr/>
        </p:nvSpPr>
        <p:spPr>
          <a:xfrm>
            <a:off x="5729893" y="4055135"/>
            <a:ext cx="792000" cy="363870"/>
          </a:xfrm>
          <a:prstGeom prst="rect">
            <a:avLst/>
          </a:prstGeom>
          <a:solidFill>
            <a:schemeClr val="bg1"/>
          </a:solidFill>
          <a:ln w="9525">
            <a:solidFill>
              <a:srgbClr val="1F497D">
                <a:lumMod val="60000"/>
                <a:lumOff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900" b="1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P</a:t>
            </a:r>
            <a:r>
              <a:rPr lang="ko-KR" altLang="en-US" sz="900" b="1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코드</a:t>
            </a:r>
            <a:endParaRPr lang="en-US" altLang="ko-KR" sz="900" b="1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맑은 고딕" panose="020B0503020000020004" pitchFamily="50" charset="-127"/>
            </a:endParaRPr>
          </a:p>
        </p:txBody>
      </p:sp>
      <p:pic>
        <p:nvPicPr>
          <p:cNvPr id="308" name="Picture 4" descr="Related image">
            <a:extLst>
              <a:ext uri="{FF2B5EF4-FFF2-40B4-BE49-F238E27FC236}">
                <a16:creationId xmlns:a16="http://schemas.microsoft.com/office/drawing/2014/main" id="{ED48556F-468F-4EB8-8B92-28B4E03AB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49" y="448468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9" name="직선 연결선 308">
            <a:extLst>
              <a:ext uri="{FF2B5EF4-FFF2-40B4-BE49-F238E27FC236}">
                <a16:creationId xmlns:a16="http://schemas.microsoft.com/office/drawing/2014/main" id="{99ED49C3-4CD2-4DD3-8E25-67BF95A0C5FE}"/>
              </a:ext>
            </a:extLst>
          </p:cNvPr>
          <p:cNvCxnSpPr>
            <a:cxnSpLocks/>
            <a:stCxn id="208" idx="0"/>
            <a:endCxn id="167" idx="2"/>
          </p:cNvCxnSpPr>
          <p:nvPr/>
        </p:nvCxnSpPr>
        <p:spPr>
          <a:xfrm flipV="1">
            <a:off x="1160517" y="5011357"/>
            <a:ext cx="0" cy="222852"/>
          </a:xfrm>
          <a:prstGeom prst="line">
            <a:avLst/>
          </a:prstGeom>
          <a:ln w="1905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0" name="직선 연결선 309">
            <a:extLst>
              <a:ext uri="{FF2B5EF4-FFF2-40B4-BE49-F238E27FC236}">
                <a16:creationId xmlns:a16="http://schemas.microsoft.com/office/drawing/2014/main" id="{C9A24D7C-2516-4920-984C-B856906C499A}"/>
              </a:ext>
            </a:extLst>
          </p:cNvPr>
          <p:cNvCxnSpPr>
            <a:cxnSpLocks/>
          </p:cNvCxnSpPr>
          <p:nvPr/>
        </p:nvCxnSpPr>
        <p:spPr>
          <a:xfrm flipV="1">
            <a:off x="1160517" y="3960505"/>
            <a:ext cx="0" cy="222852"/>
          </a:xfrm>
          <a:prstGeom prst="line">
            <a:avLst/>
          </a:prstGeom>
          <a:ln w="1905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2248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9E09224-620D-4B3B-A478-BF6E4B13E91D}"/>
              </a:ext>
            </a:extLst>
          </p:cNvPr>
          <p:cNvSpPr/>
          <p:nvPr/>
        </p:nvSpPr>
        <p:spPr>
          <a:xfrm>
            <a:off x="6455940" y="315830"/>
            <a:ext cx="3441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디지털 우정플랫폼은 무엇인가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D11AF3F-E900-49E3-B0ED-6B0C5E469075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퍼블릭 클라우드 기반 시스템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885062-1574-49F4-9396-C12BF43BFB12}"/>
              </a:ext>
            </a:extLst>
          </p:cNvPr>
          <p:cNvSpPr txBox="1">
            <a:spLocks/>
          </p:cNvSpPr>
          <p:nvPr/>
        </p:nvSpPr>
        <p:spPr bwMode="auto">
          <a:xfrm>
            <a:off x="246384" y="786044"/>
            <a:ext cx="940513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ko-KR" altLang="en-US" sz="2000" spc="-150" dirty="0">
                <a:solidFill>
                  <a:schemeClr val="bg1"/>
                </a:solidFill>
              </a:rPr>
              <a:t>퍼블릭 클라우드 기반 구성으로 </a:t>
            </a:r>
            <a:r>
              <a:rPr lang="ko-KR" altLang="en-US" sz="2000" spc="-150" dirty="0">
                <a:solidFill>
                  <a:srgbClr val="FFFF00"/>
                </a:solidFill>
              </a:rPr>
              <a:t>초기 구축 비용 절감과 신규 서비스 환경의 신속한 제공</a:t>
            </a:r>
          </a:p>
        </p:txBody>
      </p:sp>
      <p:sp>
        <p:nvSpPr>
          <p:cNvPr id="5" name="Rectangle 62">
            <a:extLst>
              <a:ext uri="{FF2B5EF4-FFF2-40B4-BE49-F238E27FC236}">
                <a16:creationId xmlns:a16="http://schemas.microsoft.com/office/drawing/2014/main" id="{892F42D5-8C6A-48C6-936A-CC20A78F1CC2}"/>
              </a:ext>
            </a:extLst>
          </p:cNvPr>
          <p:cNvSpPr/>
          <p:nvPr/>
        </p:nvSpPr>
        <p:spPr bwMode="auto">
          <a:xfrm>
            <a:off x="6945599" y="4843120"/>
            <a:ext cx="2448000" cy="660400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defTabSz="914400" fontAlgn="base" latinLnBrk="1">
              <a:lnSpc>
                <a:spcPct val="120000"/>
              </a:lnSpc>
            </a:pPr>
            <a:r>
              <a:rPr kumimoji="1" lang="ko-KR" altLang="en-US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신규 </a:t>
            </a:r>
            <a:r>
              <a:rPr kumimoji="1" lang="ko-KR" altLang="en-US" sz="1400" b="1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서비스를 지원하는</a:t>
            </a:r>
            <a:br>
              <a:rPr kumimoji="1" lang="en-US" altLang="ko-KR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</a:br>
            <a:r>
              <a:rPr kumimoji="1" lang="en-US" altLang="ko-KR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IT</a:t>
            </a:r>
            <a:r>
              <a:rPr kumimoji="1" lang="ko-KR" altLang="en-US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자원 신속 제공</a:t>
            </a:r>
          </a:p>
        </p:txBody>
      </p:sp>
      <p:sp>
        <p:nvSpPr>
          <p:cNvPr id="6" name="Rectangle 62">
            <a:extLst>
              <a:ext uri="{FF2B5EF4-FFF2-40B4-BE49-F238E27FC236}">
                <a16:creationId xmlns:a16="http://schemas.microsoft.com/office/drawing/2014/main" id="{BF4F7F0E-7BA1-4EEE-A2EE-560E73D4B3A0}"/>
              </a:ext>
            </a:extLst>
          </p:cNvPr>
          <p:cNvSpPr/>
          <p:nvPr/>
        </p:nvSpPr>
        <p:spPr bwMode="auto">
          <a:xfrm>
            <a:off x="6945599" y="2293278"/>
            <a:ext cx="2448000" cy="660400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defTabSz="914400" fontAlgn="base" latinLnBrk="1">
              <a:lnSpc>
                <a:spcPct val="120000"/>
              </a:lnSpc>
            </a:pPr>
            <a:r>
              <a:rPr kumimoji="1" lang="ko-KR" altLang="en-US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인프라 운영 관리 비용 절감</a:t>
            </a:r>
          </a:p>
        </p:txBody>
      </p:sp>
      <p:sp>
        <p:nvSpPr>
          <p:cNvPr id="7" name="Rectangle 62">
            <a:extLst>
              <a:ext uri="{FF2B5EF4-FFF2-40B4-BE49-F238E27FC236}">
                <a16:creationId xmlns:a16="http://schemas.microsoft.com/office/drawing/2014/main" id="{B2635CA0-899D-45BC-83BB-63CE188503DA}"/>
              </a:ext>
            </a:extLst>
          </p:cNvPr>
          <p:cNvSpPr/>
          <p:nvPr/>
        </p:nvSpPr>
        <p:spPr bwMode="auto">
          <a:xfrm>
            <a:off x="6945599" y="3143225"/>
            <a:ext cx="2448000" cy="660400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defTabSz="914400" fontAlgn="base" latinLnBrk="1">
              <a:lnSpc>
                <a:spcPct val="120000"/>
              </a:lnSpc>
            </a:pPr>
            <a:r>
              <a:rPr kumimoji="1" lang="ko-KR" altLang="en-US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인프라 운영 안정성 증대</a:t>
            </a:r>
          </a:p>
        </p:txBody>
      </p:sp>
      <p:sp>
        <p:nvSpPr>
          <p:cNvPr id="8" name="Rectangle 62">
            <a:extLst>
              <a:ext uri="{FF2B5EF4-FFF2-40B4-BE49-F238E27FC236}">
                <a16:creationId xmlns:a16="http://schemas.microsoft.com/office/drawing/2014/main" id="{10DA7D6F-DB9B-459A-86B3-1F4290B1738A}"/>
              </a:ext>
            </a:extLst>
          </p:cNvPr>
          <p:cNvSpPr/>
          <p:nvPr/>
        </p:nvSpPr>
        <p:spPr bwMode="auto">
          <a:xfrm>
            <a:off x="6945599" y="3993172"/>
            <a:ext cx="2448000" cy="660400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defTabSz="914400" fontAlgn="base" latinLnBrk="1">
              <a:lnSpc>
                <a:spcPct val="120000"/>
              </a:lnSpc>
            </a:pPr>
            <a:r>
              <a:rPr kumimoji="1" lang="ko-KR" altLang="en-US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회원 확대 시 자원 확장 용이</a:t>
            </a:r>
          </a:p>
        </p:txBody>
      </p:sp>
      <p:sp>
        <p:nvSpPr>
          <p:cNvPr id="9" name="Rectangle 62">
            <a:extLst>
              <a:ext uri="{FF2B5EF4-FFF2-40B4-BE49-F238E27FC236}">
                <a16:creationId xmlns:a16="http://schemas.microsoft.com/office/drawing/2014/main" id="{64444045-A998-4CF7-8DE4-D65E243681EE}"/>
              </a:ext>
            </a:extLst>
          </p:cNvPr>
          <p:cNvSpPr/>
          <p:nvPr/>
        </p:nvSpPr>
        <p:spPr bwMode="auto">
          <a:xfrm>
            <a:off x="6934310" y="1443331"/>
            <a:ext cx="2448000" cy="660400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 defTabSz="914400" fontAlgn="base" latinLnBrk="1">
              <a:lnSpc>
                <a:spcPct val="120000"/>
              </a:lnSpc>
            </a:pPr>
            <a:r>
              <a:rPr kumimoji="1" lang="ko-KR" altLang="en-US" sz="1400" b="1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초기 투자비용 최소화</a:t>
            </a:r>
          </a:p>
        </p:txBody>
      </p:sp>
      <p:sp>
        <p:nvSpPr>
          <p:cNvPr id="10" name="이등변 삼각형 21">
            <a:extLst>
              <a:ext uri="{FF2B5EF4-FFF2-40B4-BE49-F238E27FC236}">
                <a16:creationId xmlns:a16="http://schemas.microsoft.com/office/drawing/2014/main" id="{AB28208B-524B-4732-BC1A-4E30E8083BF3}"/>
              </a:ext>
            </a:extLst>
          </p:cNvPr>
          <p:cNvSpPr/>
          <p:nvPr/>
        </p:nvSpPr>
        <p:spPr>
          <a:xfrm rot="5400000">
            <a:off x="4944924" y="3266796"/>
            <a:ext cx="3317350" cy="314225"/>
          </a:xfrm>
          <a:custGeom>
            <a:avLst/>
            <a:gdLst/>
            <a:ahLst/>
            <a:cxnLst/>
            <a:rect l="l" t="t" r="r" b="b"/>
            <a:pathLst>
              <a:path w="3317350" h="314225">
                <a:moveTo>
                  <a:pt x="0" y="314225"/>
                </a:moveTo>
                <a:lnTo>
                  <a:pt x="1658675" y="0"/>
                </a:lnTo>
                <a:lnTo>
                  <a:pt x="3317350" y="314225"/>
                </a:lnTo>
                <a:lnTo>
                  <a:pt x="3267346" y="314225"/>
                </a:lnTo>
                <a:lnTo>
                  <a:pt x="1658677" y="157076"/>
                </a:lnTo>
                <a:lnTo>
                  <a:pt x="50007" y="314225"/>
                </a:lnTo>
                <a:close/>
              </a:path>
            </a:pathLst>
          </a:custGeom>
          <a:gradFill flip="none" rotWithShape="1">
            <a:gsLst>
              <a:gs pos="100000">
                <a:srgbClr val="A4B4D2"/>
              </a:gs>
              <a:gs pos="25000">
                <a:srgbClr val="C2D2DD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5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사각형: 둥근 모서리 576">
            <a:extLst>
              <a:ext uri="{FF2B5EF4-FFF2-40B4-BE49-F238E27FC236}">
                <a16:creationId xmlns:a16="http://schemas.microsoft.com/office/drawing/2014/main" id="{F1650780-6BB5-494D-A35D-65B5A263E9AD}"/>
              </a:ext>
            </a:extLst>
          </p:cNvPr>
          <p:cNvSpPr/>
          <p:nvPr/>
        </p:nvSpPr>
        <p:spPr>
          <a:xfrm>
            <a:off x="365486" y="5693066"/>
            <a:ext cx="9049040" cy="457606"/>
          </a:xfrm>
          <a:prstGeom prst="roundRect">
            <a:avLst>
              <a:gd name="adj" fmla="val 50000"/>
            </a:avLst>
          </a:prstGeom>
          <a:solidFill>
            <a:srgbClr val="11BD73"/>
          </a:solidFill>
          <a:ln w="1905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ko-KR" altLang="en-US" b="1" spc="-150" dirty="0">
                <a:solidFill>
                  <a:schemeClr val="bg1"/>
                </a:solidFill>
              </a:rPr>
              <a:t>퍼블릭 클라우드 사용 시 </a:t>
            </a:r>
            <a:r>
              <a:rPr lang="ko-KR" altLang="en-US" b="1" spc="-150" dirty="0" err="1">
                <a:solidFill>
                  <a:schemeClr val="bg1"/>
                </a:solidFill>
              </a:rPr>
              <a:t>공공클라우드</a:t>
            </a:r>
            <a:r>
              <a:rPr lang="en-US" altLang="ko-KR" b="1" dirty="0">
                <a:solidFill>
                  <a:schemeClr val="bg1"/>
                </a:solidFill>
              </a:rPr>
              <a:t>(G-Cloud)</a:t>
            </a:r>
            <a:r>
              <a:rPr lang="ko-KR" altLang="en-US" b="1" spc="-150" dirty="0">
                <a:solidFill>
                  <a:schemeClr val="bg1"/>
                </a:solidFill>
              </a:rPr>
              <a:t> 보안인증 사업자</a:t>
            </a:r>
            <a:r>
              <a:rPr lang="en-US" altLang="ko-KR" b="1" spc="-150" dirty="0">
                <a:solidFill>
                  <a:schemeClr val="bg1"/>
                </a:solidFill>
              </a:rPr>
              <a:t> </a:t>
            </a:r>
            <a:r>
              <a:rPr lang="ko-KR" altLang="en-US" b="1" spc="-150" dirty="0">
                <a:solidFill>
                  <a:schemeClr val="bg1"/>
                </a:solidFill>
              </a:rPr>
              <a:t>대상으로 선정</a:t>
            </a:r>
            <a:endParaRPr lang="en-US" altLang="ko-KR" b="1" spc="-150" dirty="0">
              <a:solidFill>
                <a:schemeClr val="bg1"/>
              </a:solidFill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ABE4E8A-E9A7-4CE6-B784-82A834BA7056}"/>
              </a:ext>
            </a:extLst>
          </p:cNvPr>
          <p:cNvGrpSpPr/>
          <p:nvPr/>
        </p:nvGrpSpPr>
        <p:grpSpPr>
          <a:xfrm>
            <a:off x="236537" y="1711691"/>
            <a:ext cx="5920423" cy="3791828"/>
            <a:chOff x="5239134" y="2999248"/>
            <a:chExt cx="3998846" cy="3897342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8999D743-DBFA-4BB2-9159-0694DD000606}"/>
                </a:ext>
              </a:extLst>
            </p:cNvPr>
            <p:cNvSpPr/>
            <p:nvPr/>
          </p:nvSpPr>
          <p:spPr>
            <a:xfrm>
              <a:off x="5239134" y="2999248"/>
              <a:ext cx="3998846" cy="3897342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400"/>
              <a:endParaRPr lang="ko-KR" altLang="en-US" kern="0" dirty="0">
                <a:solidFill>
                  <a:prstClr val="white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AEB805D9-807E-403F-8325-0DA67FF24D16}"/>
                </a:ext>
              </a:extLst>
            </p:cNvPr>
            <p:cNvSpPr/>
            <p:nvPr/>
          </p:nvSpPr>
          <p:spPr>
            <a:xfrm>
              <a:off x="5338240" y="3112778"/>
              <a:ext cx="3796768" cy="3674380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latinLnBrk="0">
                <a:spcAft>
                  <a:spcPts val="200"/>
                </a:spcAft>
                <a:tabLst>
                  <a:tab pos="92075" algn="l"/>
                </a:tabLst>
              </a:pPr>
              <a:endParaRPr lang="en-US" altLang="ko-KR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7" name="_PO1">
            <a:extLst>
              <a:ext uri="{FF2B5EF4-FFF2-40B4-BE49-F238E27FC236}">
                <a16:creationId xmlns:a16="http://schemas.microsoft.com/office/drawing/2014/main" id="{0284EEEA-F6E8-4622-84BC-FF0CF19E8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203" y="4872742"/>
            <a:ext cx="5218273" cy="410035"/>
          </a:xfrm>
          <a:prstGeom prst="roundRect">
            <a:avLst>
              <a:gd name="adj" fmla="val 0"/>
            </a:avLst>
          </a:prstGeom>
          <a:solidFill>
            <a:schemeClr val="accent5">
              <a:lumMod val="40000"/>
              <a:lumOff val="60000"/>
            </a:schemeClr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en-US" altLang="ko-KR" sz="14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</a:rPr>
              <a:t>IaaS</a:t>
            </a:r>
            <a:endParaRPr lang="en-US" altLang="ko-KR" sz="1200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latin typeface="+mn-ea"/>
            </a:endParaRPr>
          </a:p>
        </p:txBody>
      </p:sp>
      <p:sp>
        <p:nvSpPr>
          <p:cNvPr id="18" name="_PO1">
            <a:extLst>
              <a:ext uri="{FF2B5EF4-FFF2-40B4-BE49-F238E27FC236}">
                <a16:creationId xmlns:a16="http://schemas.microsoft.com/office/drawing/2014/main" id="{B1C78F17-188C-40E6-8142-FDBF30914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747" y="1443330"/>
            <a:ext cx="5127105" cy="410036"/>
          </a:xfrm>
          <a:prstGeom prst="roundRect">
            <a:avLst>
              <a:gd name="adj" fmla="val 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 err="1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퍼블릭</a:t>
            </a: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ko-KR" altLang="en-US" sz="1600" spc="-90" dirty="0" err="1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클라우드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9" name="_PO1">
            <a:extLst>
              <a:ext uri="{FF2B5EF4-FFF2-40B4-BE49-F238E27FC236}">
                <a16:creationId xmlns:a16="http://schemas.microsoft.com/office/drawing/2014/main" id="{AAEF4FEE-E6E0-4B41-BE44-7421DE91F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204" y="4368708"/>
            <a:ext cx="5218271" cy="410035"/>
          </a:xfrm>
          <a:prstGeom prst="roundRect">
            <a:avLst>
              <a:gd name="adj" fmla="val 0"/>
            </a:avLst>
          </a:prstGeom>
          <a:solidFill>
            <a:schemeClr val="accent5">
              <a:lumMod val="40000"/>
              <a:lumOff val="60000"/>
            </a:schemeClr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en-US" altLang="ko-KR" sz="14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</a:rPr>
              <a:t>PaaS</a:t>
            </a:r>
            <a:endParaRPr lang="en-US" altLang="ko-KR" sz="1200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latin typeface="+mn-ea"/>
            </a:endParaRPr>
          </a:p>
        </p:txBody>
      </p:sp>
      <p:sp>
        <p:nvSpPr>
          <p:cNvPr id="20" name="사각형: 둥근 모서리 81">
            <a:extLst>
              <a:ext uri="{FF2B5EF4-FFF2-40B4-BE49-F238E27FC236}">
                <a16:creationId xmlns:a16="http://schemas.microsoft.com/office/drawing/2014/main" id="{9DC024C9-B2EB-4CC3-BC67-5EA099E7CF6D}"/>
              </a:ext>
            </a:extLst>
          </p:cNvPr>
          <p:cNvSpPr/>
          <p:nvPr/>
        </p:nvSpPr>
        <p:spPr>
          <a:xfrm>
            <a:off x="595203" y="2034498"/>
            <a:ext cx="944863" cy="215212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altLang="ko-KR" sz="1400" b="1" spc="-90" dirty="0">
                <a:solidFill>
                  <a:schemeClr val="tx1"/>
                </a:solidFill>
                <a:latin typeface="+mn-ea"/>
              </a:rPr>
              <a:t>Open</a:t>
            </a:r>
          </a:p>
          <a:p>
            <a:pPr algn="ctr"/>
            <a:r>
              <a:rPr lang="en-US" altLang="ko-KR" sz="1400" b="1" spc="-90" dirty="0">
                <a:solidFill>
                  <a:schemeClr val="tx1"/>
                </a:solidFill>
                <a:latin typeface="+mn-ea"/>
              </a:rPr>
              <a:t>API</a:t>
            </a:r>
            <a:endParaRPr lang="ko-KR" altLang="en-US" sz="1400" b="1" spc="-9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1" name="사각형: 둥근 모서리 81">
            <a:extLst>
              <a:ext uri="{FF2B5EF4-FFF2-40B4-BE49-F238E27FC236}">
                <a16:creationId xmlns:a16="http://schemas.microsoft.com/office/drawing/2014/main" id="{A14E29B7-7959-4D7F-8F47-43C344C610DA}"/>
              </a:ext>
            </a:extLst>
          </p:cNvPr>
          <p:cNvSpPr/>
          <p:nvPr/>
        </p:nvSpPr>
        <p:spPr>
          <a:xfrm>
            <a:off x="4761816" y="2034498"/>
            <a:ext cx="1051659" cy="215212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altLang="ko-KR" sz="1400" b="1" spc="-90" dirty="0">
                <a:solidFill>
                  <a:schemeClr val="tx1"/>
                </a:solidFill>
                <a:latin typeface="+mn-ea"/>
              </a:rPr>
              <a:t>API </a:t>
            </a:r>
            <a:r>
              <a:rPr lang="ko-KR" altLang="en-US" sz="1400" b="1" spc="-90" dirty="0">
                <a:solidFill>
                  <a:schemeClr val="tx1"/>
                </a:solidFill>
                <a:latin typeface="+mn-ea"/>
              </a:rPr>
              <a:t>게이트웨이</a:t>
            </a:r>
          </a:p>
        </p:txBody>
      </p:sp>
      <p:sp>
        <p:nvSpPr>
          <p:cNvPr id="22" name="사각형: 둥근 모서리 81">
            <a:extLst>
              <a:ext uri="{FF2B5EF4-FFF2-40B4-BE49-F238E27FC236}">
                <a16:creationId xmlns:a16="http://schemas.microsoft.com/office/drawing/2014/main" id="{C6F39A5D-DA22-42EC-8D34-BEB0EC7A38FF}"/>
              </a:ext>
            </a:extLst>
          </p:cNvPr>
          <p:cNvSpPr/>
          <p:nvPr/>
        </p:nvSpPr>
        <p:spPr>
          <a:xfrm>
            <a:off x="1741794" y="2043603"/>
            <a:ext cx="2833460" cy="617459"/>
          </a:xfrm>
          <a:prstGeom prst="roundRect">
            <a:avLst>
              <a:gd name="adj" fmla="val 0"/>
            </a:avLst>
          </a:prstGeom>
          <a:solidFill>
            <a:srgbClr val="38B0B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ko-KR" altLang="en-US" b="1" spc="-90" dirty="0">
                <a:solidFill>
                  <a:schemeClr val="bg1"/>
                </a:solidFill>
                <a:latin typeface="+mn-ea"/>
              </a:rPr>
              <a:t>디지털 사서함 응용서비스</a:t>
            </a:r>
          </a:p>
        </p:txBody>
      </p:sp>
      <p:sp>
        <p:nvSpPr>
          <p:cNvPr id="23" name="사각형: 둥근 모서리 81">
            <a:extLst>
              <a:ext uri="{FF2B5EF4-FFF2-40B4-BE49-F238E27FC236}">
                <a16:creationId xmlns:a16="http://schemas.microsoft.com/office/drawing/2014/main" id="{5EFDB218-EF47-40FE-8463-F88C8045EB36}"/>
              </a:ext>
            </a:extLst>
          </p:cNvPr>
          <p:cNvSpPr/>
          <p:nvPr/>
        </p:nvSpPr>
        <p:spPr>
          <a:xfrm>
            <a:off x="1741794" y="2807238"/>
            <a:ext cx="2818294" cy="617459"/>
          </a:xfrm>
          <a:prstGeom prst="roundRect">
            <a:avLst>
              <a:gd name="adj" fmla="val 0"/>
            </a:avLst>
          </a:prstGeom>
          <a:solidFill>
            <a:srgbClr val="38B0B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ko-KR" altLang="en-US" b="1" spc="-90" dirty="0">
                <a:solidFill>
                  <a:schemeClr val="bg1"/>
                </a:solidFill>
                <a:latin typeface="+mn-ea"/>
              </a:rPr>
              <a:t>가상우편환 응용서비스</a:t>
            </a:r>
          </a:p>
        </p:txBody>
      </p:sp>
      <p:sp>
        <p:nvSpPr>
          <p:cNvPr id="24" name="사각형: 둥근 모서리 81">
            <a:extLst>
              <a:ext uri="{FF2B5EF4-FFF2-40B4-BE49-F238E27FC236}">
                <a16:creationId xmlns:a16="http://schemas.microsoft.com/office/drawing/2014/main" id="{24EF30D2-E292-4D9D-A3C7-7B4543271D36}"/>
              </a:ext>
            </a:extLst>
          </p:cNvPr>
          <p:cNvSpPr/>
          <p:nvPr/>
        </p:nvSpPr>
        <p:spPr>
          <a:xfrm>
            <a:off x="1741794" y="3570873"/>
            <a:ext cx="2818294" cy="617459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ko-KR" altLang="en-US" sz="1400" b="1" spc="-90" dirty="0">
                <a:solidFill>
                  <a:schemeClr val="tx1"/>
                </a:solidFill>
                <a:latin typeface="+mn-ea"/>
              </a:rPr>
              <a:t>블록체인 시스템</a:t>
            </a:r>
          </a:p>
        </p:txBody>
      </p:sp>
    </p:spTree>
    <p:extLst>
      <p:ext uri="{BB962C8B-B14F-4D97-AF65-F5344CB8AC3E}">
        <p14:creationId xmlns:p14="http://schemas.microsoft.com/office/powerpoint/2010/main" val="29755880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87B94A8-F496-4CC4-8193-FA60F298D1ED}"/>
              </a:ext>
            </a:extLst>
          </p:cNvPr>
          <p:cNvSpPr/>
          <p:nvPr/>
        </p:nvSpPr>
        <p:spPr>
          <a:xfrm>
            <a:off x="6455940" y="315830"/>
            <a:ext cx="3441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디지털 우정플랫폼은 무엇인가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EB3F13-3FD4-4005-8119-BA5F623676A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블록체인 기반 시스템</a:t>
            </a:r>
          </a:p>
        </p:txBody>
      </p:sp>
      <p:sp>
        <p:nvSpPr>
          <p:cNvPr id="4" name="모서리가 둥근 직사각형 82">
            <a:extLst>
              <a:ext uri="{FF2B5EF4-FFF2-40B4-BE49-F238E27FC236}">
                <a16:creationId xmlns:a16="http://schemas.microsoft.com/office/drawing/2014/main" id="{2E6F4481-9F9D-4E6B-AB7F-892B4045648B}"/>
              </a:ext>
            </a:extLst>
          </p:cNvPr>
          <p:cNvSpPr/>
          <p:nvPr/>
        </p:nvSpPr>
        <p:spPr>
          <a:xfrm>
            <a:off x="7385291" y="1854824"/>
            <a:ext cx="2223108" cy="43650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5" name="모서리가 둥근 직사각형 30">
            <a:extLst>
              <a:ext uri="{FF2B5EF4-FFF2-40B4-BE49-F238E27FC236}">
                <a16:creationId xmlns:a16="http://schemas.microsoft.com/office/drawing/2014/main" id="{DBCB5EEE-0C6C-473E-B7C6-A499DA414246}"/>
              </a:ext>
            </a:extLst>
          </p:cNvPr>
          <p:cNvSpPr/>
          <p:nvPr/>
        </p:nvSpPr>
        <p:spPr>
          <a:xfrm>
            <a:off x="283877" y="1855323"/>
            <a:ext cx="7045386" cy="43650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6" name="Rectangle 155">
            <a:extLst>
              <a:ext uri="{FF2B5EF4-FFF2-40B4-BE49-F238E27FC236}">
                <a16:creationId xmlns:a16="http://schemas.microsoft.com/office/drawing/2014/main" id="{10E7636C-E7A0-43DB-A2C3-1C93C8BB686C}"/>
              </a:ext>
            </a:extLst>
          </p:cNvPr>
          <p:cNvSpPr>
            <a:spLocks noChangeArrowheads="1"/>
          </p:cNvSpPr>
          <p:nvPr/>
        </p:nvSpPr>
        <p:spPr bwMode="gray">
          <a:xfrm>
            <a:off x="2612352" y="2024619"/>
            <a:ext cx="2448270" cy="1729409"/>
          </a:xfrm>
          <a:prstGeom prst="rect">
            <a:avLst/>
          </a:prstGeom>
          <a:gradFill flip="none" rotWithShape="1">
            <a:gsLst>
              <a:gs pos="47000">
                <a:srgbClr val="38ABB5"/>
              </a:gs>
              <a:gs pos="100000">
                <a:srgbClr val="006DD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ctr">
              <a:lnSpc>
                <a:spcPct val="120000"/>
              </a:lnSpc>
            </a:pPr>
            <a:r>
              <a:rPr lang="ko-KR" altLang="en-US" sz="1400" b="1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블록체인 플랫폼</a:t>
            </a:r>
            <a:endParaRPr lang="en-US" altLang="ko-KR" sz="14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7" name="Rectangle 155">
            <a:extLst>
              <a:ext uri="{FF2B5EF4-FFF2-40B4-BE49-F238E27FC236}">
                <a16:creationId xmlns:a16="http://schemas.microsoft.com/office/drawing/2014/main" id="{4FE62D66-B01D-4981-8465-23DE43E74344}"/>
              </a:ext>
            </a:extLst>
          </p:cNvPr>
          <p:cNvSpPr>
            <a:spLocks noChangeArrowheads="1"/>
          </p:cNvSpPr>
          <p:nvPr/>
        </p:nvSpPr>
        <p:spPr bwMode="gray">
          <a:xfrm>
            <a:off x="511389" y="2020675"/>
            <a:ext cx="1728000" cy="287119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72000" tIns="72000" rIns="72000" bIns="36000"/>
          <a:lstStyle/>
          <a:p>
            <a:pPr algn="ctr"/>
            <a:r>
              <a:rPr lang="en-US" altLang="ko-KR" sz="1200" b="1" dirty="0">
                <a:solidFill>
                  <a:srgbClr val="7E0000"/>
                </a:solidFill>
              </a:rPr>
              <a:t>2) </a:t>
            </a:r>
            <a:r>
              <a:rPr lang="ko-KR" altLang="en-US" sz="1200" b="1" dirty="0">
                <a:solidFill>
                  <a:srgbClr val="7E0000"/>
                </a:solidFill>
              </a:rPr>
              <a:t>위</a:t>
            </a:r>
            <a:r>
              <a:rPr lang="en-US" altLang="ko-KR" sz="1200" b="1" dirty="0">
                <a:solidFill>
                  <a:srgbClr val="7E0000"/>
                </a:solidFill>
              </a:rPr>
              <a:t>·</a:t>
            </a:r>
            <a:r>
              <a:rPr lang="ko-KR" altLang="en-US" sz="1200" b="1" dirty="0">
                <a:solidFill>
                  <a:srgbClr val="7E0000"/>
                </a:solidFill>
              </a:rPr>
              <a:t>변조 방지</a:t>
            </a:r>
            <a:endParaRPr lang="en-US" altLang="ko-KR" sz="1200" b="1" dirty="0">
              <a:solidFill>
                <a:srgbClr val="7E0000"/>
              </a:solidFill>
            </a:endParaRPr>
          </a:p>
        </p:txBody>
      </p:sp>
      <p:sp>
        <p:nvSpPr>
          <p:cNvPr id="8" name="Rectangle 155">
            <a:extLst>
              <a:ext uri="{FF2B5EF4-FFF2-40B4-BE49-F238E27FC236}">
                <a16:creationId xmlns:a16="http://schemas.microsoft.com/office/drawing/2014/main" id="{0E11288A-5A9D-47C8-A5AA-B04402637A7B}"/>
              </a:ext>
            </a:extLst>
          </p:cNvPr>
          <p:cNvSpPr>
            <a:spLocks noChangeArrowheads="1"/>
          </p:cNvSpPr>
          <p:nvPr/>
        </p:nvSpPr>
        <p:spPr bwMode="gray">
          <a:xfrm>
            <a:off x="5434363" y="2026174"/>
            <a:ext cx="1728000" cy="287119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72000" tIns="72000" rIns="72000" bIns="36000"/>
          <a:lstStyle/>
          <a:p>
            <a:pPr algn="ctr"/>
            <a:r>
              <a:rPr lang="en-US" altLang="ko-KR" sz="1200" b="1" dirty="0">
                <a:solidFill>
                  <a:srgbClr val="7E0000"/>
                </a:solidFill>
              </a:rPr>
              <a:t>3) </a:t>
            </a:r>
            <a:r>
              <a:rPr lang="ko-KR" altLang="en-US" sz="1200" b="1" dirty="0">
                <a:solidFill>
                  <a:srgbClr val="7E0000"/>
                </a:solidFill>
              </a:rPr>
              <a:t>행위 및 </a:t>
            </a:r>
            <a:r>
              <a:rPr lang="ko-KR" altLang="en-US" sz="1200" b="1">
                <a:solidFill>
                  <a:srgbClr val="7E0000"/>
                </a:solidFill>
              </a:rPr>
              <a:t>거래 증명</a:t>
            </a:r>
            <a:endParaRPr lang="en-US" altLang="ko-KR" sz="1200" b="1" dirty="0">
              <a:solidFill>
                <a:srgbClr val="7E0000"/>
              </a:solidFill>
            </a:endParaRPr>
          </a:p>
        </p:txBody>
      </p:sp>
      <p:sp>
        <p:nvSpPr>
          <p:cNvPr id="9" name="Rectangle 155">
            <a:extLst>
              <a:ext uri="{FF2B5EF4-FFF2-40B4-BE49-F238E27FC236}">
                <a16:creationId xmlns:a16="http://schemas.microsoft.com/office/drawing/2014/main" id="{A499BE0B-57DD-4093-9E50-44705B36C653}"/>
              </a:ext>
            </a:extLst>
          </p:cNvPr>
          <p:cNvSpPr>
            <a:spLocks noChangeArrowheads="1"/>
          </p:cNvSpPr>
          <p:nvPr/>
        </p:nvSpPr>
        <p:spPr bwMode="gray">
          <a:xfrm>
            <a:off x="2612352" y="4043081"/>
            <a:ext cx="2448272" cy="85273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72000" tIns="36000" rIns="72000" bIns="72000" anchor="b"/>
          <a:lstStyle/>
          <a:p>
            <a:pPr algn="ctr"/>
            <a:r>
              <a:rPr lang="en-US" altLang="ko-KR" sz="1200" b="1" dirty="0">
                <a:solidFill>
                  <a:srgbClr val="7E0000"/>
                </a:solidFill>
              </a:rPr>
              <a:t>1) </a:t>
            </a:r>
            <a:r>
              <a:rPr lang="ko-KR" altLang="en-US" sz="1200" b="1" dirty="0">
                <a:solidFill>
                  <a:srgbClr val="7E0000"/>
                </a:solidFill>
              </a:rPr>
              <a:t>사용자 인증</a:t>
            </a:r>
            <a:endParaRPr lang="en-US" altLang="ko-KR" sz="1200" b="1" dirty="0">
              <a:solidFill>
                <a:srgbClr val="7E0000"/>
              </a:solidFill>
            </a:endParaRPr>
          </a:p>
        </p:txBody>
      </p:sp>
      <p:sp>
        <p:nvSpPr>
          <p:cNvPr id="10" name="Rectangle 17">
            <a:extLst>
              <a:ext uri="{FF2B5EF4-FFF2-40B4-BE49-F238E27FC236}">
                <a16:creationId xmlns:a16="http://schemas.microsoft.com/office/drawing/2014/main" id="{BD3BDC51-D3BF-4F8E-A59E-0D1C2267C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9878" y="2380959"/>
            <a:ext cx="2153996" cy="78927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72000" rIns="63698" bIns="36000"/>
          <a:lstStyle/>
          <a:p>
            <a:pPr algn="ctr" fontAlgn="t"/>
            <a:r>
              <a:rPr lang="ko-KR" altLang="en-US" sz="1100" b="1" dirty="0">
                <a:solidFill>
                  <a:prstClr val="black"/>
                </a:solidFill>
              </a:rPr>
              <a:t>플랫폼 및 노드 구성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015F9DA3-3261-4025-8308-10049BF77FA3}"/>
              </a:ext>
            </a:extLst>
          </p:cNvPr>
          <p:cNvGrpSpPr/>
          <p:nvPr/>
        </p:nvGrpSpPr>
        <p:grpSpPr>
          <a:xfrm>
            <a:off x="3271297" y="2672421"/>
            <a:ext cx="1070544" cy="436683"/>
            <a:chOff x="2983095" y="2904468"/>
            <a:chExt cx="1735625" cy="707975"/>
          </a:xfrm>
        </p:grpSpPr>
        <p:pic>
          <p:nvPicPr>
            <p:cNvPr id="12" name="Picture 2" descr="https://static.thenounproject.com/png/1069806-200.png">
              <a:extLst>
                <a:ext uri="{FF2B5EF4-FFF2-40B4-BE49-F238E27FC236}">
                  <a16:creationId xmlns:a16="http://schemas.microsoft.com/office/drawing/2014/main" id="{17A00264-FD42-4A7B-9376-36BECDA447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3095" y="2904468"/>
              <a:ext cx="707975" cy="7079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s://static.thenounproject.com/png/1069806-200.png">
              <a:extLst>
                <a:ext uri="{FF2B5EF4-FFF2-40B4-BE49-F238E27FC236}">
                  <a16:creationId xmlns:a16="http://schemas.microsoft.com/office/drawing/2014/main" id="{0C5C7997-64C3-4E63-94A9-93D750D121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745" y="2904468"/>
              <a:ext cx="707975" cy="7079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17">
            <a:extLst>
              <a:ext uri="{FF2B5EF4-FFF2-40B4-BE49-F238E27FC236}">
                <a16:creationId xmlns:a16="http://schemas.microsoft.com/office/drawing/2014/main" id="{E5178DB2-6A27-42E8-B84B-92761E21F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9878" y="3229745"/>
            <a:ext cx="2153996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b="1" dirty="0">
                <a:solidFill>
                  <a:prstClr val="black"/>
                </a:solidFill>
              </a:rPr>
              <a:t>플랫폼 관리</a:t>
            </a:r>
            <a:r>
              <a:rPr lang="en-US" altLang="ko-KR" sz="1100" b="1" dirty="0">
                <a:solidFill>
                  <a:prstClr val="black"/>
                </a:solidFill>
              </a:rPr>
              <a:t>/</a:t>
            </a:r>
            <a:r>
              <a:rPr lang="ko-KR" altLang="en-US" sz="1100" b="1" dirty="0">
                <a:solidFill>
                  <a:prstClr val="black"/>
                </a:solidFill>
              </a:rPr>
              <a:t>모니터링</a:t>
            </a:r>
          </a:p>
        </p:txBody>
      </p:sp>
      <p:cxnSp>
        <p:nvCxnSpPr>
          <p:cNvPr id="15" name="AutoShape 74">
            <a:extLst>
              <a:ext uri="{FF2B5EF4-FFF2-40B4-BE49-F238E27FC236}">
                <a16:creationId xmlns:a16="http://schemas.microsoft.com/office/drawing/2014/main" id="{ACE4845A-5F49-4A9C-9B77-4340822C89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375389" y="4891867"/>
            <a:ext cx="0" cy="324000"/>
          </a:xfrm>
          <a:prstGeom prst="straightConnector1">
            <a:avLst/>
          </a:prstGeom>
          <a:ln w="9525">
            <a:solidFill>
              <a:schemeClr val="bg1">
                <a:lumMod val="6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AutoShape 74">
            <a:extLst>
              <a:ext uri="{FF2B5EF4-FFF2-40B4-BE49-F238E27FC236}">
                <a16:creationId xmlns:a16="http://schemas.microsoft.com/office/drawing/2014/main" id="{CD1A703A-6A69-4893-AF3B-CF73ADC42810}"/>
              </a:ext>
            </a:extLst>
          </p:cNvPr>
          <p:cNvCxnSpPr>
            <a:cxnSpLocks noChangeShapeType="1"/>
            <a:stCxn id="9" idx="0"/>
            <a:endCxn id="6" idx="2"/>
          </p:cNvCxnSpPr>
          <p:nvPr/>
        </p:nvCxnSpPr>
        <p:spPr bwMode="auto">
          <a:xfrm flipH="1" flipV="1">
            <a:off x="3836487" y="3754028"/>
            <a:ext cx="1" cy="289053"/>
          </a:xfrm>
          <a:prstGeom prst="straightConnector1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81">
            <a:extLst>
              <a:ext uri="{FF2B5EF4-FFF2-40B4-BE49-F238E27FC236}">
                <a16:creationId xmlns:a16="http://schemas.microsoft.com/office/drawing/2014/main" id="{5B4A30D1-B969-4B30-8F6B-398C621170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6656" y="5210238"/>
            <a:ext cx="5305707" cy="756417"/>
          </a:xfrm>
          <a:prstGeom prst="roundRect">
            <a:avLst>
              <a:gd name="adj" fmla="val 0"/>
            </a:avLst>
          </a:prstGeom>
          <a:noFill/>
          <a:ln w="3175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2000" tIns="18000"/>
          <a:lstStyle/>
          <a:p>
            <a:pPr latinLnBrk="0">
              <a:spcBef>
                <a:spcPct val="20000"/>
              </a:spcBef>
              <a:buClr>
                <a:srgbClr val="000000"/>
              </a:buClr>
            </a:pPr>
            <a:endParaRPr lang="en-US" altLang="ko-KR" sz="1200" b="1" spc="-50" dirty="0">
              <a:solidFill>
                <a:srgbClr val="0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FC766D-5832-444D-877F-85D4F51DA843}"/>
              </a:ext>
            </a:extLst>
          </p:cNvPr>
          <p:cNvSpPr txBox="1"/>
          <p:nvPr/>
        </p:nvSpPr>
        <p:spPr bwMode="gray">
          <a:xfrm>
            <a:off x="507554" y="5218595"/>
            <a:ext cx="1349102" cy="755515"/>
          </a:xfrm>
          <a:prstGeom prst="rect">
            <a:avLst/>
          </a:prstGeom>
          <a:solidFill>
            <a:srgbClr val="38B0B6"/>
          </a:solidFill>
          <a:ln w="12700" algn="ctr">
            <a:solidFill>
              <a:srgbClr val="38B0B6"/>
            </a:solidFill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eaLnBrk="0" latinLnBrk="0" hangingPunct="0">
              <a:lnSpc>
                <a:spcPct val="110000"/>
              </a:lnSpc>
              <a:buSzPct val="100000"/>
              <a:defRPr/>
            </a:pPr>
            <a:r>
              <a:rPr lang="ko-KR" altLang="en-US" sz="1400" b="1" kern="0" dirty="0">
                <a:solidFill>
                  <a:prstClr val="white"/>
                </a:solidFill>
              </a:rPr>
              <a:t>디지털 우정</a:t>
            </a:r>
            <a:br>
              <a:rPr lang="en-US" altLang="ko-KR" sz="1400" b="1" kern="0" dirty="0">
                <a:solidFill>
                  <a:prstClr val="white"/>
                </a:solidFill>
              </a:rPr>
            </a:br>
            <a:r>
              <a:rPr lang="ko-KR" altLang="en-US" sz="1400" b="1" kern="0" dirty="0">
                <a:solidFill>
                  <a:prstClr val="white"/>
                </a:solidFill>
              </a:rPr>
              <a:t>서비스</a:t>
            </a:r>
            <a:endParaRPr lang="en-US" altLang="ko-KR" sz="1400" b="1" kern="0" dirty="0">
              <a:solidFill>
                <a:prstClr val="white"/>
              </a:solidFill>
            </a:endParaRPr>
          </a:p>
        </p:txBody>
      </p:sp>
      <p:cxnSp>
        <p:nvCxnSpPr>
          <p:cNvPr id="20" name="AutoShape 74">
            <a:extLst>
              <a:ext uri="{FF2B5EF4-FFF2-40B4-BE49-F238E27FC236}">
                <a16:creationId xmlns:a16="http://schemas.microsoft.com/office/drawing/2014/main" id="{0816184E-EA67-42FE-8BF6-5D0C2AE3528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39389" y="2889323"/>
            <a:ext cx="360000" cy="0"/>
          </a:xfrm>
          <a:prstGeom prst="straightConnector1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AutoShape 74">
            <a:extLst>
              <a:ext uri="{FF2B5EF4-FFF2-40B4-BE49-F238E27FC236}">
                <a16:creationId xmlns:a16="http://schemas.microsoft.com/office/drawing/2014/main" id="{9EABEFBE-62EB-4C34-8100-98D6071663A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060624" y="2889323"/>
            <a:ext cx="360000" cy="0"/>
          </a:xfrm>
          <a:prstGeom prst="straightConnector1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AutoShape 74">
            <a:extLst>
              <a:ext uri="{FF2B5EF4-FFF2-40B4-BE49-F238E27FC236}">
                <a16:creationId xmlns:a16="http://schemas.microsoft.com/office/drawing/2014/main" id="{A4576B87-3745-4ABC-9A9A-72986048157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36488" y="4891866"/>
            <a:ext cx="0" cy="324000"/>
          </a:xfrm>
          <a:prstGeom prst="straightConnector1">
            <a:avLst/>
          </a:prstGeom>
          <a:ln w="9525">
            <a:solidFill>
              <a:schemeClr val="bg1">
                <a:lumMod val="6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AutoShape 74">
            <a:extLst>
              <a:ext uri="{FF2B5EF4-FFF2-40B4-BE49-F238E27FC236}">
                <a16:creationId xmlns:a16="http://schemas.microsoft.com/office/drawing/2014/main" id="{C275A184-E4B5-4188-B0CA-3370FA659DA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298363" y="4891867"/>
            <a:ext cx="0" cy="324000"/>
          </a:xfrm>
          <a:prstGeom prst="straightConnector1">
            <a:avLst/>
          </a:prstGeom>
          <a:ln w="9525">
            <a:solidFill>
              <a:schemeClr val="bg1">
                <a:lumMod val="6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7">
            <a:extLst>
              <a:ext uri="{FF2B5EF4-FFF2-40B4-BE49-F238E27FC236}">
                <a16:creationId xmlns:a16="http://schemas.microsoft.com/office/drawing/2014/main" id="{D4F4E00D-A1AF-4206-9204-FD32D920D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795" y="2468918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거래자</a:t>
            </a:r>
          </a:p>
        </p:txBody>
      </p:sp>
      <p:sp>
        <p:nvSpPr>
          <p:cNvPr id="25" name="Rectangle 17">
            <a:extLst>
              <a:ext uri="{FF2B5EF4-FFF2-40B4-BE49-F238E27FC236}">
                <a16:creationId xmlns:a16="http://schemas.microsoft.com/office/drawing/2014/main" id="{BABAFF82-357A-45BC-AF27-4C844EAFF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795" y="2959572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거래 내역</a:t>
            </a:r>
          </a:p>
        </p:txBody>
      </p:sp>
      <p:sp>
        <p:nvSpPr>
          <p:cNvPr id="26" name="Rectangle 17">
            <a:extLst>
              <a:ext uri="{FF2B5EF4-FFF2-40B4-BE49-F238E27FC236}">
                <a16:creationId xmlns:a16="http://schemas.microsoft.com/office/drawing/2014/main" id="{28BF54AD-E264-4D2D-A7BA-B8E589EA1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795" y="3940880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en-US" altLang="ko-KR" sz="1100" dirty="0">
                <a:solidFill>
                  <a:prstClr val="black"/>
                </a:solidFill>
              </a:rPr>
              <a:t>Timestamp</a:t>
            </a:r>
            <a:endParaRPr lang="ko-KR" altLang="en-US" sz="1100" dirty="0">
              <a:solidFill>
                <a:prstClr val="black"/>
              </a:solidFill>
            </a:endParaRPr>
          </a:p>
        </p:txBody>
      </p:sp>
      <p:pic>
        <p:nvPicPr>
          <p:cNvPr id="27" name="Picture 6" descr="https://static.thenounproject.com/png/899010-200.png">
            <a:extLst>
              <a:ext uri="{FF2B5EF4-FFF2-40B4-BE49-F238E27FC236}">
                <a16:creationId xmlns:a16="http://schemas.microsoft.com/office/drawing/2014/main" id="{573ABBDA-9DC5-4902-82AA-8562576DC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215" y="5231421"/>
            <a:ext cx="509406" cy="50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https://static.thenounproject.com/png/2301936-200.png">
            <a:extLst>
              <a:ext uri="{FF2B5EF4-FFF2-40B4-BE49-F238E27FC236}">
                <a16:creationId xmlns:a16="http://schemas.microsoft.com/office/drawing/2014/main" id="{C16AE42B-52EE-4095-873B-75FEDCF09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42" y="5258699"/>
            <a:ext cx="509405" cy="509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https://static.thenounproject.com/png/1894731-200.png">
            <a:extLst>
              <a:ext uri="{FF2B5EF4-FFF2-40B4-BE49-F238E27FC236}">
                <a16:creationId xmlns:a16="http://schemas.microsoft.com/office/drawing/2014/main" id="{209996BD-56D9-4865-AE08-426D2D080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012" y="5180612"/>
            <a:ext cx="617153" cy="61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2" descr="https://static.thenounproject.com/png/2206196-200.png">
            <a:extLst>
              <a:ext uri="{FF2B5EF4-FFF2-40B4-BE49-F238E27FC236}">
                <a16:creationId xmlns:a16="http://schemas.microsoft.com/office/drawing/2014/main" id="{54CB2280-B20B-4436-B859-38742610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430" y="5125673"/>
            <a:ext cx="777686" cy="77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17">
            <a:extLst>
              <a:ext uri="{FF2B5EF4-FFF2-40B4-BE49-F238E27FC236}">
                <a16:creationId xmlns:a16="http://schemas.microsoft.com/office/drawing/2014/main" id="{DEA35B05-FA78-45ED-8649-F4B5705E35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821" y="2463419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문서 원본</a:t>
            </a:r>
            <a:br>
              <a:rPr lang="en-US" altLang="ko-KR" sz="1100" dirty="0">
                <a:solidFill>
                  <a:prstClr val="black"/>
                </a:solidFill>
              </a:rPr>
            </a:br>
            <a:r>
              <a:rPr lang="en-US" altLang="ko-KR" sz="1100" dirty="0">
                <a:solidFill>
                  <a:prstClr val="black"/>
                </a:solidFill>
              </a:rPr>
              <a:t>(</a:t>
            </a:r>
            <a:r>
              <a:rPr lang="ko-KR" altLang="en-US" sz="1100" dirty="0">
                <a:solidFill>
                  <a:prstClr val="black"/>
                </a:solidFill>
              </a:rPr>
              <a:t>데이터</a:t>
            </a:r>
            <a:r>
              <a:rPr lang="en-US" altLang="ko-KR" sz="1100" dirty="0">
                <a:solidFill>
                  <a:prstClr val="black"/>
                </a:solidFill>
              </a:rPr>
              <a:t>, </a:t>
            </a:r>
            <a:r>
              <a:rPr lang="ko-KR" altLang="en-US" sz="1100" dirty="0">
                <a:solidFill>
                  <a:prstClr val="black"/>
                </a:solidFill>
              </a:rPr>
              <a:t>첨부파일 등</a:t>
            </a:r>
            <a:r>
              <a:rPr lang="en-US" altLang="ko-KR" sz="1100" dirty="0">
                <a:solidFill>
                  <a:prstClr val="black"/>
                </a:solidFill>
              </a:rPr>
              <a:t>)</a:t>
            </a:r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32" name="Rectangle 17">
            <a:extLst>
              <a:ext uri="{FF2B5EF4-FFF2-40B4-BE49-F238E27FC236}">
                <a16:creationId xmlns:a16="http://schemas.microsoft.com/office/drawing/2014/main" id="{65EAF2C3-D868-43C4-A235-8CB14919C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821" y="3117625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중요데이터 </a:t>
            </a:r>
            <a:r>
              <a:rPr lang="en-US" altLang="ko-KR" sz="1100" dirty="0">
                <a:solidFill>
                  <a:prstClr val="black"/>
                </a:solidFill>
              </a:rPr>
              <a:t>Hash</a:t>
            </a:r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33" name="Rectangle 17">
            <a:extLst>
              <a:ext uri="{FF2B5EF4-FFF2-40B4-BE49-F238E27FC236}">
                <a16:creationId xmlns:a16="http://schemas.microsoft.com/office/drawing/2014/main" id="{20D843CD-F886-4BD2-A82A-4CEE63E4F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821" y="3771831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en-US" altLang="ko-KR" sz="1100" dirty="0">
                <a:solidFill>
                  <a:prstClr val="black"/>
                </a:solidFill>
              </a:rPr>
              <a:t>Timestamp</a:t>
            </a:r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34" name="Rectangle 17">
            <a:extLst>
              <a:ext uri="{FF2B5EF4-FFF2-40B4-BE49-F238E27FC236}">
                <a16:creationId xmlns:a16="http://schemas.microsoft.com/office/drawing/2014/main" id="{58CB5959-6A92-4FDC-A85A-81FFA2A36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821" y="4426036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원본 확인</a:t>
            </a:r>
          </a:p>
        </p:txBody>
      </p:sp>
      <p:sp>
        <p:nvSpPr>
          <p:cNvPr id="35" name="Rectangle 17">
            <a:extLst>
              <a:ext uri="{FF2B5EF4-FFF2-40B4-BE49-F238E27FC236}">
                <a16:creationId xmlns:a16="http://schemas.microsoft.com/office/drawing/2014/main" id="{CB5FE7FE-F447-4EE6-BD9A-52DDA0EE9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8648" y="4121369"/>
            <a:ext cx="1079129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사용자 검증</a:t>
            </a:r>
          </a:p>
        </p:txBody>
      </p:sp>
      <p:sp>
        <p:nvSpPr>
          <p:cNvPr id="36" name="Rectangle 17">
            <a:extLst>
              <a:ext uri="{FF2B5EF4-FFF2-40B4-BE49-F238E27FC236}">
                <a16:creationId xmlns:a16="http://schemas.microsoft.com/office/drawing/2014/main" id="{4B4F2647-F18C-43AF-B4A8-30ED3F899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5200" y="4121369"/>
            <a:ext cx="1079129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유효성 검증</a:t>
            </a:r>
          </a:p>
        </p:txBody>
      </p:sp>
      <p:sp>
        <p:nvSpPr>
          <p:cNvPr id="37" name="Rectangle 17">
            <a:extLst>
              <a:ext uri="{FF2B5EF4-FFF2-40B4-BE49-F238E27FC236}">
                <a16:creationId xmlns:a16="http://schemas.microsoft.com/office/drawing/2014/main" id="{286AA614-08C4-45EA-985B-2104F4037A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795" y="4431535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증명 확인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B072349-D706-4DAD-AF5F-1A141913FCCB}"/>
              </a:ext>
            </a:extLst>
          </p:cNvPr>
          <p:cNvSpPr txBox="1"/>
          <p:nvPr/>
        </p:nvSpPr>
        <p:spPr>
          <a:xfrm>
            <a:off x="1966013" y="5673701"/>
            <a:ext cx="10262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prstClr val="black"/>
                </a:solidFill>
              </a:rPr>
              <a:t>P</a:t>
            </a:r>
            <a:r>
              <a:rPr lang="ko-KR" altLang="en-US" sz="1100" b="1" dirty="0">
                <a:solidFill>
                  <a:prstClr val="black"/>
                </a:solidFill>
              </a:rPr>
              <a:t>코드 로그인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C97B8CE-AE1C-4F5C-9E24-E7CB3551486D}"/>
              </a:ext>
            </a:extLst>
          </p:cNvPr>
          <p:cNvSpPr txBox="1"/>
          <p:nvPr/>
        </p:nvSpPr>
        <p:spPr>
          <a:xfrm>
            <a:off x="3414494" y="5673701"/>
            <a:ext cx="7489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prstClr val="black"/>
                </a:solidFill>
              </a:rPr>
              <a:t>내용증명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5B0317F-5C73-4E68-9421-280203A0914F}"/>
              </a:ext>
            </a:extLst>
          </p:cNvPr>
          <p:cNvSpPr txBox="1"/>
          <p:nvPr/>
        </p:nvSpPr>
        <p:spPr>
          <a:xfrm>
            <a:off x="4829842" y="5673701"/>
            <a:ext cx="7489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prstClr val="black"/>
                </a:solidFill>
              </a:rPr>
              <a:t>전자계약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44C64E9-C278-4030-AE10-83D15D6B4511}"/>
              </a:ext>
            </a:extLst>
          </p:cNvPr>
          <p:cNvSpPr txBox="1"/>
          <p:nvPr/>
        </p:nvSpPr>
        <p:spPr>
          <a:xfrm>
            <a:off x="6308917" y="5673701"/>
            <a:ext cx="7857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prstClr val="black"/>
                </a:solidFill>
              </a:rPr>
              <a:t>결제</a:t>
            </a:r>
            <a:r>
              <a:rPr lang="en-US" altLang="ko-KR" sz="1100" b="1" dirty="0">
                <a:solidFill>
                  <a:prstClr val="black"/>
                </a:solidFill>
              </a:rPr>
              <a:t>·</a:t>
            </a:r>
            <a:r>
              <a:rPr lang="ko-KR" altLang="en-US" sz="1100" b="1" dirty="0">
                <a:solidFill>
                  <a:prstClr val="black"/>
                </a:solidFill>
              </a:rPr>
              <a:t>송금</a:t>
            </a:r>
          </a:p>
        </p:txBody>
      </p:sp>
      <p:sp>
        <p:nvSpPr>
          <p:cNvPr id="42" name="Rectangle 17">
            <a:extLst>
              <a:ext uri="{FF2B5EF4-FFF2-40B4-BE49-F238E27FC236}">
                <a16:creationId xmlns:a16="http://schemas.microsoft.com/office/drawing/2014/main" id="{2B8A5601-B391-4695-BB4A-AA76FDC7E9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795" y="3450226"/>
            <a:ext cx="1547137" cy="396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rgbClr val="2A5D78"/>
            </a:solidFill>
            <a:prstDash val="sysDot"/>
            <a:miter lim="800000"/>
            <a:headEnd/>
            <a:tailEnd/>
          </a:ln>
        </p:spPr>
        <p:txBody>
          <a:bodyPr lIns="63698" tIns="36000" rIns="63698" bIns="36000" anchor="ctr"/>
          <a:lstStyle/>
          <a:p>
            <a:pPr algn="ctr" fontAlgn="t"/>
            <a:r>
              <a:rPr lang="ko-KR" altLang="en-US" sz="1100" dirty="0">
                <a:solidFill>
                  <a:prstClr val="black"/>
                </a:solidFill>
              </a:rPr>
              <a:t>중요데이터 </a:t>
            </a:r>
            <a:r>
              <a:rPr lang="en-US" altLang="ko-KR" sz="1100" dirty="0">
                <a:solidFill>
                  <a:prstClr val="black"/>
                </a:solidFill>
              </a:rPr>
              <a:t>Hash</a:t>
            </a:r>
            <a:endParaRPr lang="ko-KR" altLang="en-US" sz="1100" dirty="0">
              <a:solidFill>
                <a:prstClr val="black"/>
              </a:solidFill>
            </a:endParaRPr>
          </a:p>
        </p:txBody>
      </p:sp>
      <p:sp>
        <p:nvSpPr>
          <p:cNvPr id="43" name="AutoShape 14">
            <a:extLst>
              <a:ext uri="{FF2B5EF4-FFF2-40B4-BE49-F238E27FC236}">
                <a16:creationId xmlns:a16="http://schemas.microsoft.com/office/drawing/2014/main" id="{F25C6373-0569-41A9-ABA8-4C0BD05FF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379" y="5996281"/>
            <a:ext cx="5673665" cy="204467"/>
          </a:xfrm>
          <a:prstGeom prst="roundRect">
            <a:avLst>
              <a:gd name="adj" fmla="val 0"/>
            </a:avLst>
          </a:prstGeom>
          <a:noFill/>
          <a:ln w="6350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atinLnBrk="0">
              <a:defRPr/>
            </a:pPr>
            <a:r>
              <a:rPr lang="en-US" altLang="ko-KR" sz="900" kern="0" dirty="0">
                <a:solidFill>
                  <a:srgbClr val="000000"/>
                </a:solidFill>
                <a:sym typeface="Wingdings 2" panose="05020102010507070707" pitchFamily="18" charset="2"/>
              </a:rPr>
              <a:t>* </a:t>
            </a:r>
            <a:r>
              <a:rPr lang="ko-KR" altLang="en-US" sz="900" kern="0" dirty="0">
                <a:solidFill>
                  <a:srgbClr val="000000"/>
                </a:solidFill>
                <a:sym typeface="Wingdings 2" panose="05020102010507070707" pitchFamily="18" charset="2"/>
              </a:rPr>
              <a:t>결제∙송금 서비스는 본 프로젝트에서 행위 및 거래증명까지이며</a:t>
            </a:r>
            <a:r>
              <a:rPr lang="en-US" altLang="ko-KR" sz="900" kern="0" dirty="0">
                <a:solidFill>
                  <a:srgbClr val="000000"/>
                </a:solidFill>
                <a:sym typeface="Wingdings 2" panose="05020102010507070707" pitchFamily="18" charset="2"/>
              </a:rPr>
              <a:t>,</a:t>
            </a:r>
            <a:r>
              <a:rPr lang="ko-KR" altLang="en-US" sz="900" kern="0" dirty="0">
                <a:solidFill>
                  <a:srgbClr val="000000"/>
                </a:solidFill>
                <a:sym typeface="Wingdings 2" panose="05020102010507070707" pitchFamily="18" charset="2"/>
              </a:rPr>
              <a:t> 향후 서비스 확대 예정</a:t>
            </a:r>
            <a:endParaRPr lang="en-US" altLang="ko-KR" sz="900" kern="0" dirty="0">
              <a:solidFill>
                <a:srgbClr val="000000"/>
              </a:solidFill>
            </a:endParaRPr>
          </a:p>
        </p:txBody>
      </p:sp>
      <p:sp>
        <p:nvSpPr>
          <p:cNvPr id="44" name="양쪽 모서리가 둥근 사각형 66">
            <a:extLst>
              <a:ext uri="{FF2B5EF4-FFF2-40B4-BE49-F238E27FC236}">
                <a16:creationId xmlns:a16="http://schemas.microsoft.com/office/drawing/2014/main" id="{69FB79B2-396B-49C8-9711-36D5B3DAE134}"/>
              </a:ext>
            </a:extLst>
          </p:cNvPr>
          <p:cNvSpPr/>
          <p:nvPr/>
        </p:nvSpPr>
        <p:spPr>
          <a:xfrm>
            <a:off x="283876" y="1409705"/>
            <a:ext cx="7045387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블록체인 플랫폼 목표 모델 구성</a:t>
            </a:r>
          </a:p>
        </p:txBody>
      </p:sp>
      <p:sp>
        <p:nvSpPr>
          <p:cNvPr id="45" name="양쪽 모서리가 둥근 사각형 97">
            <a:extLst>
              <a:ext uri="{FF2B5EF4-FFF2-40B4-BE49-F238E27FC236}">
                <a16:creationId xmlns:a16="http://schemas.microsoft.com/office/drawing/2014/main" id="{CE448F69-2A18-42C3-B52A-207FE1F0E1FD}"/>
              </a:ext>
            </a:extLst>
          </p:cNvPr>
          <p:cNvSpPr/>
          <p:nvPr/>
        </p:nvSpPr>
        <p:spPr>
          <a:xfrm>
            <a:off x="7385291" y="1409705"/>
            <a:ext cx="222311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solidFill>
              <a:srgbClr val="17375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주요 활용 방안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1112A76B-4FE6-4704-8B0E-2E596BA3472D}"/>
              </a:ext>
            </a:extLst>
          </p:cNvPr>
          <p:cNvSpPr/>
          <p:nvPr/>
        </p:nvSpPr>
        <p:spPr>
          <a:xfrm>
            <a:off x="7438620" y="1948296"/>
            <a:ext cx="2140287" cy="3686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r>
              <a:rPr lang="ko-KR" altLang="en-US" sz="1400" dirty="0">
                <a:solidFill>
                  <a:prstClr val="black"/>
                </a:solidFill>
              </a:rPr>
              <a:t>블록체인 기반 </a:t>
            </a:r>
            <a:r>
              <a:rPr lang="ko-KR" altLang="en-US" sz="1400" b="1" dirty="0">
                <a:solidFill>
                  <a:srgbClr val="0FA565"/>
                </a:solidFill>
              </a:rPr>
              <a:t>사용자</a:t>
            </a:r>
            <a:r>
              <a:rPr lang="ko-KR" altLang="en-US" sz="1400" dirty="0">
                <a:solidFill>
                  <a:prstClr val="black"/>
                </a:solidFill>
              </a:rPr>
              <a:t> </a:t>
            </a:r>
            <a:r>
              <a:rPr lang="ko-KR" altLang="en-US" sz="1400" b="1" dirty="0">
                <a:solidFill>
                  <a:srgbClr val="0FA565"/>
                </a:solidFill>
              </a:rPr>
              <a:t>인증 서비스</a:t>
            </a:r>
            <a:r>
              <a:rPr lang="ko-KR" altLang="en-US" sz="1400" dirty="0">
                <a:solidFill>
                  <a:prstClr val="black"/>
                </a:solidFill>
              </a:rPr>
              <a:t> 방안 마련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r>
              <a:rPr lang="ko-KR" altLang="en-US" sz="1400" dirty="0">
                <a:solidFill>
                  <a:prstClr val="black"/>
                </a:solidFill>
              </a:rPr>
              <a:t>블록체인 기반 </a:t>
            </a:r>
            <a:r>
              <a:rPr lang="ko-KR" altLang="en-US" sz="1400" b="1" dirty="0">
                <a:solidFill>
                  <a:srgbClr val="0FA565"/>
                </a:solidFill>
              </a:rPr>
              <a:t>위</a:t>
            </a:r>
            <a:r>
              <a:rPr lang="en-US" altLang="ko-KR" sz="1400" b="1" dirty="0">
                <a:solidFill>
                  <a:srgbClr val="0FA565"/>
                </a:solidFill>
              </a:rPr>
              <a:t>·</a:t>
            </a:r>
            <a:r>
              <a:rPr lang="ko-KR" altLang="en-US" sz="1400" b="1" dirty="0">
                <a:solidFill>
                  <a:srgbClr val="0FA565"/>
                </a:solidFill>
              </a:rPr>
              <a:t>변조 방지 서비스</a:t>
            </a:r>
            <a:r>
              <a:rPr lang="ko-KR" altLang="en-US" sz="1400" dirty="0">
                <a:solidFill>
                  <a:prstClr val="black"/>
                </a:solidFill>
              </a:rPr>
              <a:t> 방안 마련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r>
              <a:rPr lang="ko-KR" altLang="en-US" sz="1400" dirty="0">
                <a:solidFill>
                  <a:prstClr val="black"/>
                </a:solidFill>
              </a:rPr>
              <a:t>블록체인 기반 </a:t>
            </a:r>
            <a:r>
              <a:rPr lang="ko-KR" altLang="en-US" sz="1400" b="1" dirty="0">
                <a:solidFill>
                  <a:srgbClr val="0FA565"/>
                </a:solidFill>
              </a:rPr>
              <a:t>거래 증명 서비스</a:t>
            </a:r>
            <a:r>
              <a:rPr lang="ko-KR" altLang="en-US" sz="1400" dirty="0">
                <a:solidFill>
                  <a:prstClr val="black"/>
                </a:solidFill>
              </a:rPr>
              <a:t> 방안 마련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r>
              <a:rPr lang="ko-KR" altLang="en-US" sz="1400" dirty="0">
                <a:solidFill>
                  <a:prstClr val="black"/>
                </a:solidFill>
              </a:rPr>
              <a:t>블록체인 플랫폼 구성 방안 마련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endParaRPr lang="en-US" altLang="ko-KR" sz="1400" dirty="0">
              <a:solidFill>
                <a:prstClr val="black"/>
              </a:solidFill>
            </a:endParaRPr>
          </a:p>
          <a:p>
            <a:pPr marL="87313" indent="-87313" fontAlgn="base">
              <a:lnSpc>
                <a:spcPct val="120000"/>
              </a:lnSpc>
              <a:spcAft>
                <a:spcPct val="0"/>
              </a:spcAft>
              <a:buClr>
                <a:srgbClr val="8A0000"/>
              </a:buClr>
              <a:buFont typeface="Arial" pitchFamily="34" charset="0"/>
              <a:buChar char="•"/>
            </a:pPr>
            <a:r>
              <a:rPr lang="ko-KR" altLang="en-US" sz="1400" dirty="0">
                <a:solidFill>
                  <a:prstClr val="black"/>
                </a:solidFill>
              </a:rPr>
              <a:t>블록체인 플랫폼 관리 방안 마련</a:t>
            </a:r>
          </a:p>
        </p:txBody>
      </p:sp>
      <p:sp>
        <p:nvSpPr>
          <p:cNvPr id="51" name="Rectangle 3">
            <a:extLst>
              <a:ext uri="{FF2B5EF4-FFF2-40B4-BE49-F238E27FC236}">
                <a16:creationId xmlns:a16="http://schemas.microsoft.com/office/drawing/2014/main" id="{8DB994C0-C6B5-427D-9A3A-91F9DAE503E8}"/>
              </a:ext>
            </a:extLst>
          </p:cNvPr>
          <p:cNvSpPr txBox="1">
            <a:spLocks/>
          </p:cNvSpPr>
          <p:nvPr/>
        </p:nvSpPr>
        <p:spPr bwMode="auto">
          <a:xfrm>
            <a:off x="623895" y="786044"/>
            <a:ext cx="86501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ko-KR" altLang="en-US" sz="2000" spc="-150" dirty="0">
                <a:solidFill>
                  <a:schemeClr val="bg1"/>
                </a:solidFill>
              </a:rPr>
              <a:t>블록체인의 핵심 기능인 </a:t>
            </a:r>
            <a:r>
              <a:rPr lang="ko-KR" altLang="en-US" sz="2000" spc="-150" dirty="0">
                <a:solidFill>
                  <a:srgbClr val="FFFF00"/>
                </a:solidFill>
              </a:rPr>
              <a:t>사용자 인증</a:t>
            </a:r>
            <a:r>
              <a:rPr lang="en-US" altLang="ko-KR" sz="2000" spc="-150" dirty="0">
                <a:solidFill>
                  <a:srgbClr val="FFFF00"/>
                </a:solidFill>
              </a:rPr>
              <a:t>, </a:t>
            </a:r>
            <a:r>
              <a:rPr lang="ko-KR" altLang="en-US" sz="2000" spc="-150" dirty="0" err="1">
                <a:solidFill>
                  <a:srgbClr val="FFFF00"/>
                </a:solidFill>
              </a:rPr>
              <a:t>위∙변조</a:t>
            </a:r>
            <a:r>
              <a:rPr lang="ko-KR" altLang="en-US" sz="2000" spc="-150" dirty="0">
                <a:solidFill>
                  <a:srgbClr val="FFFF00"/>
                </a:solidFill>
              </a:rPr>
              <a:t> 방지 및 거래 증명</a:t>
            </a:r>
            <a:r>
              <a:rPr lang="ko-KR" altLang="en-US" sz="2000" spc="-150" dirty="0">
                <a:solidFill>
                  <a:schemeClr val="bg1"/>
                </a:solidFill>
              </a:rPr>
              <a:t>을 플랫폼에 도입</a:t>
            </a:r>
            <a:endParaRPr lang="en-US" altLang="ko-KR" sz="2000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2756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9E09224-620D-4B3B-A478-BF6E4B13E91D}"/>
              </a:ext>
            </a:extLst>
          </p:cNvPr>
          <p:cNvSpPr/>
          <p:nvPr/>
        </p:nvSpPr>
        <p:spPr>
          <a:xfrm>
            <a:off x="6455940" y="315830"/>
            <a:ext cx="3441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kumimoji="0"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디지털 우정플랫폼은 무엇인가</a:t>
            </a:r>
            <a:r>
              <a:rPr lang="en-US" altLang="ko-KR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D11AF3F-E900-49E3-B0ED-6B0C5E469075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1800" b="1" dirty="0"/>
              <a:t>API </a:t>
            </a:r>
            <a:r>
              <a:rPr kumimoji="0" lang="ko-KR" altLang="en-US" sz="1800" b="1" dirty="0"/>
              <a:t>게이트웨이를 통한 연계</a:t>
            </a:r>
          </a:p>
        </p:txBody>
      </p:sp>
      <p:sp>
        <p:nvSpPr>
          <p:cNvPr id="5" name="모서리가 둥근 직사각형 134">
            <a:extLst>
              <a:ext uri="{FF2B5EF4-FFF2-40B4-BE49-F238E27FC236}">
                <a16:creationId xmlns:a16="http://schemas.microsoft.com/office/drawing/2014/main" id="{18077EA5-5486-44FF-B07A-88FE4B5842D8}"/>
              </a:ext>
            </a:extLst>
          </p:cNvPr>
          <p:cNvSpPr/>
          <p:nvPr/>
        </p:nvSpPr>
        <p:spPr>
          <a:xfrm>
            <a:off x="7171415" y="2181856"/>
            <a:ext cx="1373108" cy="126778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50" b="1" dirty="0">
              <a:solidFill>
                <a:prstClr val="white"/>
              </a:solidFill>
            </a:endParaRPr>
          </a:p>
        </p:txBody>
      </p:sp>
      <p:sp>
        <p:nvSpPr>
          <p:cNvPr id="6" name="양쪽 모서리가 둥근 사각형 135">
            <a:extLst>
              <a:ext uri="{FF2B5EF4-FFF2-40B4-BE49-F238E27FC236}">
                <a16:creationId xmlns:a16="http://schemas.microsoft.com/office/drawing/2014/main" id="{779CEF39-667C-4A23-AA99-FC0C13A4257A}"/>
              </a:ext>
            </a:extLst>
          </p:cNvPr>
          <p:cNvSpPr/>
          <p:nvPr/>
        </p:nvSpPr>
        <p:spPr>
          <a:xfrm>
            <a:off x="7164019" y="1813602"/>
            <a:ext cx="1387901" cy="360000"/>
          </a:xfrm>
          <a:prstGeom prst="round2Same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</a:rPr>
              <a:t>모바일 앱</a:t>
            </a:r>
            <a:endParaRPr lang="en-US" altLang="ko-KR" sz="1200" b="1" dirty="0">
              <a:solidFill>
                <a:prstClr val="white"/>
              </a:solidFill>
            </a:endParaRPr>
          </a:p>
        </p:txBody>
      </p:sp>
      <p:sp>
        <p:nvSpPr>
          <p:cNvPr id="7" name="Rectangle 155">
            <a:extLst>
              <a:ext uri="{FF2B5EF4-FFF2-40B4-BE49-F238E27FC236}">
                <a16:creationId xmlns:a16="http://schemas.microsoft.com/office/drawing/2014/main" id="{D46A2237-8AD0-446D-B506-8C3A12A6FFEB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1737" y="2062774"/>
            <a:ext cx="6514320" cy="3603633"/>
          </a:xfrm>
          <a:prstGeom prst="rect">
            <a:avLst/>
          </a:prstGeom>
          <a:gradFill flip="none" rotWithShape="1">
            <a:gsLst>
              <a:gs pos="47000">
                <a:srgbClr val="38ABB5"/>
              </a:gs>
              <a:gs pos="100000">
                <a:srgbClr val="006DD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/>
          <a:lstStyle/>
          <a:p>
            <a:pPr algn="ctr">
              <a:lnSpc>
                <a:spcPct val="120000"/>
              </a:lnSpc>
            </a:pPr>
            <a:r>
              <a:rPr lang="ko-KR" altLang="en-US" b="1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디지털 우정플랫폼</a:t>
            </a:r>
            <a:endParaRPr lang="en-US" altLang="ko-KR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8" name="모서리가 둥근 직사각형 47">
            <a:extLst>
              <a:ext uri="{FF2B5EF4-FFF2-40B4-BE49-F238E27FC236}">
                <a16:creationId xmlns:a16="http://schemas.microsoft.com/office/drawing/2014/main" id="{C2B337FD-A552-42AB-AF34-76313ADBF1EF}"/>
              </a:ext>
            </a:extLst>
          </p:cNvPr>
          <p:cNvSpPr/>
          <p:nvPr/>
        </p:nvSpPr>
        <p:spPr>
          <a:xfrm>
            <a:off x="7168793" y="4485827"/>
            <a:ext cx="1378353" cy="80405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50" b="1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56">
            <a:extLst>
              <a:ext uri="{FF2B5EF4-FFF2-40B4-BE49-F238E27FC236}">
                <a16:creationId xmlns:a16="http://schemas.microsoft.com/office/drawing/2014/main" id="{34ACA3D0-AA16-4DBC-8E89-FB9ACF4D75FD}"/>
              </a:ext>
            </a:extLst>
          </p:cNvPr>
          <p:cNvSpPr/>
          <p:nvPr/>
        </p:nvSpPr>
        <p:spPr bwMode="auto">
          <a:xfrm>
            <a:off x="7275040" y="4590380"/>
            <a:ext cx="1165858" cy="347923"/>
          </a:xfrm>
          <a:prstGeom prst="roundRect">
            <a:avLst>
              <a:gd name="adj" fmla="val 5720"/>
            </a:avLst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1050" b="1">
                <a:solidFill>
                  <a:schemeClr val="tx1"/>
                </a:solidFill>
              </a:rPr>
              <a:t>공개 </a:t>
            </a:r>
            <a:r>
              <a:rPr lang="en-US" altLang="ko-KR" sz="1050" b="1" dirty="0">
                <a:solidFill>
                  <a:schemeClr val="tx1"/>
                </a:solidFill>
              </a:rPr>
              <a:t>API</a:t>
            </a:r>
            <a:endParaRPr lang="ko-KR" altLang="en-US" sz="1050" b="1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E53FBE-9696-44FB-AE57-13D2C0943C93}"/>
              </a:ext>
            </a:extLst>
          </p:cNvPr>
          <p:cNvSpPr txBox="1"/>
          <p:nvPr/>
        </p:nvSpPr>
        <p:spPr>
          <a:xfrm>
            <a:off x="7515047" y="4899474"/>
            <a:ext cx="685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prstClr val="black"/>
                </a:solidFill>
              </a:rPr>
              <a:t>…</a:t>
            </a:r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901BCD-AB3E-4CB9-9BF5-917484186DE7}"/>
              </a:ext>
            </a:extLst>
          </p:cNvPr>
          <p:cNvSpPr txBox="1"/>
          <p:nvPr/>
        </p:nvSpPr>
        <p:spPr>
          <a:xfrm>
            <a:off x="2333693" y="1355908"/>
            <a:ext cx="167481" cy="2589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altLang="ko-KR" sz="1200" b="1" dirty="0">
              <a:solidFill>
                <a:prstClr val="black"/>
              </a:solidFill>
            </a:endParaRPr>
          </a:p>
        </p:txBody>
      </p:sp>
      <p:sp>
        <p:nvSpPr>
          <p:cNvPr id="12" name="모서리가 둥근 직사각형 214">
            <a:extLst>
              <a:ext uri="{FF2B5EF4-FFF2-40B4-BE49-F238E27FC236}">
                <a16:creationId xmlns:a16="http://schemas.microsoft.com/office/drawing/2014/main" id="{8F05B8C0-5306-4626-940B-8935661BD749}"/>
              </a:ext>
            </a:extLst>
          </p:cNvPr>
          <p:cNvSpPr/>
          <p:nvPr/>
        </p:nvSpPr>
        <p:spPr bwMode="auto">
          <a:xfrm>
            <a:off x="7247563" y="2348519"/>
            <a:ext cx="1220813" cy="347922"/>
          </a:xfrm>
          <a:prstGeom prst="roundRect">
            <a:avLst>
              <a:gd name="adj" fmla="val 5720"/>
            </a:avLst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1050" b="1" dirty="0" err="1">
                <a:solidFill>
                  <a:schemeClr val="tx1"/>
                </a:solidFill>
              </a:rPr>
              <a:t>전자사서함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215">
            <a:extLst>
              <a:ext uri="{FF2B5EF4-FFF2-40B4-BE49-F238E27FC236}">
                <a16:creationId xmlns:a16="http://schemas.microsoft.com/office/drawing/2014/main" id="{8572EAAD-BDE9-4309-A07D-6DD2137C964A}"/>
              </a:ext>
            </a:extLst>
          </p:cNvPr>
          <p:cNvSpPr/>
          <p:nvPr/>
        </p:nvSpPr>
        <p:spPr bwMode="auto">
          <a:xfrm>
            <a:off x="7247562" y="2765739"/>
            <a:ext cx="1220814" cy="358838"/>
          </a:xfrm>
          <a:prstGeom prst="roundRect">
            <a:avLst>
              <a:gd name="adj" fmla="val 5720"/>
            </a:avLst>
          </a:prstGeom>
          <a:solidFill>
            <a:schemeClr val="accent1">
              <a:lumMod val="60000"/>
              <a:lumOff val="40000"/>
            </a:schemeClr>
          </a:solidFill>
          <a:ln w="12700"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1050" b="1" dirty="0" err="1">
                <a:solidFill>
                  <a:schemeClr val="tx1"/>
                </a:solidFill>
              </a:rPr>
              <a:t>하이브리드우편</a:t>
            </a:r>
            <a:endParaRPr lang="ko-KR" altLang="en-US" sz="1050" b="1" dirty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41">
            <a:extLst>
              <a:ext uri="{FF2B5EF4-FFF2-40B4-BE49-F238E27FC236}">
                <a16:creationId xmlns:a16="http://schemas.microsoft.com/office/drawing/2014/main" id="{8E4627C9-EC13-4916-8FE3-1140A05B3F95}"/>
              </a:ext>
            </a:extLst>
          </p:cNvPr>
          <p:cNvSpPr/>
          <p:nvPr/>
        </p:nvSpPr>
        <p:spPr>
          <a:xfrm>
            <a:off x="2501151" y="4865937"/>
            <a:ext cx="4028074" cy="360000"/>
          </a:xfrm>
          <a:prstGeom prst="roundRect">
            <a:avLst>
              <a:gd name="adj" fmla="val 0"/>
            </a:avLst>
          </a:prstGeom>
          <a:solidFill>
            <a:srgbClr val="17375E"/>
          </a:solidFill>
          <a:ln>
            <a:noFill/>
          </a:ln>
          <a:effectLst/>
        </p:spPr>
        <p:txBody>
          <a:bodyPr wrap="square" lIns="0" tIns="45720" rIns="0" bIns="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ko-KR" altLang="en-US" sz="1200" b="1" dirty="0">
                <a:solidFill>
                  <a:prstClr val="white"/>
                </a:solidFill>
                <a:cs typeface="Times New Roman" charset="0"/>
              </a:rPr>
              <a:t>관리자 포털</a:t>
            </a:r>
          </a:p>
        </p:txBody>
      </p:sp>
      <p:sp>
        <p:nvSpPr>
          <p:cNvPr id="15" name="모서리가 둥근 직사각형 142">
            <a:extLst>
              <a:ext uri="{FF2B5EF4-FFF2-40B4-BE49-F238E27FC236}">
                <a16:creationId xmlns:a16="http://schemas.microsoft.com/office/drawing/2014/main" id="{C8FADAC8-D677-4634-A4D2-154A2F29D4C6}"/>
              </a:ext>
            </a:extLst>
          </p:cNvPr>
          <p:cNvSpPr/>
          <p:nvPr/>
        </p:nvSpPr>
        <p:spPr>
          <a:xfrm>
            <a:off x="2501878" y="2974216"/>
            <a:ext cx="4016845" cy="1842702"/>
          </a:xfrm>
          <a:prstGeom prst="roundRect">
            <a:avLst>
              <a:gd name="adj" fmla="val 0"/>
            </a:avLst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216000" bIns="0" rtlCol="0" anchor="ctr"/>
          <a:lstStyle/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16" name="모서리가 둥근 직사각형 143">
            <a:extLst>
              <a:ext uri="{FF2B5EF4-FFF2-40B4-BE49-F238E27FC236}">
                <a16:creationId xmlns:a16="http://schemas.microsoft.com/office/drawing/2014/main" id="{5F14B7C2-6DE0-48BD-99C2-99B9ECC6A2E8}"/>
              </a:ext>
            </a:extLst>
          </p:cNvPr>
          <p:cNvSpPr/>
          <p:nvPr/>
        </p:nvSpPr>
        <p:spPr>
          <a:xfrm>
            <a:off x="2501150" y="2679030"/>
            <a:ext cx="4028075" cy="360000"/>
          </a:xfrm>
          <a:prstGeom prst="roundRect">
            <a:avLst>
              <a:gd name="adj" fmla="val 0"/>
            </a:avLst>
          </a:prstGeom>
          <a:solidFill>
            <a:srgbClr val="17375E"/>
          </a:solidFill>
          <a:ln>
            <a:noFill/>
          </a:ln>
          <a:effectLst/>
        </p:spPr>
        <p:txBody>
          <a:bodyPr wrap="square" lIns="0" tIns="45720" rIns="0" bIns="0" rtlCol="0" anchor="ctr" anchorCtr="0">
            <a:noAutofit/>
          </a:bodyPr>
          <a:lstStyle/>
          <a:p>
            <a:pPr algn="ctr">
              <a:lnSpc>
                <a:spcPct val="85000"/>
              </a:lnSpc>
            </a:pPr>
            <a:r>
              <a:rPr lang="ko-KR" altLang="en-US" sz="1200" b="1" dirty="0">
                <a:solidFill>
                  <a:prstClr val="white"/>
                </a:solidFill>
                <a:cs typeface="Times New Roman" charset="0"/>
              </a:rPr>
              <a:t>개발자 포털</a:t>
            </a:r>
          </a:p>
        </p:txBody>
      </p:sp>
      <p:sp>
        <p:nvSpPr>
          <p:cNvPr id="17" name="모서리가 둥근 직사각형 144">
            <a:extLst>
              <a:ext uri="{FF2B5EF4-FFF2-40B4-BE49-F238E27FC236}">
                <a16:creationId xmlns:a16="http://schemas.microsoft.com/office/drawing/2014/main" id="{9889C1C7-12B4-4197-A989-2BCA48E2302A}"/>
              </a:ext>
            </a:extLst>
          </p:cNvPr>
          <p:cNvSpPr/>
          <p:nvPr/>
        </p:nvSpPr>
        <p:spPr bwMode="auto">
          <a:xfrm>
            <a:off x="4686879" y="3503136"/>
            <a:ext cx="1603355" cy="199971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b="1" dirty="0">
                <a:solidFill>
                  <a:prstClr val="black"/>
                </a:solidFill>
              </a:rPr>
              <a:t>공통</a:t>
            </a:r>
            <a:r>
              <a:rPr lang="en-US" altLang="ko-KR" sz="900" b="1" dirty="0">
                <a:solidFill>
                  <a:prstClr val="black"/>
                </a:solidFill>
              </a:rPr>
              <a:t> API</a:t>
            </a:r>
            <a:endParaRPr lang="ko-KR" altLang="en-US" sz="900" b="1" dirty="0">
              <a:solidFill>
                <a:prstClr val="black"/>
              </a:solidFill>
            </a:endParaRPr>
          </a:p>
        </p:txBody>
      </p:sp>
      <p:sp>
        <p:nvSpPr>
          <p:cNvPr id="18" name="아래쪽 화살표 145">
            <a:extLst>
              <a:ext uri="{FF2B5EF4-FFF2-40B4-BE49-F238E27FC236}">
                <a16:creationId xmlns:a16="http://schemas.microsoft.com/office/drawing/2014/main" id="{28CEC796-7204-4A4D-B54C-F62BC5975920}"/>
              </a:ext>
            </a:extLst>
          </p:cNvPr>
          <p:cNvSpPr/>
          <p:nvPr/>
        </p:nvSpPr>
        <p:spPr bwMode="auto">
          <a:xfrm>
            <a:off x="3455771" y="3938156"/>
            <a:ext cx="185481" cy="140627"/>
          </a:xfrm>
          <a:prstGeom prst="downArrow">
            <a:avLst/>
          </a:prstGeom>
          <a:solidFill>
            <a:schemeClr val="bg1">
              <a:lumMod val="6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50000"/>
              </a:lnSpc>
            </a:pPr>
            <a:endParaRPr lang="ko-KR" altLang="en-US" sz="1400" b="1" spc="-100" dirty="0">
              <a:solidFill>
                <a:prstClr val="black"/>
              </a:solidFill>
            </a:endParaRPr>
          </a:p>
        </p:txBody>
      </p:sp>
      <p:sp>
        <p:nvSpPr>
          <p:cNvPr id="19" name="모서리가 둥근 직사각형 146">
            <a:extLst>
              <a:ext uri="{FF2B5EF4-FFF2-40B4-BE49-F238E27FC236}">
                <a16:creationId xmlns:a16="http://schemas.microsoft.com/office/drawing/2014/main" id="{FDBB00EE-E3C1-4CF1-ADBB-AF36502A2FEA}"/>
              </a:ext>
            </a:extLst>
          </p:cNvPr>
          <p:cNvSpPr/>
          <p:nvPr/>
        </p:nvSpPr>
        <p:spPr bwMode="auto">
          <a:xfrm>
            <a:off x="4684138" y="3733062"/>
            <a:ext cx="1603355" cy="990666"/>
          </a:xfrm>
          <a:prstGeom prst="roundRect">
            <a:avLst>
              <a:gd name="adj" fmla="val 3751"/>
            </a:avLst>
          </a:prstGeom>
          <a:solidFill>
            <a:schemeClr val="bg1">
              <a:lumMod val="7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endParaRPr lang="ko-KR" altLang="en-US" sz="900" dirty="0">
              <a:solidFill>
                <a:prstClr val="white"/>
              </a:solidFill>
            </a:endParaRPr>
          </a:p>
        </p:txBody>
      </p:sp>
      <p:sp>
        <p:nvSpPr>
          <p:cNvPr id="20" name="모서리가 둥근 직사각형 147">
            <a:extLst>
              <a:ext uri="{FF2B5EF4-FFF2-40B4-BE49-F238E27FC236}">
                <a16:creationId xmlns:a16="http://schemas.microsoft.com/office/drawing/2014/main" id="{CAAE1EEC-FF2A-4B05-87E5-43432C944125}"/>
              </a:ext>
            </a:extLst>
          </p:cNvPr>
          <p:cNvSpPr/>
          <p:nvPr/>
        </p:nvSpPr>
        <p:spPr bwMode="auto">
          <a:xfrm>
            <a:off x="4789527" y="3906392"/>
            <a:ext cx="1407951" cy="16288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전자사서함</a:t>
            </a:r>
            <a:r>
              <a:rPr lang="ko-KR" altLang="en-US" sz="900" dirty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black">
                    <a:lumMod val="65000"/>
                    <a:lumOff val="35000"/>
                  </a:prstClr>
                </a:solidFill>
              </a:rPr>
              <a:t>API</a:t>
            </a:r>
            <a:endParaRPr lang="ko-KR" altLang="en-US" sz="9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1" name="모서리가 둥근 직사각형 148">
            <a:extLst>
              <a:ext uri="{FF2B5EF4-FFF2-40B4-BE49-F238E27FC236}">
                <a16:creationId xmlns:a16="http://schemas.microsoft.com/office/drawing/2014/main" id="{A5A1CCCC-5133-45EB-97E2-E7F03CF20006}"/>
              </a:ext>
            </a:extLst>
          </p:cNvPr>
          <p:cNvSpPr/>
          <p:nvPr/>
        </p:nvSpPr>
        <p:spPr bwMode="auto">
          <a:xfrm>
            <a:off x="4789527" y="4123099"/>
            <a:ext cx="1407951" cy="16288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 err="1">
                <a:solidFill>
                  <a:prstClr val="black">
                    <a:lumMod val="65000"/>
                    <a:lumOff val="35000"/>
                  </a:prstClr>
                </a:solidFill>
              </a:rPr>
              <a:t>하이브리드우편</a:t>
            </a:r>
            <a:r>
              <a:rPr lang="ko-KR" altLang="en-US" sz="900" dirty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altLang="ko-KR" sz="900" dirty="0">
                <a:solidFill>
                  <a:prstClr val="black">
                    <a:lumMod val="65000"/>
                    <a:lumOff val="35000"/>
                  </a:prstClr>
                </a:solidFill>
              </a:rPr>
              <a:t>API</a:t>
            </a:r>
            <a:endParaRPr lang="ko-KR" altLang="en-US" sz="9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0B8B5787-F38E-4728-9326-2B58EBDB4532}"/>
              </a:ext>
            </a:extLst>
          </p:cNvPr>
          <p:cNvSpPr/>
          <p:nvPr/>
        </p:nvSpPr>
        <p:spPr>
          <a:xfrm>
            <a:off x="4981235" y="3705902"/>
            <a:ext cx="88838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800" dirty="0">
                <a:solidFill>
                  <a:prstClr val="black"/>
                </a:solidFill>
              </a:rPr>
              <a:t>개별서비스 </a:t>
            </a:r>
            <a:r>
              <a:rPr lang="en-US" altLang="ko-KR" sz="800" dirty="0">
                <a:solidFill>
                  <a:prstClr val="black"/>
                </a:solidFill>
              </a:rPr>
              <a:t>API</a:t>
            </a:r>
            <a:endParaRPr lang="ko-KR" altLang="en-US" sz="800" dirty="0">
              <a:solidFill>
                <a:prstClr val="black"/>
              </a:solidFill>
            </a:endParaRPr>
          </a:p>
        </p:txBody>
      </p:sp>
      <p:sp>
        <p:nvSpPr>
          <p:cNvPr id="23" name="모서리가 둥근 직사각형 150">
            <a:extLst>
              <a:ext uri="{FF2B5EF4-FFF2-40B4-BE49-F238E27FC236}">
                <a16:creationId xmlns:a16="http://schemas.microsoft.com/office/drawing/2014/main" id="{FBE94A87-EDF8-4F1E-B60C-A2991EE374FC}"/>
              </a:ext>
            </a:extLst>
          </p:cNvPr>
          <p:cNvSpPr/>
          <p:nvPr/>
        </p:nvSpPr>
        <p:spPr bwMode="auto">
          <a:xfrm>
            <a:off x="4789527" y="4517548"/>
            <a:ext cx="1407951" cy="16288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>
                <a:solidFill>
                  <a:prstClr val="black">
                    <a:lumMod val="65000"/>
                    <a:lumOff val="35000"/>
                  </a:prstClr>
                </a:solidFill>
              </a:rPr>
              <a:t>신규 </a:t>
            </a:r>
            <a:r>
              <a:rPr lang="en-US" altLang="ko-KR" sz="900" dirty="0">
                <a:solidFill>
                  <a:prstClr val="black">
                    <a:lumMod val="65000"/>
                    <a:lumOff val="35000"/>
                  </a:prstClr>
                </a:solidFill>
              </a:rPr>
              <a:t>API</a:t>
            </a:r>
            <a:endParaRPr lang="ko-KR" altLang="en-US" sz="9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4" name="모서리가 둥근 직사각형 151">
            <a:extLst>
              <a:ext uri="{FF2B5EF4-FFF2-40B4-BE49-F238E27FC236}">
                <a16:creationId xmlns:a16="http://schemas.microsoft.com/office/drawing/2014/main" id="{0BF066D5-85ED-49E4-8CB9-7FF18D4A3AD9}"/>
              </a:ext>
            </a:extLst>
          </p:cNvPr>
          <p:cNvSpPr/>
          <p:nvPr/>
        </p:nvSpPr>
        <p:spPr bwMode="auto">
          <a:xfrm>
            <a:off x="2615430" y="3305977"/>
            <a:ext cx="909462" cy="272421"/>
          </a:xfrm>
          <a:prstGeom prst="roundRect">
            <a:avLst>
              <a:gd name="adj" fmla="val 16538"/>
            </a:avLst>
          </a:prstGeom>
          <a:solidFill>
            <a:schemeClr val="bg1">
              <a:lumMod val="8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en-US" altLang="ko-KR" sz="900" b="1" dirty="0">
                <a:solidFill>
                  <a:prstClr val="black"/>
                </a:solidFill>
              </a:rPr>
              <a:t>API Governance</a:t>
            </a:r>
            <a:endParaRPr lang="ko-KR" altLang="en-US" sz="900" b="1" dirty="0">
              <a:solidFill>
                <a:prstClr val="black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5A2815D4-1211-4BC0-B496-EC203366D9DB}"/>
              </a:ext>
            </a:extLst>
          </p:cNvPr>
          <p:cNvSpPr/>
          <p:nvPr/>
        </p:nvSpPr>
        <p:spPr>
          <a:xfrm>
            <a:off x="3959585" y="2915179"/>
            <a:ext cx="1166493" cy="4315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600" b="1" spc="-100" dirty="0">
                <a:solidFill>
                  <a:prstClr val="black"/>
                </a:solidFill>
              </a:rPr>
              <a:t>API Gateway</a:t>
            </a:r>
            <a:endParaRPr lang="ko-KR" altLang="en-US" sz="1600" b="1" spc="-100" dirty="0">
              <a:solidFill>
                <a:prstClr val="black"/>
              </a:solidFill>
            </a:endParaRPr>
          </a:p>
        </p:txBody>
      </p:sp>
      <p:sp>
        <p:nvSpPr>
          <p:cNvPr id="26" name="모서리가 둥근 직사각형 153">
            <a:extLst>
              <a:ext uri="{FF2B5EF4-FFF2-40B4-BE49-F238E27FC236}">
                <a16:creationId xmlns:a16="http://schemas.microsoft.com/office/drawing/2014/main" id="{FE098769-907A-4DD0-9CCB-89F785419F81}"/>
              </a:ext>
            </a:extLst>
          </p:cNvPr>
          <p:cNvSpPr/>
          <p:nvPr/>
        </p:nvSpPr>
        <p:spPr bwMode="auto">
          <a:xfrm>
            <a:off x="2615430" y="3615989"/>
            <a:ext cx="909462" cy="272421"/>
          </a:xfrm>
          <a:prstGeom prst="roundRect">
            <a:avLst>
              <a:gd name="adj" fmla="val 16538"/>
            </a:avLst>
          </a:prstGeom>
          <a:solidFill>
            <a:schemeClr val="bg1">
              <a:lumMod val="8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en-US" altLang="ko-KR" sz="900" b="1" dirty="0">
                <a:solidFill>
                  <a:prstClr val="black"/>
                </a:solidFill>
              </a:rPr>
              <a:t>API Lifecycle </a:t>
            </a:r>
          </a:p>
          <a:p>
            <a:pPr algn="ctr"/>
            <a:r>
              <a:rPr lang="ko-KR" altLang="en-US" sz="900" b="1" dirty="0">
                <a:solidFill>
                  <a:prstClr val="black"/>
                </a:solidFill>
              </a:rPr>
              <a:t>관리</a:t>
            </a:r>
          </a:p>
        </p:txBody>
      </p:sp>
      <p:sp>
        <p:nvSpPr>
          <p:cNvPr id="27" name="모서리가 둥근 직사각형 154">
            <a:extLst>
              <a:ext uri="{FF2B5EF4-FFF2-40B4-BE49-F238E27FC236}">
                <a16:creationId xmlns:a16="http://schemas.microsoft.com/office/drawing/2014/main" id="{1A945E8B-880F-4E32-92D1-B0BC707D1655}"/>
              </a:ext>
            </a:extLst>
          </p:cNvPr>
          <p:cNvSpPr/>
          <p:nvPr/>
        </p:nvSpPr>
        <p:spPr bwMode="auto">
          <a:xfrm>
            <a:off x="3558819" y="3305977"/>
            <a:ext cx="909462" cy="272421"/>
          </a:xfrm>
          <a:prstGeom prst="roundRect">
            <a:avLst>
              <a:gd name="adj" fmla="val 16538"/>
            </a:avLst>
          </a:prstGeom>
          <a:solidFill>
            <a:schemeClr val="bg1">
              <a:lumMod val="8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en-US" altLang="ko-KR" sz="900" b="1" dirty="0">
                <a:solidFill>
                  <a:prstClr val="black"/>
                </a:solidFill>
              </a:rPr>
              <a:t>Access</a:t>
            </a:r>
            <a:r>
              <a:rPr lang="ko-KR" altLang="en-US" sz="900" b="1" dirty="0">
                <a:solidFill>
                  <a:prstClr val="black"/>
                </a:solidFill>
              </a:rPr>
              <a:t> </a:t>
            </a:r>
            <a:r>
              <a:rPr lang="en-US" altLang="ko-KR" sz="900" b="1" dirty="0">
                <a:solidFill>
                  <a:prstClr val="black"/>
                </a:solidFill>
              </a:rPr>
              <a:t>Control</a:t>
            </a:r>
            <a:endParaRPr lang="ko-KR" altLang="en-US" sz="900" b="1" dirty="0">
              <a:solidFill>
                <a:prstClr val="black"/>
              </a:solidFill>
            </a:endParaRPr>
          </a:p>
        </p:txBody>
      </p:sp>
      <p:sp>
        <p:nvSpPr>
          <p:cNvPr id="28" name="모서리가 둥근 직사각형 155">
            <a:extLst>
              <a:ext uri="{FF2B5EF4-FFF2-40B4-BE49-F238E27FC236}">
                <a16:creationId xmlns:a16="http://schemas.microsoft.com/office/drawing/2014/main" id="{3889C930-E930-4FED-9C31-989580DC1132}"/>
              </a:ext>
            </a:extLst>
          </p:cNvPr>
          <p:cNvSpPr/>
          <p:nvPr/>
        </p:nvSpPr>
        <p:spPr bwMode="auto">
          <a:xfrm>
            <a:off x="3558819" y="3615989"/>
            <a:ext cx="909462" cy="272421"/>
          </a:xfrm>
          <a:prstGeom prst="roundRect">
            <a:avLst>
              <a:gd name="adj" fmla="val 16538"/>
            </a:avLst>
          </a:prstGeom>
          <a:solidFill>
            <a:schemeClr val="bg1">
              <a:lumMod val="8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en-US" altLang="ko-KR" sz="900" b="1" dirty="0">
                <a:solidFill>
                  <a:prstClr val="black"/>
                </a:solidFill>
              </a:rPr>
              <a:t>SLA </a:t>
            </a:r>
            <a:r>
              <a:rPr lang="ko-KR" altLang="en-US" sz="900" b="1" dirty="0">
                <a:solidFill>
                  <a:prstClr val="black"/>
                </a:solidFill>
              </a:rPr>
              <a:t>관리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687FFE76-6280-42EB-B66B-B2909CEF888A}"/>
              </a:ext>
            </a:extLst>
          </p:cNvPr>
          <p:cNvGrpSpPr/>
          <p:nvPr/>
        </p:nvGrpSpPr>
        <p:grpSpPr>
          <a:xfrm>
            <a:off x="3169928" y="4090780"/>
            <a:ext cx="767343" cy="695244"/>
            <a:chOff x="3368564" y="5003528"/>
            <a:chExt cx="752907" cy="688568"/>
          </a:xfrm>
        </p:grpSpPr>
        <p:sp>
          <p:nvSpPr>
            <p:cNvPr id="30" name="Oval 172">
              <a:extLst>
                <a:ext uri="{FF2B5EF4-FFF2-40B4-BE49-F238E27FC236}">
                  <a16:creationId xmlns:a16="http://schemas.microsoft.com/office/drawing/2014/main" id="{47ABE8BB-BCB2-423E-AD20-861600176B82}"/>
                </a:ext>
              </a:extLst>
            </p:cNvPr>
            <p:cNvSpPr/>
            <p:nvPr/>
          </p:nvSpPr>
          <p:spPr>
            <a:xfrm flipH="1" flipV="1">
              <a:off x="3368564" y="5003528"/>
              <a:ext cx="752907" cy="68856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37160" rIns="137160" bIns="13716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90000"/>
                </a:lnSpc>
                <a:spcBef>
                  <a:spcPts val="600"/>
                </a:spcBef>
              </a:pPr>
              <a:endParaRPr lang="en-US" sz="2400" dirty="0">
                <a:solidFill>
                  <a:prstClr val="white"/>
                </a:solidFill>
                <a:ea typeface="맑은 고딕" panose="020B0503020000020004" pitchFamily="50" charset="-127"/>
              </a:endParaRPr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2119C95B-0CD5-4C64-9019-869D331D61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26553" y="5308420"/>
              <a:ext cx="283558" cy="284730"/>
            </a:xfrm>
            <a:custGeom>
              <a:avLst/>
              <a:gdLst>
                <a:gd name="T0" fmla="*/ 265 w 486"/>
                <a:gd name="T1" fmla="*/ 0 h 488"/>
                <a:gd name="T2" fmla="*/ 293 w 486"/>
                <a:gd name="T3" fmla="*/ 60 h 488"/>
                <a:gd name="T4" fmla="*/ 384 w 486"/>
                <a:gd name="T5" fmla="*/ 44 h 488"/>
                <a:gd name="T6" fmla="*/ 378 w 486"/>
                <a:gd name="T7" fmla="*/ 109 h 488"/>
                <a:gd name="T8" fmla="*/ 463 w 486"/>
                <a:gd name="T9" fmla="*/ 140 h 488"/>
                <a:gd name="T10" fmla="*/ 427 w 486"/>
                <a:gd name="T11" fmla="*/ 195 h 488"/>
                <a:gd name="T12" fmla="*/ 486 w 486"/>
                <a:gd name="T13" fmla="*/ 265 h 488"/>
                <a:gd name="T14" fmla="*/ 427 w 486"/>
                <a:gd name="T15" fmla="*/ 293 h 488"/>
                <a:gd name="T16" fmla="*/ 442 w 486"/>
                <a:gd name="T17" fmla="*/ 384 h 488"/>
                <a:gd name="T18" fmla="*/ 378 w 486"/>
                <a:gd name="T19" fmla="*/ 379 h 488"/>
                <a:gd name="T20" fmla="*/ 346 w 486"/>
                <a:gd name="T21" fmla="*/ 465 h 488"/>
                <a:gd name="T22" fmla="*/ 293 w 486"/>
                <a:gd name="T23" fmla="*/ 428 h 488"/>
                <a:gd name="T24" fmla="*/ 221 w 486"/>
                <a:gd name="T25" fmla="*/ 488 h 488"/>
                <a:gd name="T26" fmla="*/ 193 w 486"/>
                <a:gd name="T27" fmla="*/ 428 h 488"/>
                <a:gd name="T28" fmla="*/ 102 w 486"/>
                <a:gd name="T29" fmla="*/ 444 h 488"/>
                <a:gd name="T30" fmla="*/ 108 w 486"/>
                <a:gd name="T31" fmla="*/ 379 h 488"/>
                <a:gd name="T32" fmla="*/ 21 w 486"/>
                <a:gd name="T33" fmla="*/ 346 h 488"/>
                <a:gd name="T34" fmla="*/ 59 w 486"/>
                <a:gd name="T35" fmla="*/ 293 h 488"/>
                <a:gd name="T36" fmla="*/ 0 w 486"/>
                <a:gd name="T37" fmla="*/ 223 h 488"/>
                <a:gd name="T38" fmla="*/ 59 w 486"/>
                <a:gd name="T39" fmla="*/ 195 h 488"/>
                <a:gd name="T40" fmla="*/ 44 w 486"/>
                <a:gd name="T41" fmla="*/ 104 h 488"/>
                <a:gd name="T42" fmla="*/ 108 w 486"/>
                <a:gd name="T43" fmla="*/ 109 h 488"/>
                <a:gd name="T44" fmla="*/ 140 w 486"/>
                <a:gd name="T45" fmla="*/ 23 h 488"/>
                <a:gd name="T46" fmla="*/ 193 w 486"/>
                <a:gd name="T47" fmla="*/ 60 h 488"/>
                <a:gd name="T48" fmla="*/ 242 w 486"/>
                <a:gd name="T49" fmla="*/ 119 h 488"/>
                <a:gd name="T50" fmla="*/ 267 w 486"/>
                <a:gd name="T51" fmla="*/ 122 h 488"/>
                <a:gd name="T52" fmla="*/ 302 w 486"/>
                <a:gd name="T53" fmla="*/ 135 h 488"/>
                <a:gd name="T54" fmla="*/ 330 w 486"/>
                <a:gd name="T55" fmla="*/ 156 h 488"/>
                <a:gd name="T56" fmla="*/ 351 w 486"/>
                <a:gd name="T57" fmla="*/ 185 h 488"/>
                <a:gd name="T58" fmla="*/ 364 w 486"/>
                <a:gd name="T59" fmla="*/ 219 h 488"/>
                <a:gd name="T60" fmla="*/ 367 w 486"/>
                <a:gd name="T61" fmla="*/ 244 h 488"/>
                <a:gd name="T62" fmla="*/ 361 w 486"/>
                <a:gd name="T63" fmla="*/ 280 h 488"/>
                <a:gd name="T64" fmla="*/ 346 w 486"/>
                <a:gd name="T65" fmla="*/ 314 h 488"/>
                <a:gd name="T66" fmla="*/ 322 w 486"/>
                <a:gd name="T67" fmla="*/ 339 h 488"/>
                <a:gd name="T68" fmla="*/ 291 w 486"/>
                <a:gd name="T69" fmla="*/ 359 h 488"/>
                <a:gd name="T70" fmla="*/ 255 w 486"/>
                <a:gd name="T71" fmla="*/ 367 h 488"/>
                <a:gd name="T72" fmla="*/ 230 w 486"/>
                <a:gd name="T73" fmla="*/ 367 h 488"/>
                <a:gd name="T74" fmla="*/ 195 w 486"/>
                <a:gd name="T75" fmla="*/ 359 h 488"/>
                <a:gd name="T76" fmla="*/ 164 w 486"/>
                <a:gd name="T77" fmla="*/ 339 h 488"/>
                <a:gd name="T78" fmla="*/ 140 w 486"/>
                <a:gd name="T79" fmla="*/ 314 h 488"/>
                <a:gd name="T80" fmla="*/ 125 w 486"/>
                <a:gd name="T81" fmla="*/ 280 h 488"/>
                <a:gd name="T82" fmla="*/ 119 w 486"/>
                <a:gd name="T83" fmla="*/ 244 h 488"/>
                <a:gd name="T84" fmla="*/ 121 w 486"/>
                <a:gd name="T85" fmla="*/ 219 h 488"/>
                <a:gd name="T86" fmla="*/ 133 w 486"/>
                <a:gd name="T87" fmla="*/ 185 h 488"/>
                <a:gd name="T88" fmla="*/ 156 w 486"/>
                <a:gd name="T89" fmla="*/ 156 h 488"/>
                <a:gd name="T90" fmla="*/ 184 w 486"/>
                <a:gd name="T91" fmla="*/ 135 h 488"/>
                <a:gd name="T92" fmla="*/ 219 w 486"/>
                <a:gd name="T93" fmla="*/ 122 h 488"/>
                <a:gd name="T94" fmla="*/ 242 w 486"/>
                <a:gd name="T95" fmla="*/ 119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86" h="488">
                  <a:moveTo>
                    <a:pt x="210" y="56"/>
                  </a:moveTo>
                  <a:lnTo>
                    <a:pt x="221" y="0"/>
                  </a:lnTo>
                  <a:lnTo>
                    <a:pt x="265" y="0"/>
                  </a:lnTo>
                  <a:lnTo>
                    <a:pt x="276" y="56"/>
                  </a:lnTo>
                  <a:lnTo>
                    <a:pt x="276" y="56"/>
                  </a:lnTo>
                  <a:lnTo>
                    <a:pt x="293" y="60"/>
                  </a:lnTo>
                  <a:lnTo>
                    <a:pt x="308" y="65"/>
                  </a:lnTo>
                  <a:lnTo>
                    <a:pt x="346" y="23"/>
                  </a:lnTo>
                  <a:lnTo>
                    <a:pt x="384" y="44"/>
                  </a:lnTo>
                  <a:lnTo>
                    <a:pt x="365" y="98"/>
                  </a:lnTo>
                  <a:lnTo>
                    <a:pt x="365" y="98"/>
                  </a:lnTo>
                  <a:lnTo>
                    <a:pt x="378" y="109"/>
                  </a:lnTo>
                  <a:lnTo>
                    <a:pt x="389" y="122"/>
                  </a:lnTo>
                  <a:lnTo>
                    <a:pt x="442" y="104"/>
                  </a:lnTo>
                  <a:lnTo>
                    <a:pt x="463" y="140"/>
                  </a:lnTo>
                  <a:lnTo>
                    <a:pt x="421" y="178"/>
                  </a:lnTo>
                  <a:lnTo>
                    <a:pt x="421" y="178"/>
                  </a:lnTo>
                  <a:lnTo>
                    <a:pt x="427" y="195"/>
                  </a:lnTo>
                  <a:lnTo>
                    <a:pt x="430" y="210"/>
                  </a:lnTo>
                  <a:lnTo>
                    <a:pt x="486" y="223"/>
                  </a:lnTo>
                  <a:lnTo>
                    <a:pt x="486" y="265"/>
                  </a:lnTo>
                  <a:lnTo>
                    <a:pt x="430" y="276"/>
                  </a:lnTo>
                  <a:lnTo>
                    <a:pt x="430" y="276"/>
                  </a:lnTo>
                  <a:lnTo>
                    <a:pt x="427" y="293"/>
                  </a:lnTo>
                  <a:lnTo>
                    <a:pt x="421" y="308"/>
                  </a:lnTo>
                  <a:lnTo>
                    <a:pt x="463" y="346"/>
                  </a:lnTo>
                  <a:lnTo>
                    <a:pt x="442" y="384"/>
                  </a:lnTo>
                  <a:lnTo>
                    <a:pt x="389" y="366"/>
                  </a:lnTo>
                  <a:lnTo>
                    <a:pt x="389" y="366"/>
                  </a:lnTo>
                  <a:lnTo>
                    <a:pt x="378" y="379"/>
                  </a:lnTo>
                  <a:lnTo>
                    <a:pt x="365" y="390"/>
                  </a:lnTo>
                  <a:lnTo>
                    <a:pt x="384" y="444"/>
                  </a:lnTo>
                  <a:lnTo>
                    <a:pt x="346" y="465"/>
                  </a:lnTo>
                  <a:lnTo>
                    <a:pt x="308" y="423"/>
                  </a:lnTo>
                  <a:lnTo>
                    <a:pt x="308" y="423"/>
                  </a:lnTo>
                  <a:lnTo>
                    <a:pt x="293" y="428"/>
                  </a:lnTo>
                  <a:lnTo>
                    <a:pt x="276" y="432"/>
                  </a:lnTo>
                  <a:lnTo>
                    <a:pt x="265" y="488"/>
                  </a:lnTo>
                  <a:lnTo>
                    <a:pt x="221" y="488"/>
                  </a:lnTo>
                  <a:lnTo>
                    <a:pt x="210" y="432"/>
                  </a:lnTo>
                  <a:lnTo>
                    <a:pt x="210" y="432"/>
                  </a:lnTo>
                  <a:lnTo>
                    <a:pt x="193" y="428"/>
                  </a:lnTo>
                  <a:lnTo>
                    <a:pt x="178" y="423"/>
                  </a:lnTo>
                  <a:lnTo>
                    <a:pt x="140" y="465"/>
                  </a:lnTo>
                  <a:lnTo>
                    <a:pt x="102" y="444"/>
                  </a:lnTo>
                  <a:lnTo>
                    <a:pt x="121" y="390"/>
                  </a:lnTo>
                  <a:lnTo>
                    <a:pt x="121" y="390"/>
                  </a:lnTo>
                  <a:lnTo>
                    <a:pt x="108" y="379"/>
                  </a:lnTo>
                  <a:lnTo>
                    <a:pt x="97" y="366"/>
                  </a:lnTo>
                  <a:lnTo>
                    <a:pt x="44" y="384"/>
                  </a:lnTo>
                  <a:lnTo>
                    <a:pt x="21" y="346"/>
                  </a:lnTo>
                  <a:lnTo>
                    <a:pt x="65" y="310"/>
                  </a:lnTo>
                  <a:lnTo>
                    <a:pt x="65" y="310"/>
                  </a:lnTo>
                  <a:lnTo>
                    <a:pt x="59" y="293"/>
                  </a:lnTo>
                  <a:lnTo>
                    <a:pt x="55" y="276"/>
                  </a:lnTo>
                  <a:lnTo>
                    <a:pt x="0" y="265"/>
                  </a:lnTo>
                  <a:lnTo>
                    <a:pt x="0" y="223"/>
                  </a:lnTo>
                  <a:lnTo>
                    <a:pt x="55" y="210"/>
                  </a:lnTo>
                  <a:lnTo>
                    <a:pt x="55" y="210"/>
                  </a:lnTo>
                  <a:lnTo>
                    <a:pt x="59" y="195"/>
                  </a:lnTo>
                  <a:lnTo>
                    <a:pt x="65" y="178"/>
                  </a:lnTo>
                  <a:lnTo>
                    <a:pt x="21" y="140"/>
                  </a:lnTo>
                  <a:lnTo>
                    <a:pt x="44" y="104"/>
                  </a:lnTo>
                  <a:lnTo>
                    <a:pt x="97" y="122"/>
                  </a:lnTo>
                  <a:lnTo>
                    <a:pt x="97" y="122"/>
                  </a:lnTo>
                  <a:lnTo>
                    <a:pt x="108" y="109"/>
                  </a:lnTo>
                  <a:lnTo>
                    <a:pt x="121" y="98"/>
                  </a:lnTo>
                  <a:lnTo>
                    <a:pt x="102" y="44"/>
                  </a:lnTo>
                  <a:lnTo>
                    <a:pt x="140" y="23"/>
                  </a:lnTo>
                  <a:lnTo>
                    <a:pt x="178" y="65"/>
                  </a:lnTo>
                  <a:lnTo>
                    <a:pt x="178" y="65"/>
                  </a:lnTo>
                  <a:lnTo>
                    <a:pt x="193" y="60"/>
                  </a:lnTo>
                  <a:lnTo>
                    <a:pt x="210" y="56"/>
                  </a:lnTo>
                  <a:lnTo>
                    <a:pt x="210" y="56"/>
                  </a:lnTo>
                  <a:close/>
                  <a:moveTo>
                    <a:pt x="242" y="119"/>
                  </a:moveTo>
                  <a:lnTo>
                    <a:pt x="242" y="119"/>
                  </a:lnTo>
                  <a:lnTo>
                    <a:pt x="255" y="121"/>
                  </a:lnTo>
                  <a:lnTo>
                    <a:pt x="267" y="122"/>
                  </a:lnTo>
                  <a:lnTo>
                    <a:pt x="280" y="125"/>
                  </a:lnTo>
                  <a:lnTo>
                    <a:pt x="291" y="129"/>
                  </a:lnTo>
                  <a:lnTo>
                    <a:pt x="302" y="135"/>
                  </a:lnTo>
                  <a:lnTo>
                    <a:pt x="312" y="140"/>
                  </a:lnTo>
                  <a:lnTo>
                    <a:pt x="322" y="147"/>
                  </a:lnTo>
                  <a:lnTo>
                    <a:pt x="330" y="156"/>
                  </a:lnTo>
                  <a:lnTo>
                    <a:pt x="339" y="164"/>
                  </a:lnTo>
                  <a:lnTo>
                    <a:pt x="346" y="174"/>
                  </a:lnTo>
                  <a:lnTo>
                    <a:pt x="351" y="185"/>
                  </a:lnTo>
                  <a:lnTo>
                    <a:pt x="357" y="195"/>
                  </a:lnTo>
                  <a:lnTo>
                    <a:pt x="361" y="208"/>
                  </a:lnTo>
                  <a:lnTo>
                    <a:pt x="364" y="219"/>
                  </a:lnTo>
                  <a:lnTo>
                    <a:pt x="367" y="231"/>
                  </a:lnTo>
                  <a:lnTo>
                    <a:pt x="367" y="244"/>
                  </a:lnTo>
                  <a:lnTo>
                    <a:pt x="367" y="244"/>
                  </a:lnTo>
                  <a:lnTo>
                    <a:pt x="367" y="257"/>
                  </a:lnTo>
                  <a:lnTo>
                    <a:pt x="364" y="269"/>
                  </a:lnTo>
                  <a:lnTo>
                    <a:pt x="361" y="280"/>
                  </a:lnTo>
                  <a:lnTo>
                    <a:pt x="357" y="292"/>
                  </a:lnTo>
                  <a:lnTo>
                    <a:pt x="351" y="303"/>
                  </a:lnTo>
                  <a:lnTo>
                    <a:pt x="346" y="314"/>
                  </a:lnTo>
                  <a:lnTo>
                    <a:pt x="339" y="322"/>
                  </a:lnTo>
                  <a:lnTo>
                    <a:pt x="330" y="332"/>
                  </a:lnTo>
                  <a:lnTo>
                    <a:pt x="322" y="339"/>
                  </a:lnTo>
                  <a:lnTo>
                    <a:pt x="312" y="348"/>
                  </a:lnTo>
                  <a:lnTo>
                    <a:pt x="302" y="353"/>
                  </a:lnTo>
                  <a:lnTo>
                    <a:pt x="291" y="359"/>
                  </a:lnTo>
                  <a:lnTo>
                    <a:pt x="280" y="363"/>
                  </a:lnTo>
                  <a:lnTo>
                    <a:pt x="267" y="366"/>
                  </a:lnTo>
                  <a:lnTo>
                    <a:pt x="255" y="367"/>
                  </a:lnTo>
                  <a:lnTo>
                    <a:pt x="242" y="369"/>
                  </a:lnTo>
                  <a:lnTo>
                    <a:pt x="242" y="369"/>
                  </a:lnTo>
                  <a:lnTo>
                    <a:pt x="230" y="367"/>
                  </a:lnTo>
                  <a:lnTo>
                    <a:pt x="219" y="366"/>
                  </a:lnTo>
                  <a:lnTo>
                    <a:pt x="206" y="363"/>
                  </a:lnTo>
                  <a:lnTo>
                    <a:pt x="195" y="359"/>
                  </a:lnTo>
                  <a:lnTo>
                    <a:pt x="184" y="353"/>
                  </a:lnTo>
                  <a:lnTo>
                    <a:pt x="174" y="348"/>
                  </a:lnTo>
                  <a:lnTo>
                    <a:pt x="164" y="339"/>
                  </a:lnTo>
                  <a:lnTo>
                    <a:pt x="156" y="332"/>
                  </a:lnTo>
                  <a:lnTo>
                    <a:pt x="147" y="322"/>
                  </a:lnTo>
                  <a:lnTo>
                    <a:pt x="140" y="314"/>
                  </a:lnTo>
                  <a:lnTo>
                    <a:pt x="133" y="303"/>
                  </a:lnTo>
                  <a:lnTo>
                    <a:pt x="129" y="292"/>
                  </a:lnTo>
                  <a:lnTo>
                    <a:pt x="125" y="280"/>
                  </a:lnTo>
                  <a:lnTo>
                    <a:pt x="121" y="269"/>
                  </a:lnTo>
                  <a:lnTo>
                    <a:pt x="119" y="257"/>
                  </a:lnTo>
                  <a:lnTo>
                    <a:pt x="119" y="244"/>
                  </a:lnTo>
                  <a:lnTo>
                    <a:pt x="119" y="244"/>
                  </a:lnTo>
                  <a:lnTo>
                    <a:pt x="119" y="231"/>
                  </a:lnTo>
                  <a:lnTo>
                    <a:pt x="121" y="219"/>
                  </a:lnTo>
                  <a:lnTo>
                    <a:pt x="125" y="208"/>
                  </a:lnTo>
                  <a:lnTo>
                    <a:pt x="129" y="195"/>
                  </a:lnTo>
                  <a:lnTo>
                    <a:pt x="133" y="185"/>
                  </a:lnTo>
                  <a:lnTo>
                    <a:pt x="140" y="174"/>
                  </a:lnTo>
                  <a:lnTo>
                    <a:pt x="147" y="164"/>
                  </a:lnTo>
                  <a:lnTo>
                    <a:pt x="156" y="156"/>
                  </a:lnTo>
                  <a:lnTo>
                    <a:pt x="164" y="147"/>
                  </a:lnTo>
                  <a:lnTo>
                    <a:pt x="174" y="140"/>
                  </a:lnTo>
                  <a:lnTo>
                    <a:pt x="184" y="135"/>
                  </a:lnTo>
                  <a:lnTo>
                    <a:pt x="195" y="129"/>
                  </a:lnTo>
                  <a:lnTo>
                    <a:pt x="206" y="125"/>
                  </a:lnTo>
                  <a:lnTo>
                    <a:pt x="219" y="122"/>
                  </a:lnTo>
                  <a:lnTo>
                    <a:pt x="230" y="121"/>
                  </a:lnTo>
                  <a:lnTo>
                    <a:pt x="242" y="119"/>
                  </a:lnTo>
                  <a:lnTo>
                    <a:pt x="242" y="11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74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  <a:ea typeface="맑은 고딕" panose="020B0503020000020004" pitchFamily="50" charset="-127"/>
              </a:endParaRPr>
            </a:p>
          </p:txBody>
        </p:sp>
        <p:sp>
          <p:nvSpPr>
            <p:cNvPr id="32" name="Freeform 16">
              <a:extLst>
                <a:ext uri="{FF2B5EF4-FFF2-40B4-BE49-F238E27FC236}">
                  <a16:creationId xmlns:a16="http://schemas.microsoft.com/office/drawing/2014/main" id="{96CD4B03-55B7-4512-AEF1-C5FF49A644F0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3851811" y="5195013"/>
              <a:ext cx="205906" cy="205906"/>
            </a:xfrm>
            <a:custGeom>
              <a:avLst/>
              <a:gdLst/>
              <a:ahLst/>
              <a:cxnLst>
                <a:cxn ang="0">
                  <a:pos x="216" y="108"/>
                </a:cxn>
                <a:cxn ang="0">
                  <a:pos x="204" y="72"/>
                </a:cxn>
                <a:cxn ang="0">
                  <a:pos x="196" y="28"/>
                </a:cxn>
                <a:cxn ang="0">
                  <a:pos x="180" y="44"/>
                </a:cxn>
                <a:cxn ang="0">
                  <a:pos x="146" y="26"/>
                </a:cxn>
                <a:cxn ang="0">
                  <a:pos x="110" y="0"/>
                </a:cxn>
                <a:cxn ang="0">
                  <a:pos x="108" y="22"/>
                </a:cxn>
                <a:cxn ang="0">
                  <a:pos x="72" y="34"/>
                </a:cxn>
                <a:cxn ang="0">
                  <a:pos x="28" y="42"/>
                </a:cxn>
                <a:cxn ang="0">
                  <a:pos x="42" y="58"/>
                </a:cxn>
                <a:cxn ang="0">
                  <a:pos x="26" y="92"/>
                </a:cxn>
                <a:cxn ang="0">
                  <a:pos x="0" y="128"/>
                </a:cxn>
                <a:cxn ang="0">
                  <a:pos x="22" y="130"/>
                </a:cxn>
                <a:cxn ang="0">
                  <a:pos x="34" y="166"/>
                </a:cxn>
                <a:cxn ang="0">
                  <a:pos x="40" y="210"/>
                </a:cxn>
                <a:cxn ang="0">
                  <a:pos x="58" y="196"/>
                </a:cxn>
                <a:cxn ang="0">
                  <a:pos x="92" y="214"/>
                </a:cxn>
                <a:cxn ang="0">
                  <a:pos x="128" y="238"/>
                </a:cxn>
                <a:cxn ang="0">
                  <a:pos x="130" y="216"/>
                </a:cxn>
                <a:cxn ang="0">
                  <a:pos x="166" y="204"/>
                </a:cxn>
                <a:cxn ang="0">
                  <a:pos x="210" y="198"/>
                </a:cxn>
                <a:cxn ang="0">
                  <a:pos x="196" y="180"/>
                </a:cxn>
                <a:cxn ang="0">
                  <a:pos x="212" y="146"/>
                </a:cxn>
                <a:cxn ang="0">
                  <a:pos x="238" y="110"/>
                </a:cxn>
                <a:cxn ang="0">
                  <a:pos x="182" y="124"/>
                </a:cxn>
                <a:cxn ang="0">
                  <a:pos x="180" y="138"/>
                </a:cxn>
                <a:cxn ang="0">
                  <a:pos x="168" y="160"/>
                </a:cxn>
                <a:cxn ang="0">
                  <a:pos x="160" y="168"/>
                </a:cxn>
                <a:cxn ang="0">
                  <a:pos x="138" y="180"/>
                </a:cxn>
                <a:cxn ang="0">
                  <a:pos x="114" y="182"/>
                </a:cxn>
                <a:cxn ang="0">
                  <a:pos x="100" y="180"/>
                </a:cxn>
                <a:cxn ang="0">
                  <a:pos x="80" y="168"/>
                </a:cxn>
                <a:cxn ang="0">
                  <a:pos x="70" y="160"/>
                </a:cxn>
                <a:cxn ang="0">
                  <a:pos x="58" y="138"/>
                </a:cxn>
                <a:cxn ang="0">
                  <a:pos x="56" y="114"/>
                </a:cxn>
                <a:cxn ang="0">
                  <a:pos x="58" y="102"/>
                </a:cxn>
                <a:cxn ang="0">
                  <a:pos x="70" y="80"/>
                </a:cxn>
                <a:cxn ang="0">
                  <a:pos x="78" y="72"/>
                </a:cxn>
                <a:cxn ang="0">
                  <a:pos x="100" y="60"/>
                </a:cxn>
                <a:cxn ang="0">
                  <a:pos x="124" y="56"/>
                </a:cxn>
                <a:cxn ang="0">
                  <a:pos x="136" y="60"/>
                </a:cxn>
                <a:cxn ang="0">
                  <a:pos x="158" y="70"/>
                </a:cxn>
                <a:cxn ang="0">
                  <a:pos x="166" y="80"/>
                </a:cxn>
                <a:cxn ang="0">
                  <a:pos x="178" y="100"/>
                </a:cxn>
                <a:cxn ang="0">
                  <a:pos x="182" y="124"/>
                </a:cxn>
              </a:cxnLst>
              <a:rect l="0" t="0" r="r" b="b"/>
              <a:pathLst>
                <a:path w="238" h="238">
                  <a:moveTo>
                    <a:pt x="216" y="108"/>
                  </a:moveTo>
                  <a:lnTo>
                    <a:pt x="216" y="108"/>
                  </a:lnTo>
                  <a:lnTo>
                    <a:pt x="212" y="90"/>
                  </a:lnTo>
                  <a:lnTo>
                    <a:pt x="204" y="72"/>
                  </a:lnTo>
                  <a:lnTo>
                    <a:pt x="222" y="58"/>
                  </a:lnTo>
                  <a:lnTo>
                    <a:pt x="196" y="28"/>
                  </a:lnTo>
                  <a:lnTo>
                    <a:pt x="180" y="44"/>
                  </a:lnTo>
                  <a:lnTo>
                    <a:pt x="180" y="44"/>
                  </a:lnTo>
                  <a:lnTo>
                    <a:pt x="164" y="34"/>
                  </a:lnTo>
                  <a:lnTo>
                    <a:pt x="146" y="26"/>
                  </a:lnTo>
                  <a:lnTo>
                    <a:pt x="148" y="4"/>
                  </a:lnTo>
                  <a:lnTo>
                    <a:pt x="110" y="0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90" y="26"/>
                  </a:lnTo>
                  <a:lnTo>
                    <a:pt x="72" y="34"/>
                  </a:lnTo>
                  <a:lnTo>
                    <a:pt x="58" y="16"/>
                  </a:lnTo>
                  <a:lnTo>
                    <a:pt x="28" y="42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2" y="74"/>
                  </a:lnTo>
                  <a:lnTo>
                    <a:pt x="26" y="92"/>
                  </a:lnTo>
                  <a:lnTo>
                    <a:pt x="2" y="90"/>
                  </a:lnTo>
                  <a:lnTo>
                    <a:pt x="0" y="128"/>
                  </a:lnTo>
                  <a:lnTo>
                    <a:pt x="22" y="130"/>
                  </a:lnTo>
                  <a:lnTo>
                    <a:pt x="22" y="130"/>
                  </a:lnTo>
                  <a:lnTo>
                    <a:pt x="26" y="148"/>
                  </a:lnTo>
                  <a:lnTo>
                    <a:pt x="34" y="166"/>
                  </a:lnTo>
                  <a:lnTo>
                    <a:pt x="16" y="180"/>
                  </a:lnTo>
                  <a:lnTo>
                    <a:pt x="40" y="210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74" y="206"/>
                  </a:lnTo>
                  <a:lnTo>
                    <a:pt x="92" y="214"/>
                  </a:lnTo>
                  <a:lnTo>
                    <a:pt x="90" y="236"/>
                  </a:lnTo>
                  <a:lnTo>
                    <a:pt x="128" y="238"/>
                  </a:lnTo>
                  <a:lnTo>
                    <a:pt x="130" y="216"/>
                  </a:lnTo>
                  <a:lnTo>
                    <a:pt x="130" y="216"/>
                  </a:lnTo>
                  <a:lnTo>
                    <a:pt x="148" y="212"/>
                  </a:lnTo>
                  <a:lnTo>
                    <a:pt x="166" y="204"/>
                  </a:lnTo>
                  <a:lnTo>
                    <a:pt x="180" y="222"/>
                  </a:lnTo>
                  <a:lnTo>
                    <a:pt x="210" y="198"/>
                  </a:lnTo>
                  <a:lnTo>
                    <a:pt x="196" y="180"/>
                  </a:lnTo>
                  <a:lnTo>
                    <a:pt x="196" y="180"/>
                  </a:lnTo>
                  <a:lnTo>
                    <a:pt x="206" y="164"/>
                  </a:lnTo>
                  <a:lnTo>
                    <a:pt x="212" y="146"/>
                  </a:lnTo>
                  <a:lnTo>
                    <a:pt x="234" y="148"/>
                  </a:lnTo>
                  <a:lnTo>
                    <a:pt x="238" y="110"/>
                  </a:lnTo>
                  <a:lnTo>
                    <a:pt x="216" y="108"/>
                  </a:lnTo>
                  <a:close/>
                  <a:moveTo>
                    <a:pt x="182" y="124"/>
                  </a:moveTo>
                  <a:lnTo>
                    <a:pt x="182" y="124"/>
                  </a:lnTo>
                  <a:lnTo>
                    <a:pt x="180" y="138"/>
                  </a:lnTo>
                  <a:lnTo>
                    <a:pt x="174" y="148"/>
                  </a:lnTo>
                  <a:lnTo>
                    <a:pt x="168" y="160"/>
                  </a:lnTo>
                  <a:lnTo>
                    <a:pt x="160" y="168"/>
                  </a:lnTo>
                  <a:lnTo>
                    <a:pt x="160" y="168"/>
                  </a:lnTo>
                  <a:lnTo>
                    <a:pt x="150" y="174"/>
                  </a:lnTo>
                  <a:lnTo>
                    <a:pt x="138" y="180"/>
                  </a:lnTo>
                  <a:lnTo>
                    <a:pt x="126" y="182"/>
                  </a:lnTo>
                  <a:lnTo>
                    <a:pt x="114" y="182"/>
                  </a:lnTo>
                  <a:lnTo>
                    <a:pt x="114" y="182"/>
                  </a:lnTo>
                  <a:lnTo>
                    <a:pt x="100" y="180"/>
                  </a:lnTo>
                  <a:lnTo>
                    <a:pt x="90" y="176"/>
                  </a:lnTo>
                  <a:lnTo>
                    <a:pt x="80" y="168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64" y="150"/>
                  </a:lnTo>
                  <a:lnTo>
                    <a:pt x="58" y="138"/>
                  </a:lnTo>
                  <a:lnTo>
                    <a:pt x="56" y="126"/>
                  </a:lnTo>
                  <a:lnTo>
                    <a:pt x="56" y="114"/>
                  </a:lnTo>
                  <a:lnTo>
                    <a:pt x="56" y="114"/>
                  </a:lnTo>
                  <a:lnTo>
                    <a:pt x="58" y="102"/>
                  </a:lnTo>
                  <a:lnTo>
                    <a:pt x="64" y="90"/>
                  </a:lnTo>
                  <a:lnTo>
                    <a:pt x="70" y="80"/>
                  </a:lnTo>
                  <a:lnTo>
                    <a:pt x="78" y="72"/>
                  </a:lnTo>
                  <a:lnTo>
                    <a:pt x="78" y="72"/>
                  </a:lnTo>
                  <a:lnTo>
                    <a:pt x="88" y="64"/>
                  </a:lnTo>
                  <a:lnTo>
                    <a:pt x="100" y="60"/>
                  </a:lnTo>
                  <a:lnTo>
                    <a:pt x="112" y="58"/>
                  </a:lnTo>
                  <a:lnTo>
                    <a:pt x="124" y="56"/>
                  </a:lnTo>
                  <a:lnTo>
                    <a:pt x="124" y="56"/>
                  </a:lnTo>
                  <a:lnTo>
                    <a:pt x="136" y="60"/>
                  </a:lnTo>
                  <a:lnTo>
                    <a:pt x="148" y="64"/>
                  </a:lnTo>
                  <a:lnTo>
                    <a:pt x="158" y="70"/>
                  </a:lnTo>
                  <a:lnTo>
                    <a:pt x="166" y="80"/>
                  </a:lnTo>
                  <a:lnTo>
                    <a:pt x="166" y="80"/>
                  </a:lnTo>
                  <a:lnTo>
                    <a:pt x="174" y="90"/>
                  </a:lnTo>
                  <a:lnTo>
                    <a:pt x="178" y="100"/>
                  </a:lnTo>
                  <a:lnTo>
                    <a:pt x="182" y="112"/>
                  </a:lnTo>
                  <a:lnTo>
                    <a:pt x="182" y="124"/>
                  </a:lnTo>
                  <a:lnTo>
                    <a:pt x="182" y="12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  <a:ea typeface="맑은 고딕" panose="020B0503020000020004" pitchFamily="50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5309750-F1BB-4BB5-8269-2119889D517B}"/>
                </a:ext>
              </a:extLst>
            </p:cNvPr>
            <p:cNvSpPr txBox="1"/>
            <p:nvPr/>
          </p:nvSpPr>
          <p:spPr>
            <a:xfrm>
              <a:off x="3397721" y="5101220"/>
              <a:ext cx="425227" cy="284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A6A6A6"/>
                  </a:solidFill>
                </a:rPr>
                <a:t>API</a:t>
              </a:r>
            </a:p>
          </p:txBody>
        </p:sp>
      </p:grpSp>
      <p:sp>
        <p:nvSpPr>
          <p:cNvPr id="34" name="모서리가 둥근 직사각형 157">
            <a:extLst>
              <a:ext uri="{FF2B5EF4-FFF2-40B4-BE49-F238E27FC236}">
                <a16:creationId xmlns:a16="http://schemas.microsoft.com/office/drawing/2014/main" id="{B8BF88FA-2F5E-4FA4-B4EF-4D8B4334D89C}"/>
              </a:ext>
            </a:extLst>
          </p:cNvPr>
          <p:cNvSpPr/>
          <p:nvPr/>
        </p:nvSpPr>
        <p:spPr bwMode="auto">
          <a:xfrm>
            <a:off x="4612788" y="3307653"/>
            <a:ext cx="1734779" cy="1462134"/>
          </a:xfrm>
          <a:prstGeom prst="roundRect">
            <a:avLst>
              <a:gd name="adj" fmla="val 3751"/>
            </a:avLst>
          </a:prstGeom>
          <a:noFill/>
          <a:ln>
            <a:solidFill>
              <a:schemeClr val="bg1">
                <a:lumMod val="50000"/>
              </a:schemeClr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endParaRPr lang="ko-KR" altLang="en-US" sz="1200" b="1" spc="-100" dirty="0">
              <a:solidFill>
                <a:prstClr val="black"/>
              </a:solidFill>
            </a:endParaRPr>
          </a:p>
        </p:txBody>
      </p:sp>
      <p:sp>
        <p:nvSpPr>
          <p:cNvPr id="35" name="모서리가 둥근 직사각형 158">
            <a:extLst>
              <a:ext uri="{FF2B5EF4-FFF2-40B4-BE49-F238E27FC236}">
                <a16:creationId xmlns:a16="http://schemas.microsoft.com/office/drawing/2014/main" id="{3488A6ED-C1FF-4FDC-9C33-559DC543E5A4}"/>
              </a:ext>
            </a:extLst>
          </p:cNvPr>
          <p:cNvSpPr/>
          <p:nvPr/>
        </p:nvSpPr>
        <p:spPr>
          <a:xfrm>
            <a:off x="4899806" y="3299936"/>
            <a:ext cx="1163994" cy="203814"/>
          </a:xfrm>
          <a:prstGeom prst="roundRect">
            <a:avLst>
              <a:gd name="adj" fmla="val 15732"/>
            </a:avLst>
          </a:prstGeom>
          <a:solidFill>
            <a:schemeClr val="bg1">
              <a:lumMod val="50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en-US" altLang="ko-KR" sz="900" b="1" dirty="0">
                <a:solidFill>
                  <a:prstClr val="white"/>
                </a:solidFill>
              </a:rPr>
              <a:t>API </a:t>
            </a:r>
            <a:r>
              <a:rPr lang="ko-KR" altLang="en-US" sz="900" b="1" dirty="0">
                <a:solidFill>
                  <a:prstClr val="white"/>
                </a:solidFill>
              </a:rPr>
              <a:t>카탈로그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E0D70C83-D3AB-4EEB-B5FC-0EF9FC5D3A1F}"/>
              </a:ext>
            </a:extLst>
          </p:cNvPr>
          <p:cNvSpPr/>
          <p:nvPr/>
        </p:nvSpPr>
        <p:spPr>
          <a:xfrm rot="5400000">
            <a:off x="5351288" y="4269692"/>
            <a:ext cx="343364" cy="279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400" b="1" dirty="0">
                <a:solidFill>
                  <a:prstClr val="black"/>
                </a:solidFill>
              </a:rPr>
              <a:t>…</a:t>
            </a:r>
          </a:p>
        </p:txBody>
      </p:sp>
      <p:cxnSp>
        <p:nvCxnSpPr>
          <p:cNvPr id="37" name="직선 화살표 연결선 36">
            <a:extLst>
              <a:ext uri="{FF2B5EF4-FFF2-40B4-BE49-F238E27FC236}">
                <a16:creationId xmlns:a16="http://schemas.microsoft.com/office/drawing/2014/main" id="{DCB713B8-0E84-44AE-8820-35619075C49E}"/>
              </a:ext>
            </a:extLst>
          </p:cNvPr>
          <p:cNvCxnSpPr>
            <a:cxnSpLocks/>
          </p:cNvCxnSpPr>
          <p:nvPr/>
        </p:nvCxnSpPr>
        <p:spPr>
          <a:xfrm>
            <a:off x="1913968" y="3397420"/>
            <a:ext cx="529625" cy="0"/>
          </a:xfrm>
          <a:prstGeom prst="straightConnector1">
            <a:avLst/>
          </a:prstGeom>
          <a:ln w="222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모서리가 둥근 직사각형 161">
            <a:extLst>
              <a:ext uri="{FF2B5EF4-FFF2-40B4-BE49-F238E27FC236}">
                <a16:creationId xmlns:a16="http://schemas.microsoft.com/office/drawing/2014/main" id="{71BA53F7-2016-4E05-AFB9-7A6AA271EA10}"/>
              </a:ext>
            </a:extLst>
          </p:cNvPr>
          <p:cNvSpPr/>
          <p:nvPr/>
        </p:nvSpPr>
        <p:spPr>
          <a:xfrm>
            <a:off x="421978" y="2177295"/>
            <a:ext cx="1434362" cy="1810231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72000" rIns="68580" bIns="3429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00" b="1">
                <a:solidFill>
                  <a:prstClr val="black"/>
                </a:solidFill>
              </a:rPr>
              <a:t>공통 </a:t>
            </a:r>
            <a:r>
              <a:rPr lang="en-US" altLang="ko-KR" sz="1200" b="1">
                <a:solidFill>
                  <a:prstClr val="black"/>
                </a:solidFill>
              </a:rPr>
              <a:t>API</a:t>
            </a:r>
            <a:endParaRPr lang="en-US" altLang="ko-KR" sz="1200" b="1" dirty="0">
              <a:solidFill>
                <a:prstClr val="black"/>
              </a:solidFill>
            </a:endParaRPr>
          </a:p>
        </p:txBody>
      </p:sp>
      <p:sp>
        <p:nvSpPr>
          <p:cNvPr id="39" name="모서리가 둥근 직사각형 163">
            <a:extLst>
              <a:ext uri="{FF2B5EF4-FFF2-40B4-BE49-F238E27FC236}">
                <a16:creationId xmlns:a16="http://schemas.microsoft.com/office/drawing/2014/main" id="{5F30C47A-71A1-4246-8816-FDCE90ADB98C}"/>
              </a:ext>
            </a:extLst>
          </p:cNvPr>
          <p:cNvSpPr/>
          <p:nvPr/>
        </p:nvSpPr>
        <p:spPr bwMode="auto">
          <a:xfrm>
            <a:off x="556626" y="2543521"/>
            <a:ext cx="1154497" cy="293304"/>
          </a:xfrm>
          <a:prstGeom prst="roundRect">
            <a:avLst>
              <a:gd name="adj" fmla="val 5720"/>
            </a:avLst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>
                <a:solidFill>
                  <a:prstClr val="black"/>
                </a:solidFill>
              </a:rPr>
              <a:t>본인인증 </a:t>
            </a:r>
            <a:r>
              <a:rPr lang="en-US" altLang="ko-KR" sz="900" dirty="0">
                <a:solidFill>
                  <a:prstClr val="black"/>
                </a:solidFill>
              </a:rPr>
              <a:t>API</a:t>
            </a:r>
          </a:p>
        </p:txBody>
      </p:sp>
      <p:sp>
        <p:nvSpPr>
          <p:cNvPr id="40" name="모서리가 둥근 직사각형 164">
            <a:extLst>
              <a:ext uri="{FF2B5EF4-FFF2-40B4-BE49-F238E27FC236}">
                <a16:creationId xmlns:a16="http://schemas.microsoft.com/office/drawing/2014/main" id="{EA54EBBA-D56E-4187-97E5-4F7378DAF391}"/>
              </a:ext>
            </a:extLst>
          </p:cNvPr>
          <p:cNvSpPr/>
          <p:nvPr/>
        </p:nvSpPr>
        <p:spPr bwMode="auto">
          <a:xfrm>
            <a:off x="556626" y="2874024"/>
            <a:ext cx="1154497" cy="264095"/>
          </a:xfrm>
          <a:prstGeom prst="roundRect">
            <a:avLst>
              <a:gd name="adj" fmla="val 5720"/>
            </a:avLst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 err="1">
                <a:solidFill>
                  <a:prstClr val="black"/>
                </a:solidFill>
              </a:rPr>
              <a:t>위변조방지</a:t>
            </a:r>
            <a:r>
              <a:rPr lang="ko-KR" altLang="en-US" sz="900" dirty="0">
                <a:solidFill>
                  <a:prstClr val="black"/>
                </a:solidFill>
              </a:rPr>
              <a:t> </a:t>
            </a:r>
            <a:r>
              <a:rPr lang="en-US" altLang="ko-KR" sz="900" dirty="0">
                <a:solidFill>
                  <a:prstClr val="black"/>
                </a:solidFill>
              </a:rPr>
              <a:t>API</a:t>
            </a:r>
          </a:p>
        </p:txBody>
      </p:sp>
      <p:sp>
        <p:nvSpPr>
          <p:cNvPr id="41" name="모서리가 둥근 직사각형 165">
            <a:extLst>
              <a:ext uri="{FF2B5EF4-FFF2-40B4-BE49-F238E27FC236}">
                <a16:creationId xmlns:a16="http://schemas.microsoft.com/office/drawing/2014/main" id="{E46B106F-2B8A-49F4-8207-AE6C5B411415}"/>
              </a:ext>
            </a:extLst>
          </p:cNvPr>
          <p:cNvSpPr/>
          <p:nvPr/>
        </p:nvSpPr>
        <p:spPr bwMode="auto">
          <a:xfrm>
            <a:off x="556626" y="3175318"/>
            <a:ext cx="1154497" cy="256481"/>
          </a:xfrm>
          <a:prstGeom prst="roundRect">
            <a:avLst>
              <a:gd name="adj" fmla="val 5720"/>
            </a:avLst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>
                <a:solidFill>
                  <a:prstClr val="black"/>
                </a:solidFill>
              </a:rPr>
              <a:t>행위 및 거래증명</a:t>
            </a:r>
            <a:r>
              <a:rPr lang="en-US" altLang="ko-KR" sz="900" dirty="0">
                <a:solidFill>
                  <a:prstClr val="black"/>
                </a:solidFill>
              </a:rPr>
              <a:t>API</a:t>
            </a: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58E4B446-96DC-49FB-89D6-FE2DE89F2010}"/>
              </a:ext>
            </a:extLst>
          </p:cNvPr>
          <p:cNvSpPr/>
          <p:nvPr/>
        </p:nvSpPr>
        <p:spPr>
          <a:xfrm rot="5400000">
            <a:off x="1014671" y="3411777"/>
            <a:ext cx="3177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</a:rPr>
              <a:t>…</a:t>
            </a:r>
          </a:p>
        </p:txBody>
      </p:sp>
      <p:sp>
        <p:nvSpPr>
          <p:cNvPr id="44" name="모서리가 둥근 직사각형 169">
            <a:extLst>
              <a:ext uri="{FF2B5EF4-FFF2-40B4-BE49-F238E27FC236}">
                <a16:creationId xmlns:a16="http://schemas.microsoft.com/office/drawing/2014/main" id="{FD02F56D-7972-42D3-94FA-B9F55ED7A7FB}"/>
              </a:ext>
            </a:extLst>
          </p:cNvPr>
          <p:cNvSpPr/>
          <p:nvPr/>
        </p:nvSpPr>
        <p:spPr bwMode="auto">
          <a:xfrm>
            <a:off x="556626" y="3665231"/>
            <a:ext cx="1154497" cy="176134"/>
          </a:xfrm>
          <a:prstGeom prst="roundRect">
            <a:avLst>
              <a:gd name="adj" fmla="val 5720"/>
            </a:avLst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>
                <a:solidFill>
                  <a:prstClr val="black"/>
                </a:solidFill>
              </a:rPr>
              <a:t>신규 </a:t>
            </a:r>
            <a:r>
              <a:rPr lang="en-US" altLang="ko-KR" sz="900" dirty="0">
                <a:solidFill>
                  <a:prstClr val="black"/>
                </a:solidFill>
              </a:rPr>
              <a:t>API</a:t>
            </a:r>
          </a:p>
        </p:txBody>
      </p:sp>
      <p:cxnSp>
        <p:nvCxnSpPr>
          <p:cNvPr id="45" name="직선 화살표 연결선 44">
            <a:extLst>
              <a:ext uri="{FF2B5EF4-FFF2-40B4-BE49-F238E27FC236}">
                <a16:creationId xmlns:a16="http://schemas.microsoft.com/office/drawing/2014/main" id="{4186F9AE-0A8B-49F0-A239-5CDA747E2788}"/>
              </a:ext>
            </a:extLst>
          </p:cNvPr>
          <p:cNvCxnSpPr>
            <a:cxnSpLocks/>
          </p:cNvCxnSpPr>
          <p:nvPr/>
        </p:nvCxnSpPr>
        <p:spPr>
          <a:xfrm>
            <a:off x="1913968" y="4754694"/>
            <a:ext cx="529625" cy="0"/>
          </a:xfrm>
          <a:prstGeom prst="straightConnector1">
            <a:avLst/>
          </a:prstGeom>
          <a:ln w="222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모서리가 둥근 직사각형 171">
            <a:extLst>
              <a:ext uri="{FF2B5EF4-FFF2-40B4-BE49-F238E27FC236}">
                <a16:creationId xmlns:a16="http://schemas.microsoft.com/office/drawing/2014/main" id="{AAAEBA49-DCC4-48A6-AF16-91B88378FA30}"/>
              </a:ext>
            </a:extLst>
          </p:cNvPr>
          <p:cNvSpPr/>
          <p:nvPr/>
        </p:nvSpPr>
        <p:spPr>
          <a:xfrm>
            <a:off x="421978" y="4033992"/>
            <a:ext cx="1434362" cy="1508150"/>
          </a:xfrm>
          <a:prstGeom prst="roundRect">
            <a:avLst>
              <a:gd name="adj" fmla="val 0"/>
            </a:avLst>
          </a:prstGeom>
          <a:solidFill>
            <a:srgbClr val="D9D9D9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72000" rIns="68580" bIns="3429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00" b="1">
                <a:solidFill>
                  <a:schemeClr val="tx1"/>
                </a:solidFill>
              </a:rPr>
              <a:t>서비스 </a:t>
            </a:r>
            <a:r>
              <a:rPr lang="en-US" altLang="ko-KR" sz="1200" b="1">
                <a:solidFill>
                  <a:schemeClr val="tx1"/>
                </a:solidFill>
              </a:rPr>
              <a:t>API 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47" name="모서리가 둥근 직사각형 172">
            <a:extLst>
              <a:ext uri="{FF2B5EF4-FFF2-40B4-BE49-F238E27FC236}">
                <a16:creationId xmlns:a16="http://schemas.microsoft.com/office/drawing/2014/main" id="{C62788DE-8965-4D0B-96C5-8CDD0DE5715A}"/>
              </a:ext>
            </a:extLst>
          </p:cNvPr>
          <p:cNvSpPr/>
          <p:nvPr/>
        </p:nvSpPr>
        <p:spPr bwMode="auto">
          <a:xfrm>
            <a:off x="556626" y="4408247"/>
            <a:ext cx="1154497" cy="256398"/>
          </a:xfrm>
          <a:prstGeom prst="roundRect">
            <a:avLst>
              <a:gd name="adj" fmla="val 5720"/>
            </a:avLst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 err="1">
                <a:solidFill>
                  <a:prstClr val="black"/>
                </a:solidFill>
              </a:rPr>
              <a:t>전자사서함</a:t>
            </a:r>
            <a:r>
              <a:rPr lang="ko-KR" altLang="en-US" sz="900" dirty="0">
                <a:solidFill>
                  <a:prstClr val="black"/>
                </a:solidFill>
              </a:rPr>
              <a:t> </a:t>
            </a:r>
            <a:r>
              <a:rPr lang="en-US" altLang="ko-KR" sz="900" dirty="0">
                <a:solidFill>
                  <a:prstClr val="black"/>
                </a:solidFill>
              </a:rPr>
              <a:t>API</a:t>
            </a:r>
          </a:p>
        </p:txBody>
      </p:sp>
      <p:sp>
        <p:nvSpPr>
          <p:cNvPr id="48" name="모서리가 둥근 직사각형 173">
            <a:extLst>
              <a:ext uri="{FF2B5EF4-FFF2-40B4-BE49-F238E27FC236}">
                <a16:creationId xmlns:a16="http://schemas.microsoft.com/office/drawing/2014/main" id="{7E769FA2-FB4B-4580-9F56-973B7048E21F}"/>
              </a:ext>
            </a:extLst>
          </p:cNvPr>
          <p:cNvSpPr/>
          <p:nvPr/>
        </p:nvSpPr>
        <p:spPr bwMode="auto">
          <a:xfrm>
            <a:off x="556626" y="4711105"/>
            <a:ext cx="1154497" cy="277517"/>
          </a:xfrm>
          <a:prstGeom prst="roundRect">
            <a:avLst>
              <a:gd name="adj" fmla="val 5720"/>
            </a:avLst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 err="1">
                <a:solidFill>
                  <a:prstClr val="black"/>
                </a:solidFill>
              </a:rPr>
              <a:t>하이브리드우편</a:t>
            </a:r>
            <a:r>
              <a:rPr lang="ko-KR" altLang="en-US" sz="900" dirty="0">
                <a:solidFill>
                  <a:prstClr val="black"/>
                </a:solidFill>
              </a:rPr>
              <a:t> </a:t>
            </a:r>
            <a:r>
              <a:rPr lang="en-US" altLang="ko-KR" sz="900" dirty="0">
                <a:solidFill>
                  <a:prstClr val="black"/>
                </a:solidFill>
              </a:rPr>
              <a:t>API</a:t>
            </a: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8D1E9AE3-CC9F-4E2D-8A18-54CC44D6E8B9}"/>
              </a:ext>
            </a:extLst>
          </p:cNvPr>
          <p:cNvSpPr/>
          <p:nvPr/>
        </p:nvSpPr>
        <p:spPr>
          <a:xfrm rot="5400000">
            <a:off x="1014672" y="5005646"/>
            <a:ext cx="31771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</a:rPr>
              <a:t>…</a:t>
            </a:r>
          </a:p>
        </p:txBody>
      </p:sp>
      <p:sp>
        <p:nvSpPr>
          <p:cNvPr id="51" name="모서리가 둥근 직사각형 177">
            <a:extLst>
              <a:ext uri="{FF2B5EF4-FFF2-40B4-BE49-F238E27FC236}">
                <a16:creationId xmlns:a16="http://schemas.microsoft.com/office/drawing/2014/main" id="{7216DA1B-FCCA-4D85-B9FA-139C929CC841}"/>
              </a:ext>
            </a:extLst>
          </p:cNvPr>
          <p:cNvSpPr/>
          <p:nvPr/>
        </p:nvSpPr>
        <p:spPr bwMode="auto">
          <a:xfrm>
            <a:off x="556626" y="5262798"/>
            <a:ext cx="1154497" cy="176134"/>
          </a:xfrm>
          <a:prstGeom prst="roundRect">
            <a:avLst>
              <a:gd name="adj" fmla="val 5720"/>
            </a:avLst>
          </a:prstGeom>
          <a:solidFill>
            <a:schemeClr val="bg1">
              <a:lumMod val="95000"/>
            </a:schemeClr>
          </a:solidFill>
          <a:ln>
            <a:noFill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36000" tIns="36000" rIns="36000" bIns="36000" rtlCol="0" anchor="ctr">
            <a:noAutofit/>
          </a:bodyPr>
          <a:lstStyle/>
          <a:p>
            <a:pPr algn="ctr"/>
            <a:r>
              <a:rPr lang="ko-KR" altLang="en-US" sz="900" dirty="0">
                <a:solidFill>
                  <a:prstClr val="black"/>
                </a:solidFill>
              </a:rPr>
              <a:t>신규 </a:t>
            </a:r>
            <a:r>
              <a:rPr lang="en-US" altLang="ko-KR" sz="900" dirty="0">
                <a:solidFill>
                  <a:prstClr val="black"/>
                </a:solidFill>
              </a:rPr>
              <a:t>API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C910164-1234-4DB9-89C2-D99237B2B3E5}"/>
              </a:ext>
            </a:extLst>
          </p:cNvPr>
          <p:cNvSpPr txBox="1"/>
          <p:nvPr/>
        </p:nvSpPr>
        <p:spPr bwMode="gray">
          <a:xfrm>
            <a:off x="1910199" y="1379386"/>
            <a:ext cx="1271920" cy="405097"/>
          </a:xfrm>
          <a:prstGeom prst="round2SameRect">
            <a:avLst>
              <a:gd name="adj1" fmla="val 11714"/>
              <a:gd name="adj2" fmla="val 8679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  <a:prstDash val="sysDot"/>
          </a:ln>
          <a:effectLst/>
        </p:spPr>
        <p:txBody>
          <a:bodyPr wrap="square" lIns="0" tIns="45720" rIns="0" bIns="0" rtlCol="0" anchor="t" anchorCtr="0">
            <a:noAutofit/>
          </a:bodyPr>
          <a:lstStyle>
            <a:defPPr>
              <a:defRPr lang="en-US"/>
            </a:defPPr>
            <a:lvl1pPr algn="ctr">
              <a:lnSpc>
                <a:spcPct val="85000"/>
              </a:lnSpc>
              <a:defRPr sz="1200">
                <a:solidFill>
                  <a:schemeClr val="bg1"/>
                </a:solidFill>
                <a:cs typeface="Times New Roman" charset="0"/>
              </a:defRPr>
            </a:lvl1pPr>
          </a:lstStyle>
          <a:p>
            <a:endParaRPr lang="en-US" altLang="ko-KR" sz="900" dirty="0">
              <a:solidFill>
                <a:prstClr val="white"/>
              </a:solidFill>
            </a:endParaRPr>
          </a:p>
        </p:txBody>
      </p:sp>
      <p:pic>
        <p:nvPicPr>
          <p:cNvPr id="53" name="그림 52">
            <a:extLst>
              <a:ext uri="{FF2B5EF4-FFF2-40B4-BE49-F238E27FC236}">
                <a16:creationId xmlns:a16="http://schemas.microsoft.com/office/drawing/2014/main" id="{1DE9F38F-BCB6-4EA0-9137-3C1F42A476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089" y="1382513"/>
            <a:ext cx="313724" cy="395228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F1722BDC-247B-4E4C-A5EC-979170888FD1}"/>
              </a:ext>
            </a:extLst>
          </p:cNvPr>
          <p:cNvSpPr txBox="1"/>
          <p:nvPr/>
        </p:nvSpPr>
        <p:spPr>
          <a:xfrm>
            <a:off x="1873559" y="1395696"/>
            <a:ext cx="107624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>
                <a:solidFill>
                  <a:prstClr val="black"/>
                </a:solidFill>
              </a:rPr>
              <a:t>공통</a:t>
            </a:r>
            <a:r>
              <a:rPr lang="en-US" altLang="ko-KR" sz="900" dirty="0">
                <a:solidFill>
                  <a:prstClr val="black"/>
                </a:solidFill>
              </a:rPr>
              <a:t> API </a:t>
            </a:r>
            <a:r>
              <a:rPr lang="ko-KR" altLang="en-US" sz="900" dirty="0">
                <a:solidFill>
                  <a:prstClr val="black"/>
                </a:solidFill>
              </a:rPr>
              <a:t>개발자</a:t>
            </a:r>
          </a:p>
        </p:txBody>
      </p:sp>
      <p:sp>
        <p:nvSpPr>
          <p:cNvPr id="56" name="Rounded Rectangle 40">
            <a:extLst>
              <a:ext uri="{FF2B5EF4-FFF2-40B4-BE49-F238E27FC236}">
                <a16:creationId xmlns:a16="http://schemas.microsoft.com/office/drawing/2014/main" id="{9AF285BB-8450-42FC-B216-940E1E571097}"/>
              </a:ext>
            </a:extLst>
          </p:cNvPr>
          <p:cNvSpPr/>
          <p:nvPr/>
        </p:nvSpPr>
        <p:spPr>
          <a:xfrm>
            <a:off x="2572648" y="1790320"/>
            <a:ext cx="683213" cy="280492"/>
          </a:xfrm>
          <a:prstGeom prst="roundRect">
            <a:avLst>
              <a:gd name="adj" fmla="val 5000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en-US" sz="1000" b="1" dirty="0">
                <a:solidFill>
                  <a:prstClr val="black"/>
                </a:solidFill>
                <a:ea typeface="맑은 고딕" panose="020B0503020000020004" pitchFamily="50" charset="-127"/>
              </a:rPr>
              <a:t>API </a:t>
            </a:r>
            <a:r>
              <a:rPr lang="ko-KR" altLang="en-US" sz="1000" b="1" dirty="0">
                <a:solidFill>
                  <a:prstClr val="black"/>
                </a:solidFill>
              </a:rPr>
              <a:t>등록</a:t>
            </a:r>
            <a:endParaRPr lang="en-US" altLang="en-US" sz="1000" b="1" dirty="0">
              <a:solidFill>
                <a:prstClr val="black"/>
              </a:solidFill>
              <a:ea typeface="맑은 고딕" panose="020B0503020000020004" pitchFamily="50" charset="-127"/>
            </a:endParaRPr>
          </a:p>
        </p:txBody>
      </p:sp>
      <p:cxnSp>
        <p:nvCxnSpPr>
          <p:cNvPr id="57" name="직선 화살표 연결선 56">
            <a:extLst>
              <a:ext uri="{FF2B5EF4-FFF2-40B4-BE49-F238E27FC236}">
                <a16:creationId xmlns:a16="http://schemas.microsoft.com/office/drawing/2014/main" id="{93F7F05B-674F-41F3-B1C3-77D99A6706DB}"/>
              </a:ext>
            </a:extLst>
          </p:cNvPr>
          <p:cNvCxnSpPr>
            <a:cxnSpLocks/>
          </p:cNvCxnSpPr>
          <p:nvPr/>
        </p:nvCxnSpPr>
        <p:spPr>
          <a:xfrm>
            <a:off x="2501150" y="1822122"/>
            <a:ext cx="0" cy="66394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40">
            <a:extLst>
              <a:ext uri="{FF2B5EF4-FFF2-40B4-BE49-F238E27FC236}">
                <a16:creationId xmlns:a16="http://schemas.microsoft.com/office/drawing/2014/main" id="{E9F7307D-FB2F-4E43-992B-A5A6FD41A597}"/>
              </a:ext>
            </a:extLst>
          </p:cNvPr>
          <p:cNvSpPr/>
          <p:nvPr/>
        </p:nvSpPr>
        <p:spPr>
          <a:xfrm>
            <a:off x="5339111" y="1828049"/>
            <a:ext cx="823355" cy="183544"/>
          </a:xfrm>
          <a:prstGeom prst="roundRect">
            <a:avLst>
              <a:gd name="adj" fmla="val 5000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en-US" sz="1000" b="1" dirty="0">
                <a:solidFill>
                  <a:prstClr val="black"/>
                </a:solidFill>
                <a:ea typeface="맑은 고딕" panose="020B0503020000020004" pitchFamily="50" charset="-127"/>
              </a:rPr>
              <a:t>API </a:t>
            </a:r>
            <a:r>
              <a:rPr lang="ko-KR" altLang="en-US" sz="1000" b="1" dirty="0">
                <a:solidFill>
                  <a:prstClr val="black"/>
                </a:solidFill>
              </a:rPr>
              <a:t>사용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9CE3ED3-9F08-48FB-97E5-98AA8E484BD9}"/>
              </a:ext>
            </a:extLst>
          </p:cNvPr>
          <p:cNvSpPr txBox="1"/>
          <p:nvPr/>
        </p:nvSpPr>
        <p:spPr bwMode="gray">
          <a:xfrm>
            <a:off x="5287488" y="1371771"/>
            <a:ext cx="1478569" cy="405097"/>
          </a:xfrm>
          <a:prstGeom prst="round2SameRect">
            <a:avLst>
              <a:gd name="adj1" fmla="val 11714"/>
              <a:gd name="adj2" fmla="val 8679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  <a:prstDash val="sysDot"/>
          </a:ln>
          <a:effectLst/>
        </p:spPr>
        <p:txBody>
          <a:bodyPr wrap="square" lIns="0" tIns="45720" rIns="0" bIns="0" rtlCol="0" anchor="t" anchorCtr="0">
            <a:noAutofit/>
          </a:bodyPr>
          <a:lstStyle>
            <a:defPPr>
              <a:defRPr lang="ko-KR"/>
            </a:defPPr>
            <a:lvl1pPr algn="ctr">
              <a:lnSpc>
                <a:spcPct val="85000"/>
              </a:lnSpc>
              <a:defRPr sz="900">
                <a:solidFill>
                  <a:schemeClr val="bg1"/>
                </a:solidFill>
                <a:latin typeface="나눔고딕" panose="020D0304000000000000" pitchFamily="50" charset="-127"/>
                <a:ea typeface="나눔고딕" panose="020D0304000000000000" pitchFamily="50" charset="-127"/>
                <a:cs typeface="Times New Roman" charset="0"/>
              </a:defRPr>
            </a:lvl1pPr>
          </a:lstStyle>
          <a:p>
            <a:endParaRPr lang="en-US" altLang="ko-KR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0" name="그림 59">
            <a:extLst>
              <a:ext uri="{FF2B5EF4-FFF2-40B4-BE49-F238E27FC236}">
                <a16:creationId xmlns:a16="http://schemas.microsoft.com/office/drawing/2014/main" id="{E09B5CAB-5E5E-4A17-A6BC-E188FB4425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948" y="1375917"/>
            <a:ext cx="321878" cy="405500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C0FCD6B0-769B-4B45-BE01-3FF62EFB3492}"/>
              </a:ext>
            </a:extLst>
          </p:cNvPr>
          <p:cNvSpPr txBox="1"/>
          <p:nvPr/>
        </p:nvSpPr>
        <p:spPr>
          <a:xfrm>
            <a:off x="5314919" y="1416821"/>
            <a:ext cx="116335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>
                <a:solidFill>
                  <a:prstClr val="black"/>
                </a:solidFill>
              </a:rPr>
              <a:t>서비스 </a:t>
            </a:r>
            <a:r>
              <a:rPr lang="en-US" altLang="ko-KR" sz="900" dirty="0">
                <a:solidFill>
                  <a:prstClr val="black"/>
                </a:solidFill>
              </a:rPr>
              <a:t>API </a:t>
            </a:r>
            <a:r>
              <a:rPr lang="ko-KR" altLang="en-US" sz="900" dirty="0">
                <a:solidFill>
                  <a:prstClr val="black"/>
                </a:solidFill>
              </a:rPr>
              <a:t>개발자</a:t>
            </a:r>
          </a:p>
        </p:txBody>
      </p:sp>
      <p:cxnSp>
        <p:nvCxnSpPr>
          <p:cNvPr id="62" name="직선 화살표 연결선 61">
            <a:extLst>
              <a:ext uri="{FF2B5EF4-FFF2-40B4-BE49-F238E27FC236}">
                <a16:creationId xmlns:a16="http://schemas.microsoft.com/office/drawing/2014/main" id="{D36468D5-1742-4B48-AE7F-A1782E2F504D}"/>
              </a:ext>
            </a:extLst>
          </p:cNvPr>
          <p:cNvCxnSpPr>
            <a:cxnSpLocks/>
          </p:cNvCxnSpPr>
          <p:nvPr/>
        </p:nvCxnSpPr>
        <p:spPr>
          <a:xfrm flipH="1" flipV="1">
            <a:off x="6071236" y="1795824"/>
            <a:ext cx="0" cy="72528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414AF6A1-7D8E-42D7-B74D-0DF7E1C453C1}"/>
              </a:ext>
            </a:extLst>
          </p:cNvPr>
          <p:cNvSpPr txBox="1"/>
          <p:nvPr/>
        </p:nvSpPr>
        <p:spPr bwMode="gray">
          <a:xfrm>
            <a:off x="3684026" y="5845902"/>
            <a:ext cx="1651820" cy="405098"/>
          </a:xfrm>
          <a:prstGeom prst="round2SameRect">
            <a:avLst>
              <a:gd name="adj1" fmla="val 11714"/>
              <a:gd name="adj2" fmla="val 8679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  <a:prstDash val="sysDot"/>
          </a:ln>
          <a:effectLst/>
        </p:spPr>
        <p:txBody>
          <a:bodyPr wrap="square" lIns="0" tIns="45720" rIns="0" bIns="0" rtlCol="0" anchor="t" anchorCtr="0">
            <a:noAutofit/>
          </a:bodyPr>
          <a:lstStyle>
            <a:defPPr>
              <a:defRPr lang="ko-KR"/>
            </a:defPPr>
            <a:lvl1pPr algn="ctr">
              <a:lnSpc>
                <a:spcPct val="85000"/>
              </a:lnSpc>
              <a:defRPr sz="900">
                <a:solidFill>
                  <a:schemeClr val="bg1"/>
                </a:solidFill>
                <a:latin typeface="나눔고딕" panose="020D0304000000000000" pitchFamily="50" charset="-127"/>
                <a:ea typeface="나눔고딕" panose="020D0304000000000000" pitchFamily="50" charset="-127"/>
                <a:cs typeface="Times New Roman" charset="0"/>
              </a:defRPr>
            </a:lvl1pPr>
          </a:lstStyle>
          <a:p>
            <a:endParaRPr lang="en-US" altLang="ko-KR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5" name="그림 64">
            <a:extLst>
              <a:ext uri="{FF2B5EF4-FFF2-40B4-BE49-F238E27FC236}">
                <a16:creationId xmlns:a16="http://schemas.microsoft.com/office/drawing/2014/main" id="{9DC3D851-E335-4972-89C2-6F24115520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024" y="5785567"/>
            <a:ext cx="345096" cy="434752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96F1F9C8-717C-4487-AD98-5A0ABEAA62C5}"/>
              </a:ext>
            </a:extLst>
          </p:cNvPr>
          <p:cNvSpPr txBox="1"/>
          <p:nvPr/>
        </p:nvSpPr>
        <p:spPr>
          <a:xfrm>
            <a:off x="4132977" y="5951772"/>
            <a:ext cx="9931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</a:rPr>
              <a:t>API </a:t>
            </a:r>
            <a:r>
              <a:rPr lang="ko-KR" altLang="en-US" sz="900" dirty="0">
                <a:solidFill>
                  <a:prstClr val="black"/>
                </a:solidFill>
              </a:rPr>
              <a:t>관리자</a:t>
            </a:r>
            <a:endParaRPr lang="en-US" altLang="ko-KR" sz="900" dirty="0">
              <a:solidFill>
                <a:prstClr val="black"/>
              </a:solidFill>
            </a:endParaRPr>
          </a:p>
        </p:txBody>
      </p:sp>
      <p:sp>
        <p:nvSpPr>
          <p:cNvPr id="67" name="Rounded Rectangle 40">
            <a:extLst>
              <a:ext uri="{FF2B5EF4-FFF2-40B4-BE49-F238E27FC236}">
                <a16:creationId xmlns:a16="http://schemas.microsoft.com/office/drawing/2014/main" id="{BD78662F-677E-4028-A6C0-12097B74864F}"/>
              </a:ext>
            </a:extLst>
          </p:cNvPr>
          <p:cNvSpPr/>
          <p:nvPr/>
        </p:nvSpPr>
        <p:spPr>
          <a:xfrm>
            <a:off x="5335389" y="5960093"/>
            <a:ext cx="1450729" cy="213127"/>
          </a:xfrm>
          <a:prstGeom prst="roundRect">
            <a:avLst>
              <a:gd name="adj" fmla="val 5000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en-US" sz="1000" b="1" dirty="0">
                <a:solidFill>
                  <a:prstClr val="black"/>
                </a:solidFill>
                <a:ea typeface="맑은 고딕" panose="020B0503020000020004" pitchFamily="50" charset="-127"/>
              </a:rPr>
              <a:t>API </a:t>
            </a:r>
            <a:r>
              <a:rPr lang="ko-KR" altLang="en-US" sz="1000" b="1" dirty="0">
                <a:solidFill>
                  <a:prstClr val="black"/>
                </a:solidFill>
                <a:ea typeface="맑은 고딕" panose="020B0503020000020004" pitchFamily="50" charset="-127"/>
              </a:rPr>
              <a:t>등록 및 사용 </a:t>
            </a:r>
            <a:r>
              <a:rPr lang="ko-KR" altLang="en-US" sz="1000" b="1" dirty="0">
                <a:solidFill>
                  <a:prstClr val="black"/>
                </a:solidFill>
              </a:rPr>
              <a:t>승인</a:t>
            </a:r>
          </a:p>
        </p:txBody>
      </p:sp>
      <p:sp>
        <p:nvSpPr>
          <p:cNvPr id="68" name="양쪽 모서리가 둥근 사각형 48">
            <a:extLst>
              <a:ext uri="{FF2B5EF4-FFF2-40B4-BE49-F238E27FC236}">
                <a16:creationId xmlns:a16="http://schemas.microsoft.com/office/drawing/2014/main" id="{6D2C12DF-5B2A-4145-AEA2-3B328DAE1715}"/>
              </a:ext>
            </a:extLst>
          </p:cNvPr>
          <p:cNvSpPr/>
          <p:nvPr/>
        </p:nvSpPr>
        <p:spPr>
          <a:xfrm>
            <a:off x="7169422" y="4126536"/>
            <a:ext cx="1377095" cy="360000"/>
          </a:xfrm>
          <a:prstGeom prst="round2Same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 b="1">
                <a:solidFill>
                  <a:prstClr val="white"/>
                </a:solidFill>
              </a:rPr>
              <a:t>Open</a:t>
            </a:r>
            <a:r>
              <a:rPr lang="ko-KR" altLang="en-US" sz="1200" b="1">
                <a:solidFill>
                  <a:prstClr val="white"/>
                </a:solidFill>
              </a:rPr>
              <a:t> </a:t>
            </a:r>
            <a:r>
              <a:rPr lang="en-US" altLang="ko-KR" sz="1200" b="1" dirty="0">
                <a:solidFill>
                  <a:prstClr val="white"/>
                </a:solidFill>
              </a:rPr>
              <a:t>API </a:t>
            </a:r>
          </a:p>
        </p:txBody>
      </p:sp>
      <p:sp>
        <p:nvSpPr>
          <p:cNvPr id="69" name="모서리가 둥근 직사각형 33">
            <a:extLst>
              <a:ext uri="{FF2B5EF4-FFF2-40B4-BE49-F238E27FC236}">
                <a16:creationId xmlns:a16="http://schemas.microsoft.com/office/drawing/2014/main" id="{519446D5-D14F-4A2E-A841-B4667DA8AECA}"/>
              </a:ext>
            </a:extLst>
          </p:cNvPr>
          <p:cNvSpPr/>
          <p:nvPr/>
        </p:nvSpPr>
        <p:spPr>
          <a:xfrm>
            <a:off x="8739634" y="2765739"/>
            <a:ext cx="724570" cy="493744"/>
          </a:xfrm>
          <a:prstGeom prst="roundRect">
            <a:avLst>
              <a:gd name="adj" fmla="val 50000"/>
            </a:avLst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000" b="1" spc="-90" dirty="0">
                <a:solidFill>
                  <a:prstClr val="black"/>
                </a:solidFill>
              </a:rPr>
              <a:t>우정플랫폼</a:t>
            </a:r>
            <a:endParaRPr kumimoji="0" lang="en-US" altLang="ko-KR" sz="1000" b="1" spc="-90" dirty="0">
              <a:solidFill>
                <a:prstClr val="black"/>
              </a:solidFill>
            </a:endParaRP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000" b="1" spc="-90" dirty="0">
                <a:solidFill>
                  <a:prstClr val="black"/>
                </a:solidFill>
              </a:rPr>
              <a:t>회원</a:t>
            </a:r>
            <a:endParaRPr kumimoji="0" lang="en-US" altLang="ko-KR" sz="1000" b="1" spc="-90" dirty="0">
              <a:solidFill>
                <a:prstClr val="black"/>
              </a:solidFill>
            </a:endParaRPr>
          </a:p>
        </p:txBody>
      </p:sp>
      <p:pic>
        <p:nvPicPr>
          <p:cNvPr id="70" name="Picture 2" descr="Image result for man icon png">
            <a:extLst>
              <a:ext uri="{FF2B5EF4-FFF2-40B4-BE49-F238E27FC236}">
                <a16:creationId xmlns:a16="http://schemas.microsoft.com/office/drawing/2014/main" id="{74A5F2A1-075D-4DD6-AF6E-96917780D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9919" y="2340199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2" descr="3">
            <a:extLst>
              <a:ext uri="{FF2B5EF4-FFF2-40B4-BE49-F238E27FC236}">
                <a16:creationId xmlns:a16="http://schemas.microsoft.com/office/drawing/2014/main" id="{365FAFF7-A9E7-4EB5-96C1-EECA5616FC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/>
          </a:blip>
          <a:srcRect/>
          <a:stretch/>
        </p:blipFill>
        <p:spPr bwMode="auto">
          <a:xfrm>
            <a:off x="8892363" y="4888026"/>
            <a:ext cx="435101" cy="373525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3B140215-BFC7-4BB2-8EFB-6BC8A1BF7C08}"/>
              </a:ext>
            </a:extLst>
          </p:cNvPr>
          <p:cNvSpPr txBox="1"/>
          <p:nvPr/>
        </p:nvSpPr>
        <p:spPr>
          <a:xfrm>
            <a:off x="8718311" y="5289879"/>
            <a:ext cx="765711" cy="344128"/>
          </a:xfrm>
          <a:prstGeom prst="rect">
            <a:avLst/>
          </a:prstGeom>
          <a:noFill/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ko-KR" altLang="en-US" sz="1000" b="1" spc="-90" dirty="0">
                <a:solidFill>
                  <a:prstClr val="black"/>
                </a:solidFill>
              </a:rPr>
              <a:t>타기관</a:t>
            </a:r>
            <a:r>
              <a:rPr lang="en-US" altLang="ko-KR" sz="1000" b="1" spc="-90" dirty="0">
                <a:solidFill>
                  <a:prstClr val="black"/>
                </a:solidFill>
              </a:rPr>
              <a:t> </a:t>
            </a:r>
            <a:r>
              <a:rPr lang="ko-KR" altLang="en-US" sz="1000" b="1" spc="-90" dirty="0">
                <a:solidFill>
                  <a:prstClr val="black"/>
                </a:solidFill>
              </a:rPr>
              <a:t>및</a:t>
            </a:r>
            <a:endParaRPr lang="en-US" altLang="ko-KR" sz="1000" b="1" spc="-90" dirty="0">
              <a:solidFill>
                <a:prstClr val="black"/>
              </a:solidFill>
            </a:endParaRPr>
          </a:p>
          <a:p>
            <a:pPr algn="ctr"/>
            <a:r>
              <a:rPr lang="ko-KR" altLang="en-US" sz="1000" b="1" spc="-90" dirty="0">
                <a:solidFill>
                  <a:prstClr val="black"/>
                </a:solidFill>
              </a:rPr>
              <a:t>민간 기업</a:t>
            </a:r>
            <a:endParaRPr lang="en-US" altLang="ko-KR" sz="1000" b="1" spc="-90" dirty="0">
              <a:solidFill>
                <a:prstClr val="black"/>
              </a:solidFill>
            </a:endParaRPr>
          </a:p>
        </p:txBody>
      </p:sp>
      <p:cxnSp>
        <p:nvCxnSpPr>
          <p:cNvPr id="73" name="직선 화살표 연결선 72">
            <a:extLst>
              <a:ext uri="{FF2B5EF4-FFF2-40B4-BE49-F238E27FC236}">
                <a16:creationId xmlns:a16="http://schemas.microsoft.com/office/drawing/2014/main" id="{B2675A30-B9D3-4B64-846B-FFBAC5660735}"/>
              </a:ext>
            </a:extLst>
          </p:cNvPr>
          <p:cNvCxnSpPr>
            <a:cxnSpLocks/>
          </p:cNvCxnSpPr>
          <p:nvPr/>
        </p:nvCxnSpPr>
        <p:spPr>
          <a:xfrm flipH="1">
            <a:off x="8539216" y="2808476"/>
            <a:ext cx="299241" cy="0"/>
          </a:xfrm>
          <a:prstGeom prst="straightConnector1">
            <a:avLst/>
          </a:prstGeom>
          <a:ln w="12700">
            <a:solidFill>
              <a:schemeClr val="tx1"/>
            </a:solidFill>
            <a:prstDash val="sysDash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화살표 연결선 73">
            <a:extLst>
              <a:ext uri="{FF2B5EF4-FFF2-40B4-BE49-F238E27FC236}">
                <a16:creationId xmlns:a16="http://schemas.microsoft.com/office/drawing/2014/main" id="{50A00373-2E50-494F-9052-534D8E6A8255}"/>
              </a:ext>
            </a:extLst>
          </p:cNvPr>
          <p:cNvCxnSpPr>
            <a:cxnSpLocks/>
          </p:cNvCxnSpPr>
          <p:nvPr/>
        </p:nvCxnSpPr>
        <p:spPr>
          <a:xfrm flipH="1">
            <a:off x="8539216" y="4567888"/>
            <a:ext cx="266687" cy="0"/>
          </a:xfrm>
          <a:prstGeom prst="straightConnector1">
            <a:avLst/>
          </a:prstGeom>
          <a:ln w="12700">
            <a:solidFill>
              <a:schemeClr val="tx1"/>
            </a:solidFill>
            <a:prstDash val="sysDash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화살표 연결선 74">
            <a:extLst>
              <a:ext uri="{FF2B5EF4-FFF2-40B4-BE49-F238E27FC236}">
                <a16:creationId xmlns:a16="http://schemas.microsoft.com/office/drawing/2014/main" id="{F03D8897-32C2-4F4E-AB90-5428E58B5943}"/>
              </a:ext>
            </a:extLst>
          </p:cNvPr>
          <p:cNvCxnSpPr>
            <a:cxnSpLocks/>
            <a:stCxn id="64" idx="3"/>
            <a:endCxn id="14" idx="2"/>
          </p:cNvCxnSpPr>
          <p:nvPr/>
        </p:nvCxnSpPr>
        <p:spPr>
          <a:xfrm flipV="1">
            <a:off x="4509936" y="5225937"/>
            <a:ext cx="5252" cy="61996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모서리가 둥근 직사각형 33">
            <a:extLst>
              <a:ext uri="{FF2B5EF4-FFF2-40B4-BE49-F238E27FC236}">
                <a16:creationId xmlns:a16="http://schemas.microsoft.com/office/drawing/2014/main" id="{A44ADC10-05BB-4F91-A287-FF6D8BD3CE17}"/>
              </a:ext>
            </a:extLst>
          </p:cNvPr>
          <p:cNvSpPr/>
          <p:nvPr/>
        </p:nvSpPr>
        <p:spPr>
          <a:xfrm>
            <a:off x="8779985" y="4418676"/>
            <a:ext cx="606743" cy="493744"/>
          </a:xfrm>
          <a:prstGeom prst="roundRect">
            <a:avLst>
              <a:gd name="adj" fmla="val 50000"/>
            </a:avLst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000" b="1" spc="-90" dirty="0">
                <a:solidFill>
                  <a:prstClr val="black"/>
                </a:solidFill>
              </a:rPr>
              <a:t>스타트업</a:t>
            </a:r>
            <a:endParaRPr kumimoji="0" lang="en-US" altLang="ko-KR" sz="1000" b="1" spc="-90" dirty="0">
              <a:solidFill>
                <a:prstClr val="black"/>
              </a:solidFill>
            </a:endParaRP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000" b="1" spc="-90" dirty="0">
                <a:solidFill>
                  <a:prstClr val="black"/>
                </a:solidFill>
              </a:rPr>
              <a:t>개발자</a:t>
            </a:r>
            <a:endParaRPr kumimoji="0" lang="en-US" altLang="ko-KR" sz="1000" b="1" spc="-90" dirty="0">
              <a:solidFill>
                <a:prstClr val="black"/>
              </a:solidFill>
            </a:endParaRPr>
          </a:p>
        </p:txBody>
      </p:sp>
      <p:pic>
        <p:nvPicPr>
          <p:cNvPr id="77" name="Picture 2" descr="Image result for man icon png">
            <a:extLst>
              <a:ext uri="{FF2B5EF4-FFF2-40B4-BE49-F238E27FC236}">
                <a16:creationId xmlns:a16="http://schemas.microsoft.com/office/drawing/2014/main" id="{6C6167ED-937C-486F-B57F-B8AB1EBC3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190" y="4033992"/>
            <a:ext cx="504000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8" name="직선 화살표 연결선 77">
            <a:extLst>
              <a:ext uri="{FF2B5EF4-FFF2-40B4-BE49-F238E27FC236}">
                <a16:creationId xmlns:a16="http://schemas.microsoft.com/office/drawing/2014/main" id="{59BF9EB8-FA6A-4513-B490-7CEC5964DFB9}"/>
              </a:ext>
            </a:extLst>
          </p:cNvPr>
          <p:cNvCxnSpPr>
            <a:cxnSpLocks/>
          </p:cNvCxnSpPr>
          <p:nvPr/>
        </p:nvCxnSpPr>
        <p:spPr>
          <a:xfrm flipH="1">
            <a:off x="8549459" y="5175159"/>
            <a:ext cx="266687" cy="0"/>
          </a:xfrm>
          <a:prstGeom prst="straightConnector1">
            <a:avLst/>
          </a:prstGeom>
          <a:ln w="12700">
            <a:solidFill>
              <a:schemeClr val="tx1"/>
            </a:solidFill>
            <a:prstDash val="sysDash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화살표 연결선 78">
            <a:extLst>
              <a:ext uri="{FF2B5EF4-FFF2-40B4-BE49-F238E27FC236}">
                <a16:creationId xmlns:a16="http://schemas.microsoft.com/office/drawing/2014/main" id="{01366C37-7BAD-4309-A190-97FEDE3C5F6E}"/>
              </a:ext>
            </a:extLst>
          </p:cNvPr>
          <p:cNvCxnSpPr>
            <a:cxnSpLocks/>
          </p:cNvCxnSpPr>
          <p:nvPr/>
        </p:nvCxnSpPr>
        <p:spPr>
          <a:xfrm>
            <a:off x="6776561" y="2795305"/>
            <a:ext cx="36000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직선 화살표 연결선 79">
            <a:extLst>
              <a:ext uri="{FF2B5EF4-FFF2-40B4-BE49-F238E27FC236}">
                <a16:creationId xmlns:a16="http://schemas.microsoft.com/office/drawing/2014/main" id="{E14B45B7-EAFA-4FC2-B618-451278F17F1F}"/>
              </a:ext>
            </a:extLst>
          </p:cNvPr>
          <p:cNvCxnSpPr>
            <a:cxnSpLocks/>
          </p:cNvCxnSpPr>
          <p:nvPr/>
        </p:nvCxnSpPr>
        <p:spPr>
          <a:xfrm>
            <a:off x="6776561" y="4684795"/>
            <a:ext cx="36000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C7097DBD-69FE-48AD-A0C1-A041710543E0}"/>
              </a:ext>
            </a:extLst>
          </p:cNvPr>
          <p:cNvSpPr txBox="1"/>
          <p:nvPr/>
        </p:nvSpPr>
        <p:spPr>
          <a:xfrm>
            <a:off x="7515047" y="3028088"/>
            <a:ext cx="685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prstClr val="black"/>
                </a:solidFill>
              </a:rPr>
              <a:t>…</a:t>
            </a:r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82" name="Rectangle 3">
            <a:extLst>
              <a:ext uri="{FF2B5EF4-FFF2-40B4-BE49-F238E27FC236}">
                <a16:creationId xmlns:a16="http://schemas.microsoft.com/office/drawing/2014/main" id="{2C050215-7B66-4BF3-81C1-D76265A63743}"/>
              </a:ext>
            </a:extLst>
          </p:cNvPr>
          <p:cNvSpPr txBox="1">
            <a:spLocks/>
          </p:cNvSpPr>
          <p:nvPr/>
        </p:nvSpPr>
        <p:spPr bwMode="auto">
          <a:xfrm>
            <a:off x="1007823" y="786044"/>
            <a:ext cx="78822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n-US" altLang="ko-KR" sz="2000" dirty="0">
                <a:solidFill>
                  <a:schemeClr val="bg1"/>
                </a:solidFill>
              </a:rPr>
              <a:t>Open API</a:t>
            </a:r>
            <a:r>
              <a:rPr lang="ko-KR" altLang="en-US" sz="2000" dirty="0">
                <a:solidFill>
                  <a:schemeClr val="bg1"/>
                </a:solidFill>
              </a:rPr>
              <a:t> </a:t>
            </a:r>
            <a:r>
              <a:rPr lang="ko-KR" altLang="en-US" sz="2000" spc="-150" dirty="0">
                <a:solidFill>
                  <a:schemeClr val="bg1"/>
                </a:solidFill>
              </a:rPr>
              <a:t>서비스 제공으로 </a:t>
            </a:r>
            <a:r>
              <a:rPr lang="ko-KR" altLang="en-US" sz="2000" spc="-150" dirty="0">
                <a:solidFill>
                  <a:srgbClr val="FFFF00"/>
                </a:solidFill>
              </a:rPr>
              <a:t>외부 기관의 디지털 우정 서비스 활용을 지원</a:t>
            </a:r>
            <a:endParaRPr lang="en-US" altLang="ko-KR" sz="2000" spc="-15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1090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5628" y="1064607"/>
            <a:ext cx="7298871" cy="58782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디지털 우정플랫폼의 주요 서비스는 무엇인가</a:t>
            </a:r>
            <a:r>
              <a:rPr lang="en-US" altLang="ko-KR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2562" y="2253384"/>
            <a:ext cx="6053214" cy="224241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 altLang="ko-KR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P</a:t>
            </a: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코드 및 활용 방안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prstClr val="black"/>
                </a:solidFill>
              </a:rPr>
              <a:t>디지털 </a:t>
            </a:r>
            <a:r>
              <a:rPr lang="ko-KR" altLang="en-US" sz="2000" b="1" dirty="0" err="1">
                <a:solidFill>
                  <a:prstClr val="black"/>
                </a:solidFill>
              </a:rPr>
              <a:t>우편사서함</a:t>
            </a:r>
            <a:r>
              <a:rPr lang="ko-KR" altLang="en-US" sz="2000" b="1" dirty="0">
                <a:solidFill>
                  <a:prstClr val="black"/>
                </a:solidFill>
              </a:rPr>
              <a:t> 서비스</a:t>
            </a:r>
            <a:endParaRPr lang="en-US" altLang="ko-KR" sz="2000" b="1" dirty="0">
              <a:solidFill>
                <a:prstClr val="black"/>
              </a:solidFill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prstClr val="black"/>
                </a:solidFill>
              </a:rPr>
              <a:t>하이브리드 우편 서비스</a:t>
            </a:r>
            <a:endParaRPr lang="en-US" altLang="ko-KR" sz="2000" b="1" dirty="0">
              <a:solidFill>
                <a:prstClr val="black"/>
              </a:solidFill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prstClr val="black"/>
                </a:solidFill>
              </a:rPr>
              <a:t>우편발송 대행 서비스</a:t>
            </a:r>
            <a:endParaRPr lang="en-US" altLang="ko-KR" sz="2000" b="1" dirty="0">
              <a:solidFill>
                <a:prstClr val="black"/>
              </a:solidFill>
              <a:sym typeface="Wingdings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>
                <a:solidFill>
                  <a:prstClr val="black"/>
                </a:solidFill>
                <a:sym typeface="Wingdings"/>
              </a:rPr>
              <a:t>지역화폐 연계 서비스</a:t>
            </a:r>
            <a:endParaRPr lang="ko-KR" altLang="en-US" sz="2000" dirty="0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endParaRPr lang="ko-KR" altLang="en-US" sz="2000" dirty="0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endParaRPr kumimoji="0"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1004578"/>
            <a:ext cx="96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Ⅵ</a:t>
            </a:r>
          </a:p>
        </p:txBody>
      </p:sp>
    </p:spTree>
    <p:extLst>
      <p:ext uri="{BB962C8B-B14F-4D97-AF65-F5344CB8AC3E}">
        <p14:creationId xmlns:p14="http://schemas.microsoft.com/office/powerpoint/2010/main" val="21128380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직사각형 60">
            <a:extLst>
              <a:ext uri="{FF2B5EF4-FFF2-40B4-BE49-F238E27FC236}">
                <a16:creationId xmlns:a16="http://schemas.microsoft.com/office/drawing/2014/main" id="{CE4AA908-D5E9-4904-BF1C-08C0071F154B}"/>
              </a:ext>
            </a:extLst>
          </p:cNvPr>
          <p:cNvSpPr/>
          <p:nvPr/>
        </p:nvSpPr>
        <p:spPr>
          <a:xfrm>
            <a:off x="1633415" y="4966531"/>
            <a:ext cx="7875541" cy="1214851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tIns="0" rIns="72000" bIns="0" rtlCol="0" anchor="ctr"/>
          <a:lstStyle/>
          <a:p>
            <a:pPr defTabSz="914400">
              <a:lnSpc>
                <a:spcPct val="150000"/>
              </a:lnSpc>
            </a:pPr>
            <a:r>
              <a:rPr lang="en-US" altLang="ko-KR" sz="1600" b="1" kern="0" spc="-150" dirty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600" b="1" kern="0" spc="-150" dirty="0">
                <a:solidFill>
                  <a:schemeClr val="tx1"/>
                </a:solidFill>
                <a:latin typeface="+mn-ea"/>
              </a:rPr>
              <a:t>개의 아이디로</a:t>
            </a:r>
            <a:r>
              <a:rPr lang="ko-KR" altLang="en-US" sz="1600" kern="0" spc="-150" dirty="0">
                <a:solidFill>
                  <a:schemeClr val="tx1"/>
                </a:solidFill>
                <a:latin typeface="+mn-ea"/>
              </a:rPr>
              <a:t> 여러 개의 오프라인 주소 관리 가능</a:t>
            </a:r>
            <a:endParaRPr lang="en-US" altLang="ko-KR" sz="1600" kern="0" spc="-150" dirty="0">
              <a:solidFill>
                <a:schemeClr val="tx1"/>
              </a:solidFill>
              <a:latin typeface="+mn-ea"/>
            </a:endParaRPr>
          </a:p>
          <a:p>
            <a:pPr defTabSz="914400">
              <a:lnSpc>
                <a:spcPct val="150000"/>
              </a:lnSpc>
            </a:pPr>
            <a:r>
              <a:rPr lang="ko-KR" altLang="en-US" sz="1600" b="1" kern="0" spc="-150" dirty="0">
                <a:solidFill>
                  <a:schemeClr val="tx1"/>
                </a:solidFill>
                <a:latin typeface="+mn-ea"/>
              </a:rPr>
              <a:t>개인정보</a:t>
            </a:r>
            <a:r>
              <a:rPr lang="en-US" altLang="ko-KR" sz="1600" b="1" kern="0" spc="-15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b="1" kern="0" spc="-150" dirty="0">
                <a:solidFill>
                  <a:schemeClr val="tx1"/>
                </a:solidFill>
                <a:latin typeface="+mn-ea"/>
              </a:rPr>
              <a:t>주소 등</a:t>
            </a:r>
            <a:r>
              <a:rPr lang="en-US" altLang="ko-KR" sz="1600" b="1" kern="0" spc="-15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600" b="1" kern="0" spc="-150" dirty="0">
                <a:solidFill>
                  <a:schemeClr val="tx1"/>
                </a:solidFill>
                <a:latin typeface="+mn-ea"/>
              </a:rPr>
              <a:t> 노출 없는</a:t>
            </a:r>
            <a:r>
              <a:rPr lang="ko-KR" altLang="en-US" sz="1600" kern="0" spc="-150" dirty="0">
                <a:solidFill>
                  <a:schemeClr val="tx1"/>
                </a:solidFill>
                <a:latin typeface="+mn-ea"/>
              </a:rPr>
              <a:t> 서비스 제공 및 고객 간 거래 가능</a:t>
            </a:r>
            <a:endParaRPr lang="en-US" altLang="ko-KR" sz="1600" kern="0" spc="-150" dirty="0">
              <a:solidFill>
                <a:schemeClr val="tx1"/>
              </a:solidFill>
              <a:latin typeface="+mn-ea"/>
            </a:endParaRPr>
          </a:p>
          <a:p>
            <a:pPr defTabSz="914400">
              <a:lnSpc>
                <a:spcPct val="150000"/>
              </a:lnSpc>
            </a:pPr>
            <a:r>
              <a:rPr lang="ko-KR" altLang="en-US" sz="1600" kern="0" spc="-150" dirty="0">
                <a:solidFill>
                  <a:schemeClr val="tx1"/>
                </a:solidFill>
                <a:latin typeface="+mn-ea"/>
              </a:rPr>
              <a:t>우정사업본부 내부 서비스 뿐만 아니라 </a:t>
            </a:r>
            <a:r>
              <a:rPr lang="ko-KR" altLang="en-US" sz="1600" b="1" kern="0" spc="-150" dirty="0">
                <a:solidFill>
                  <a:schemeClr val="tx1"/>
                </a:solidFill>
                <a:latin typeface="+mn-ea"/>
              </a:rPr>
              <a:t>다양한 외부 서비스와 연계</a:t>
            </a:r>
            <a:r>
              <a:rPr lang="ko-KR" altLang="en-US" sz="1600" kern="0" spc="-150" dirty="0">
                <a:solidFill>
                  <a:schemeClr val="tx1"/>
                </a:solidFill>
                <a:latin typeface="+mn-ea"/>
              </a:rPr>
              <a:t>를 통한 서비스 확장</a:t>
            </a: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FE31BDC1-F6FD-472B-95EB-866419439900}"/>
              </a:ext>
            </a:extLst>
          </p:cNvPr>
          <p:cNvSpPr/>
          <p:nvPr/>
        </p:nvSpPr>
        <p:spPr>
          <a:xfrm>
            <a:off x="397043" y="4953014"/>
            <a:ext cx="1236372" cy="1233828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en-US" altLang="ko-KR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P</a:t>
            </a:r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코드 특징</a:t>
            </a:r>
          </a:p>
        </p:txBody>
      </p:sp>
      <p:sp>
        <p:nvSpPr>
          <p:cNvPr id="22" name="화살표: 오른쪽 588">
            <a:extLst>
              <a:ext uri="{FF2B5EF4-FFF2-40B4-BE49-F238E27FC236}">
                <a16:creationId xmlns:a16="http://schemas.microsoft.com/office/drawing/2014/main" id="{A42043FB-6A27-4E6B-B280-078F57534477}"/>
              </a:ext>
            </a:extLst>
          </p:cNvPr>
          <p:cNvSpPr/>
          <p:nvPr/>
        </p:nvSpPr>
        <p:spPr>
          <a:xfrm>
            <a:off x="998930" y="1987752"/>
            <a:ext cx="1686584" cy="947926"/>
          </a:xfrm>
          <a:prstGeom prst="rightArrow">
            <a:avLst>
              <a:gd name="adj1" fmla="val 70462"/>
              <a:gd name="adj2" fmla="val 44411"/>
            </a:avLst>
          </a:prstGeo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59000">
                <a:srgbClr val="006DD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pPr algn="ctr"/>
            <a:r>
              <a:rPr lang="ko-KR" altLang="en-US" sz="1400">
                <a:solidFill>
                  <a:schemeClr val="bg1"/>
                </a:solidFill>
              </a:rPr>
              <a:t>서비스</a:t>
            </a:r>
            <a:endParaRPr lang="en-US" altLang="ko-KR" sz="1400" dirty="0">
              <a:solidFill>
                <a:schemeClr val="bg1"/>
              </a:solidFill>
            </a:endParaRPr>
          </a:p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가입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F9BFEBA-8924-40F8-9A92-BA686F622FEE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1800" b="1" dirty="0">
                <a:solidFill>
                  <a:prstClr val="black"/>
                </a:solidFill>
              </a:rPr>
              <a:t>P</a:t>
            </a:r>
            <a:r>
              <a:rPr kumimoji="0" lang="ko-KR" altLang="en-US" sz="1800" b="1" dirty="0">
                <a:solidFill>
                  <a:prstClr val="black"/>
                </a:solidFill>
              </a:rPr>
              <a:t>코드 및 활용 방안</a:t>
            </a:r>
            <a:r>
              <a:rPr kumimoji="0" lang="en-US" altLang="ko-KR" sz="1800" b="1" dirty="0">
                <a:solidFill>
                  <a:prstClr val="black"/>
                </a:solidFill>
              </a:rPr>
              <a:t>(1/2)</a:t>
            </a:r>
            <a:endParaRPr kumimoji="0" lang="ko-KR" altLang="en-US" sz="1800" b="1" dirty="0">
              <a:solidFill>
                <a:prstClr val="black"/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8F90115-CF3D-4D7F-A7C5-06BB98CB9FF7}"/>
              </a:ext>
            </a:extLst>
          </p:cNvPr>
          <p:cNvSpPr/>
          <p:nvPr/>
        </p:nvSpPr>
        <p:spPr>
          <a:xfrm>
            <a:off x="5638409" y="315830"/>
            <a:ext cx="42594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Ⅵ.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디지털 우정플랫폼의 주요 서비스는 무엇인가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F3F4AE-75A2-42B6-A667-595ECEE185D1}"/>
              </a:ext>
            </a:extLst>
          </p:cNvPr>
          <p:cNvSpPr txBox="1">
            <a:spLocks/>
          </p:cNvSpPr>
          <p:nvPr/>
        </p:nvSpPr>
        <p:spPr bwMode="auto">
          <a:xfrm>
            <a:off x="457980" y="786044"/>
            <a:ext cx="89611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ko-KR" sz="2000" spc="-200" dirty="0">
                <a:solidFill>
                  <a:schemeClr val="bg1"/>
                </a:solidFill>
              </a:rPr>
              <a:t>P</a:t>
            </a:r>
            <a:r>
              <a:rPr lang="ko-KR" altLang="en-US" sz="2000" spc="-200" dirty="0">
                <a:solidFill>
                  <a:schemeClr val="bg1"/>
                </a:solidFill>
              </a:rPr>
              <a:t>코드는 디지털 우정플랫폼 회원에게 부여하는 </a:t>
            </a:r>
            <a:r>
              <a:rPr lang="ko-KR" altLang="en-US" sz="2000" spc="-200" dirty="0">
                <a:solidFill>
                  <a:srgbClr val="FFFF00"/>
                </a:solidFill>
              </a:rPr>
              <a:t>블록체인 기술을 활용한 사용자 아이디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A298C83-CE02-4AFC-B395-FC1D58B698C4}"/>
              </a:ext>
            </a:extLst>
          </p:cNvPr>
          <p:cNvSpPr/>
          <p:nvPr/>
        </p:nvSpPr>
        <p:spPr>
          <a:xfrm>
            <a:off x="2806385" y="1478993"/>
            <a:ext cx="6705546" cy="3389991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dirty="0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C59837C-E653-46FF-8EBE-659E497881DD}"/>
              </a:ext>
            </a:extLst>
          </p:cNvPr>
          <p:cNvSpPr/>
          <p:nvPr/>
        </p:nvSpPr>
        <p:spPr>
          <a:xfrm>
            <a:off x="2864471" y="1550994"/>
            <a:ext cx="6588000" cy="3247652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latinLnBrk="0">
              <a:spcAft>
                <a:spcPts val="200"/>
              </a:spcAft>
              <a:tabLst>
                <a:tab pos="92075" algn="l"/>
              </a:tabLst>
            </a:pPr>
            <a:endParaRPr lang="en-US" altLang="ko-KR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AEE672DF-CFF3-4AC9-B6DE-375F46C55E50}"/>
              </a:ext>
            </a:extLst>
          </p:cNvPr>
          <p:cNvGrpSpPr/>
          <p:nvPr/>
        </p:nvGrpSpPr>
        <p:grpSpPr>
          <a:xfrm>
            <a:off x="476064" y="1994804"/>
            <a:ext cx="933015" cy="933823"/>
            <a:chOff x="8289728" y="1752141"/>
            <a:chExt cx="465865" cy="465865"/>
          </a:xfrm>
        </p:grpSpPr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BC2E726E-F532-48BC-A95E-4F005B16D57B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 dirty="0"/>
            </a:p>
          </p:txBody>
        </p:sp>
        <p:sp>
          <p:nvSpPr>
            <p:cNvPr id="15" name="자유형: 도형 293">
              <a:extLst>
                <a:ext uri="{FF2B5EF4-FFF2-40B4-BE49-F238E27FC236}">
                  <a16:creationId xmlns:a16="http://schemas.microsoft.com/office/drawing/2014/main" id="{C052FB95-8C8E-452C-A368-D81D7CD26052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 dirty="0">
                <a:ln>
                  <a:solidFill>
                    <a:srgbClr val="369CE2">
                      <a:alpha val="0"/>
                    </a:srgbClr>
                  </a:solidFill>
                </a:ln>
                <a:latin typeface="+mn-ea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0AC1AA6-B876-48C2-8114-83BDAB8396BD}"/>
                </a:ext>
              </a:extLst>
            </p:cNvPr>
            <p:cNvSpPr txBox="1"/>
            <p:nvPr/>
          </p:nvSpPr>
          <p:spPr>
            <a:xfrm>
              <a:off x="8433016" y="2085469"/>
              <a:ext cx="179290" cy="10748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40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ea typeface="+mn-ea"/>
                </a:rPr>
                <a:t>고객</a:t>
              </a:r>
            </a:p>
          </p:txBody>
        </p:sp>
        <p:grpSp>
          <p:nvGrpSpPr>
            <p:cNvPr id="17" name="그래픽 353">
              <a:extLst>
                <a:ext uri="{FF2B5EF4-FFF2-40B4-BE49-F238E27FC236}">
                  <a16:creationId xmlns:a16="http://schemas.microsoft.com/office/drawing/2014/main" id="{D08A9A48-828E-44A7-B928-3D88320C3905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18" name="자유형: 도형 296">
                <a:extLst>
                  <a:ext uri="{FF2B5EF4-FFF2-40B4-BE49-F238E27FC236}">
                    <a16:creationId xmlns:a16="http://schemas.microsoft.com/office/drawing/2014/main" id="{78EB9DD9-91F2-4B69-A7DB-738610774B98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19" name="자유형: 도형 297">
                <a:extLst>
                  <a:ext uri="{FF2B5EF4-FFF2-40B4-BE49-F238E27FC236}">
                    <a16:creationId xmlns:a16="http://schemas.microsoft.com/office/drawing/2014/main" id="{AAD6BA90-F6C9-4103-9E90-37E25AF5B60F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20" name="자유형: 도형 298">
                <a:extLst>
                  <a:ext uri="{FF2B5EF4-FFF2-40B4-BE49-F238E27FC236}">
                    <a16:creationId xmlns:a16="http://schemas.microsoft.com/office/drawing/2014/main" id="{D37671B3-ECBC-45B1-9837-EB2C62D4B222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21" name="자유형: 도형 299">
                <a:extLst>
                  <a:ext uri="{FF2B5EF4-FFF2-40B4-BE49-F238E27FC236}">
                    <a16:creationId xmlns:a16="http://schemas.microsoft.com/office/drawing/2014/main" id="{423638D8-EC30-44C2-A5AD-CE6244BD121F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</p:grpSp>
      </p:grpSp>
      <p:pic>
        <p:nvPicPr>
          <p:cNvPr id="23" name="Picture 2" descr="https://static.thenounproject.com/png/181782-200.png">
            <a:extLst>
              <a:ext uri="{FF2B5EF4-FFF2-40B4-BE49-F238E27FC236}">
                <a16:creationId xmlns:a16="http://schemas.microsoft.com/office/drawing/2014/main" id="{BEC24D29-F3AD-454E-BB83-61B1D30B9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888" y="1449842"/>
            <a:ext cx="619119" cy="61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s://static.thenounproject.com/png/551101-200.png">
            <a:extLst>
              <a:ext uri="{FF2B5EF4-FFF2-40B4-BE49-F238E27FC236}">
                <a16:creationId xmlns:a16="http://schemas.microsoft.com/office/drawing/2014/main" id="{8E4C168B-2516-4E4D-A32E-4294BA551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202" y="1545938"/>
            <a:ext cx="516544" cy="51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모서리가 둥근 직사각형 33">
            <a:extLst>
              <a:ext uri="{FF2B5EF4-FFF2-40B4-BE49-F238E27FC236}">
                <a16:creationId xmlns:a16="http://schemas.microsoft.com/office/drawing/2014/main" id="{330B3D7D-500E-45CB-ACF2-82AEA6D2C726}"/>
              </a:ext>
            </a:extLst>
          </p:cNvPr>
          <p:cNvSpPr/>
          <p:nvPr/>
        </p:nvSpPr>
        <p:spPr>
          <a:xfrm>
            <a:off x="386720" y="2986901"/>
            <a:ext cx="1080000" cy="324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kern="0" spc="-150" dirty="0"/>
              <a:t>개인</a:t>
            </a:r>
          </a:p>
        </p:txBody>
      </p:sp>
      <p:sp>
        <p:nvSpPr>
          <p:cNvPr id="26" name="모서리가 둥근 직사각형 33">
            <a:extLst>
              <a:ext uri="{FF2B5EF4-FFF2-40B4-BE49-F238E27FC236}">
                <a16:creationId xmlns:a16="http://schemas.microsoft.com/office/drawing/2014/main" id="{877D1F0E-B2FF-4FBC-9960-11CF682266D9}"/>
              </a:ext>
            </a:extLst>
          </p:cNvPr>
          <p:cNvSpPr/>
          <p:nvPr/>
        </p:nvSpPr>
        <p:spPr>
          <a:xfrm>
            <a:off x="386720" y="3362605"/>
            <a:ext cx="1080000" cy="324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kern="0" spc="-150" dirty="0"/>
              <a:t>단체</a:t>
            </a:r>
          </a:p>
        </p:txBody>
      </p:sp>
      <p:sp>
        <p:nvSpPr>
          <p:cNvPr id="27" name="모서리가 둥근 직사각형 33">
            <a:extLst>
              <a:ext uri="{FF2B5EF4-FFF2-40B4-BE49-F238E27FC236}">
                <a16:creationId xmlns:a16="http://schemas.microsoft.com/office/drawing/2014/main" id="{96AE5A23-F98D-4E32-9E00-444F70DC996E}"/>
              </a:ext>
            </a:extLst>
          </p:cNvPr>
          <p:cNvSpPr/>
          <p:nvPr/>
        </p:nvSpPr>
        <p:spPr>
          <a:xfrm>
            <a:off x="386720" y="4114012"/>
            <a:ext cx="1080000" cy="324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kern="0" spc="-150" dirty="0"/>
              <a:t>사물</a:t>
            </a:r>
          </a:p>
        </p:txBody>
      </p:sp>
      <p:sp>
        <p:nvSpPr>
          <p:cNvPr id="28" name="모서리가 둥근 직사각형 33">
            <a:extLst>
              <a:ext uri="{FF2B5EF4-FFF2-40B4-BE49-F238E27FC236}">
                <a16:creationId xmlns:a16="http://schemas.microsoft.com/office/drawing/2014/main" id="{7E8BCA95-A575-4EE7-9AD4-4E387EEE4E44}"/>
              </a:ext>
            </a:extLst>
          </p:cNvPr>
          <p:cNvSpPr/>
          <p:nvPr/>
        </p:nvSpPr>
        <p:spPr>
          <a:xfrm>
            <a:off x="386720" y="3738309"/>
            <a:ext cx="1080000" cy="324000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kern="0" spc="-150" dirty="0"/>
              <a:t>하위 단체</a:t>
            </a:r>
          </a:p>
        </p:txBody>
      </p:sp>
      <p:sp>
        <p:nvSpPr>
          <p:cNvPr id="30" name="사각형: 둥근 모서리 81">
            <a:extLst>
              <a:ext uri="{FF2B5EF4-FFF2-40B4-BE49-F238E27FC236}">
                <a16:creationId xmlns:a16="http://schemas.microsoft.com/office/drawing/2014/main" id="{3B493CBB-F5CF-4586-8622-433F598F91F5}"/>
              </a:ext>
            </a:extLst>
          </p:cNvPr>
          <p:cNvSpPr/>
          <p:nvPr/>
        </p:nvSpPr>
        <p:spPr>
          <a:xfrm>
            <a:off x="2969549" y="1691145"/>
            <a:ext cx="4362022" cy="103662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9050" cap="flat" cmpd="sng" algn="ctr">
            <a:solidFill>
              <a:schemeClr val="bg1"/>
            </a:solidFill>
            <a:prstDash val="solid"/>
            <a:miter lim="800000"/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14400"/>
            <a:r>
              <a:rPr lang="ko-KR" altLang="en-US" b="1" kern="0" dirty="0">
                <a:latin typeface="+mn-ea"/>
              </a:rPr>
              <a:t>암호화 기반 아이디</a:t>
            </a:r>
            <a:r>
              <a:rPr lang="en-US" altLang="ko-KR" b="1" kern="0" dirty="0">
                <a:latin typeface="+mn-ea"/>
              </a:rPr>
              <a:t>(P</a:t>
            </a:r>
            <a:r>
              <a:rPr lang="ko-KR" altLang="en-US" b="1" kern="0" dirty="0">
                <a:latin typeface="+mn-ea"/>
              </a:rPr>
              <a:t>코드</a:t>
            </a:r>
            <a:r>
              <a:rPr lang="en-US" altLang="ko-KR" b="1" kern="0" dirty="0">
                <a:latin typeface="+mn-ea"/>
              </a:rPr>
              <a:t>)</a:t>
            </a:r>
          </a:p>
          <a:p>
            <a:pPr algn="ctr" defTabSz="914400"/>
            <a:br>
              <a:rPr lang="en-US" altLang="ko-KR" b="1" kern="0" dirty="0">
                <a:latin typeface="+mn-ea"/>
              </a:rPr>
            </a:br>
            <a:endParaRPr lang="ko-KR" altLang="en-US" b="1" kern="0" dirty="0">
              <a:latin typeface="+mn-ea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028E2DDA-BB42-4431-B569-3118A5A97D05}"/>
              </a:ext>
            </a:extLst>
          </p:cNvPr>
          <p:cNvGrpSpPr/>
          <p:nvPr/>
        </p:nvGrpSpPr>
        <p:grpSpPr>
          <a:xfrm>
            <a:off x="3089918" y="2254841"/>
            <a:ext cx="4098765" cy="360000"/>
            <a:chOff x="3271949" y="2744673"/>
            <a:chExt cx="3948940" cy="252000"/>
          </a:xfrm>
        </p:grpSpPr>
        <p:sp>
          <p:nvSpPr>
            <p:cNvPr id="48" name="모서리가 둥근 직사각형 33">
              <a:extLst>
                <a:ext uri="{FF2B5EF4-FFF2-40B4-BE49-F238E27FC236}">
                  <a16:creationId xmlns:a16="http://schemas.microsoft.com/office/drawing/2014/main" id="{B4418082-0F6B-4428-A4CC-A8F2600A4309}"/>
                </a:ext>
              </a:extLst>
            </p:cNvPr>
            <p:cNvSpPr/>
            <p:nvPr/>
          </p:nvSpPr>
          <p:spPr>
            <a:xfrm>
              <a:off x="3271949" y="2744673"/>
              <a:ext cx="845521" cy="252000"/>
            </a:xfrm>
            <a:prstGeom prst="roundRect">
              <a:avLst>
                <a:gd name="adj" fmla="val 50000"/>
              </a:avLst>
            </a:prstGeom>
            <a:solidFill>
              <a:srgbClr val="11BD73"/>
            </a:solidFill>
            <a:ln w="1905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kern="0" spc="-150" dirty="0">
                  <a:solidFill>
                    <a:prstClr val="white"/>
                  </a:solidFill>
                </a:rPr>
                <a:t>개인키</a:t>
              </a:r>
            </a:p>
          </p:txBody>
        </p:sp>
        <p:sp>
          <p:nvSpPr>
            <p:cNvPr id="49" name="모서리가 둥근 직사각형 33">
              <a:extLst>
                <a:ext uri="{FF2B5EF4-FFF2-40B4-BE49-F238E27FC236}">
                  <a16:creationId xmlns:a16="http://schemas.microsoft.com/office/drawing/2014/main" id="{4415543E-E893-4F43-B5D7-CA6E2EC2625D}"/>
                </a:ext>
              </a:extLst>
            </p:cNvPr>
            <p:cNvSpPr/>
            <p:nvPr/>
          </p:nvSpPr>
          <p:spPr>
            <a:xfrm>
              <a:off x="4306422" y="2744673"/>
              <a:ext cx="845521" cy="252000"/>
            </a:xfrm>
            <a:prstGeom prst="roundRect">
              <a:avLst>
                <a:gd name="adj" fmla="val 50000"/>
              </a:avLst>
            </a:prstGeom>
            <a:solidFill>
              <a:srgbClr val="11BD73"/>
            </a:solidFill>
            <a:ln w="1905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kern="0" spc="-150" dirty="0">
                  <a:solidFill>
                    <a:prstClr val="white"/>
                  </a:solidFill>
                </a:rPr>
                <a:t>공개키</a:t>
              </a:r>
            </a:p>
          </p:txBody>
        </p:sp>
        <p:sp>
          <p:nvSpPr>
            <p:cNvPr id="50" name="모서리가 둥근 직사각형 33">
              <a:extLst>
                <a:ext uri="{FF2B5EF4-FFF2-40B4-BE49-F238E27FC236}">
                  <a16:creationId xmlns:a16="http://schemas.microsoft.com/office/drawing/2014/main" id="{37539FE9-127B-4D33-B9B6-F61A074CA34A}"/>
                </a:ext>
              </a:extLst>
            </p:cNvPr>
            <p:cNvSpPr/>
            <p:nvPr/>
          </p:nvSpPr>
          <p:spPr>
            <a:xfrm>
              <a:off x="5340895" y="2744673"/>
              <a:ext cx="845521" cy="252000"/>
            </a:xfrm>
            <a:prstGeom prst="roundRect">
              <a:avLst>
                <a:gd name="adj" fmla="val 50000"/>
              </a:avLst>
            </a:prstGeom>
            <a:solidFill>
              <a:srgbClr val="11BD73"/>
            </a:solidFill>
            <a:ln w="1905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kern="0" spc="-150" dirty="0">
                  <a:solidFill>
                    <a:prstClr val="white"/>
                  </a:solidFill>
                </a:rPr>
                <a:t>해시코드</a:t>
              </a:r>
            </a:p>
          </p:txBody>
        </p:sp>
        <p:sp>
          <p:nvSpPr>
            <p:cNvPr id="51" name="모서리가 둥근 직사각형 33">
              <a:extLst>
                <a:ext uri="{FF2B5EF4-FFF2-40B4-BE49-F238E27FC236}">
                  <a16:creationId xmlns:a16="http://schemas.microsoft.com/office/drawing/2014/main" id="{A6D481B2-4A9C-4144-A757-D30206DB8557}"/>
                </a:ext>
              </a:extLst>
            </p:cNvPr>
            <p:cNvSpPr/>
            <p:nvPr/>
          </p:nvSpPr>
          <p:spPr>
            <a:xfrm>
              <a:off x="6375368" y="2744673"/>
              <a:ext cx="845521" cy="252000"/>
            </a:xfrm>
            <a:prstGeom prst="roundRect">
              <a:avLst>
                <a:gd name="adj" fmla="val 50000"/>
              </a:avLst>
            </a:prstGeom>
            <a:solidFill>
              <a:srgbClr val="11BD73"/>
            </a:solidFill>
            <a:ln w="1905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kern="0" spc="-150" dirty="0">
                  <a:solidFill>
                    <a:prstClr val="white"/>
                  </a:solidFill>
                </a:rPr>
                <a:t>P</a:t>
              </a:r>
              <a:r>
                <a:rPr kumimoji="0" lang="ko-KR" altLang="en-US" sz="1400" kern="0" spc="-150" dirty="0">
                  <a:solidFill>
                    <a:prstClr val="white"/>
                  </a:solidFill>
                </a:rPr>
                <a:t>코드</a:t>
              </a:r>
            </a:p>
          </p:txBody>
        </p:sp>
      </p:grp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BB5CEE17-F87F-4F30-95CB-F1374C08F7FC}"/>
              </a:ext>
            </a:extLst>
          </p:cNvPr>
          <p:cNvCxnSpPr>
            <a:cxnSpLocks/>
            <a:stCxn id="49" idx="1"/>
            <a:endCxn id="48" idx="3"/>
          </p:cNvCxnSpPr>
          <p:nvPr/>
        </p:nvCxnSpPr>
        <p:spPr>
          <a:xfrm flipH="1">
            <a:off x="3967519" y="2434841"/>
            <a:ext cx="196120" cy="0"/>
          </a:xfrm>
          <a:prstGeom prst="straightConnector1">
            <a:avLst/>
          </a:prstGeom>
          <a:ln w="3175">
            <a:solidFill>
              <a:schemeClr val="bg1">
                <a:lumMod val="50000"/>
              </a:schemeClr>
            </a:solidFill>
            <a:headEnd type="triangle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018C21F3-5A66-471A-B22A-FF39965F1A70}"/>
              </a:ext>
            </a:extLst>
          </p:cNvPr>
          <p:cNvCxnSpPr>
            <a:cxnSpLocks/>
            <a:stCxn id="50" idx="1"/>
            <a:endCxn id="49" idx="3"/>
          </p:cNvCxnSpPr>
          <p:nvPr/>
        </p:nvCxnSpPr>
        <p:spPr>
          <a:xfrm flipH="1">
            <a:off x="5041240" y="2434841"/>
            <a:ext cx="196121" cy="0"/>
          </a:xfrm>
          <a:prstGeom prst="straightConnector1">
            <a:avLst/>
          </a:prstGeom>
          <a:ln w="3175">
            <a:solidFill>
              <a:schemeClr val="bg1">
                <a:lumMod val="50000"/>
              </a:schemeClr>
            </a:solidFill>
            <a:headEnd type="triangle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5684811C-77E0-4D7E-B653-D58C17D40EC9}"/>
              </a:ext>
            </a:extLst>
          </p:cNvPr>
          <p:cNvCxnSpPr>
            <a:cxnSpLocks/>
            <a:stCxn id="51" idx="1"/>
            <a:endCxn id="50" idx="3"/>
          </p:cNvCxnSpPr>
          <p:nvPr/>
        </p:nvCxnSpPr>
        <p:spPr>
          <a:xfrm flipH="1">
            <a:off x="6114962" y="2434841"/>
            <a:ext cx="196120" cy="0"/>
          </a:xfrm>
          <a:prstGeom prst="straightConnector1">
            <a:avLst/>
          </a:prstGeom>
          <a:ln w="3175">
            <a:solidFill>
              <a:schemeClr val="bg1">
                <a:lumMod val="50000"/>
              </a:schemeClr>
            </a:solidFill>
            <a:headEnd type="triangle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_PO1">
            <a:extLst>
              <a:ext uri="{FF2B5EF4-FFF2-40B4-BE49-F238E27FC236}">
                <a16:creationId xmlns:a16="http://schemas.microsoft.com/office/drawing/2014/main" id="{10395F5B-BFEE-457F-B6DC-F41BF6ACA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6398" y="3891696"/>
            <a:ext cx="6414125" cy="36000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600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  <a:ea typeface="+mn-ea"/>
              </a:rPr>
              <a:t>디지털 우정 플랫폼</a:t>
            </a:r>
            <a:endParaRPr lang="en-US" altLang="ko-KR" sz="1600" kern="0" spc="-15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latin typeface="+mn-ea"/>
              <a:ea typeface="+mn-ea"/>
            </a:endParaRPr>
          </a:p>
        </p:txBody>
      </p:sp>
      <p:sp>
        <p:nvSpPr>
          <p:cNvPr id="36" name="사각형: 둥근 모서리 81">
            <a:extLst>
              <a:ext uri="{FF2B5EF4-FFF2-40B4-BE49-F238E27FC236}">
                <a16:creationId xmlns:a16="http://schemas.microsoft.com/office/drawing/2014/main" id="{4B751068-A9A2-4E62-B18A-2360D88AEE4B}"/>
              </a:ext>
            </a:extLst>
          </p:cNvPr>
          <p:cNvSpPr/>
          <p:nvPr/>
        </p:nvSpPr>
        <p:spPr>
          <a:xfrm>
            <a:off x="7488525" y="1691145"/>
            <a:ext cx="1872000" cy="103662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9050" cap="flat" cmpd="sng" algn="ctr">
            <a:solidFill>
              <a:schemeClr val="bg1"/>
            </a:solidFill>
            <a:prstDash val="solid"/>
            <a:miter lim="800000"/>
          </a:ln>
          <a:effectLst>
            <a:outerShdw blurRad="25400" algn="ctr" rotWithShape="0">
              <a:prstClr val="black">
                <a:alpha val="40000"/>
              </a:prstClr>
            </a:outerShdw>
          </a:effectLst>
        </p:spPr>
        <p:txBody>
          <a:bodyPr lIns="36000" rIns="36000" rtlCol="0" anchor="ctr"/>
          <a:lstStyle/>
          <a:p>
            <a:pPr algn="ctr" defTabSz="914400"/>
            <a:r>
              <a:rPr lang="ko-KR" altLang="en-US" b="1" kern="0" spc="-150" dirty="0">
                <a:latin typeface="+mn-ea"/>
              </a:rPr>
              <a:t>생체 정</a:t>
            </a:r>
            <a:r>
              <a:rPr lang="ko-KR" altLang="en-US" b="1" kern="0" dirty="0">
                <a:latin typeface="+mn-ea"/>
              </a:rPr>
              <a:t>보</a:t>
            </a:r>
            <a:r>
              <a:rPr lang="en-US" altLang="ko-KR" b="1" kern="0" dirty="0">
                <a:latin typeface="+mn-ea"/>
              </a:rPr>
              <a:t>(FIDO)</a:t>
            </a:r>
          </a:p>
          <a:p>
            <a:pPr algn="ctr" defTabSz="914400"/>
            <a:endParaRPr lang="en-US" altLang="ko-KR" sz="1400" b="1" kern="0" dirty="0">
              <a:latin typeface="+mn-ea"/>
            </a:endParaRPr>
          </a:p>
          <a:p>
            <a:pPr algn="ctr" defTabSz="914400"/>
            <a:endParaRPr lang="ko-KR" altLang="en-US" sz="1400" b="1" kern="0" dirty="0">
              <a:latin typeface="+mn-ea"/>
            </a:endParaRPr>
          </a:p>
        </p:txBody>
      </p:sp>
      <p:sp>
        <p:nvSpPr>
          <p:cNvPr id="37" name="더하기 기호 105">
            <a:extLst>
              <a:ext uri="{FF2B5EF4-FFF2-40B4-BE49-F238E27FC236}">
                <a16:creationId xmlns:a16="http://schemas.microsoft.com/office/drawing/2014/main" id="{A1A51C4C-9A6B-4794-B304-42E2AFD3E08E}"/>
              </a:ext>
            </a:extLst>
          </p:cNvPr>
          <p:cNvSpPr/>
          <p:nvPr/>
        </p:nvSpPr>
        <p:spPr>
          <a:xfrm>
            <a:off x="7178703" y="2010764"/>
            <a:ext cx="443414" cy="443414"/>
          </a:xfrm>
          <a:prstGeom prst="mathPlus">
            <a:avLst>
              <a:gd name="adj1" fmla="val 9420"/>
            </a:avLst>
          </a:prstGeom>
          <a:solidFill>
            <a:srgbClr val="C00000"/>
          </a:solidFill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8" name="_PO1">
            <a:extLst>
              <a:ext uri="{FF2B5EF4-FFF2-40B4-BE49-F238E27FC236}">
                <a16:creationId xmlns:a16="http://schemas.microsoft.com/office/drawing/2014/main" id="{B1742E77-144A-4A34-9B1E-BA4954C3C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6398" y="3099795"/>
            <a:ext cx="1980000" cy="680825"/>
          </a:xfrm>
          <a:prstGeom prst="roundRect">
            <a:avLst>
              <a:gd name="adj" fmla="val 0"/>
            </a:avLst>
          </a:prstGeom>
          <a:solidFill>
            <a:srgbClr val="38B0B6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6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</a:rPr>
              <a:t>사이버우편사서함</a:t>
            </a:r>
            <a:endParaRPr lang="en-US" altLang="ko-KR" sz="1600" b="1" kern="0" spc="-15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_PO1">
            <a:extLst>
              <a:ext uri="{FF2B5EF4-FFF2-40B4-BE49-F238E27FC236}">
                <a16:creationId xmlns:a16="http://schemas.microsoft.com/office/drawing/2014/main" id="{2B59C56D-2E21-46CB-BE10-91BDD7A0B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6399" y="4343900"/>
            <a:ext cx="6414126" cy="36000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600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  <a:ea typeface="+mn-ea"/>
              </a:rPr>
              <a:t>외부 서비스 연계 </a:t>
            </a:r>
            <a:r>
              <a:rPr lang="en-US" altLang="ko-KR" sz="1600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  <a:ea typeface="+mn-ea"/>
              </a:rPr>
              <a:t>(</a:t>
            </a:r>
            <a:r>
              <a:rPr lang="ko-KR" altLang="en-US" sz="1600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  <a:ea typeface="+mn-ea"/>
              </a:rPr>
              <a:t>공공기관 및</a:t>
            </a:r>
            <a:r>
              <a:rPr lang="en-US" altLang="ko-KR" sz="1600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  <a:ea typeface="+mn-ea"/>
              </a:rPr>
              <a:t> </a:t>
            </a:r>
            <a:r>
              <a:rPr lang="ko-KR" altLang="en-US" sz="1600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  <a:ea typeface="+mn-ea"/>
              </a:rPr>
              <a:t>민간</a:t>
            </a:r>
            <a:r>
              <a:rPr lang="en-US" altLang="ko-KR" sz="1600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latin typeface="+mn-ea"/>
                <a:ea typeface="+mn-ea"/>
              </a:rPr>
              <a:t>)</a:t>
            </a:r>
          </a:p>
        </p:txBody>
      </p:sp>
      <p:cxnSp>
        <p:nvCxnSpPr>
          <p:cNvPr id="40" name="직선 화살표 연결선 39">
            <a:extLst>
              <a:ext uri="{FF2B5EF4-FFF2-40B4-BE49-F238E27FC236}">
                <a16:creationId xmlns:a16="http://schemas.microsoft.com/office/drawing/2014/main" id="{EF5CF40B-063B-4834-BF58-6690710B2C1E}"/>
              </a:ext>
            </a:extLst>
          </p:cNvPr>
          <p:cNvCxnSpPr>
            <a:cxnSpLocks/>
            <a:stCxn id="35" idx="2"/>
            <a:endCxn id="39" idx="0"/>
          </p:cNvCxnSpPr>
          <p:nvPr/>
        </p:nvCxnSpPr>
        <p:spPr>
          <a:xfrm>
            <a:off x="6153461" y="4251696"/>
            <a:ext cx="1" cy="92204"/>
          </a:xfrm>
          <a:prstGeom prst="straightConnector1">
            <a:avLst/>
          </a:prstGeom>
          <a:ln w="3175">
            <a:solidFill>
              <a:schemeClr val="tx2">
                <a:lumMod val="7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_PO1">
            <a:extLst>
              <a:ext uri="{FF2B5EF4-FFF2-40B4-BE49-F238E27FC236}">
                <a16:creationId xmlns:a16="http://schemas.microsoft.com/office/drawing/2014/main" id="{BD8B2449-D8A4-4DB0-A915-39BD83BD8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4120" y="3099795"/>
            <a:ext cx="1980000" cy="680825"/>
          </a:xfrm>
          <a:prstGeom prst="roundRect">
            <a:avLst>
              <a:gd name="adj" fmla="val 0"/>
            </a:avLst>
          </a:prstGeom>
          <a:solidFill>
            <a:srgbClr val="17375E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6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블록체인 네트워크</a:t>
            </a:r>
            <a:br>
              <a:rPr lang="en-US" altLang="ko-KR" sz="16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</a:br>
            <a:r>
              <a:rPr lang="en-US" altLang="ko-KR" sz="16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(</a:t>
            </a:r>
            <a:r>
              <a:rPr lang="ko-KR" altLang="en-US" sz="16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사용자 인증</a:t>
            </a:r>
            <a:r>
              <a:rPr lang="en-US" altLang="ko-KR" sz="16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)</a:t>
            </a:r>
          </a:p>
        </p:txBody>
      </p:sp>
      <p:sp>
        <p:nvSpPr>
          <p:cNvPr id="42" name="_PO1">
            <a:extLst>
              <a:ext uri="{FF2B5EF4-FFF2-40B4-BE49-F238E27FC236}">
                <a16:creationId xmlns:a16="http://schemas.microsoft.com/office/drawing/2014/main" id="{F8A45774-3D9C-4069-82EC-9378FAA9A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42" y="3099795"/>
            <a:ext cx="1980000" cy="680825"/>
          </a:xfrm>
          <a:prstGeom prst="roundRect">
            <a:avLst>
              <a:gd name="adj" fmla="val 0"/>
            </a:avLst>
          </a:prstGeom>
          <a:solidFill>
            <a:srgbClr val="38B0B6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6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가상우편환</a:t>
            </a:r>
            <a:endParaRPr lang="en-US" altLang="ko-KR" sz="1600" b="1" kern="0" spc="-15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schemeClr val="bg1"/>
              </a:solidFill>
              <a:latin typeface="+mn-ea"/>
              <a:ea typeface="+mn-ea"/>
            </a:endParaRPr>
          </a:p>
        </p:txBody>
      </p:sp>
      <p:cxnSp>
        <p:nvCxnSpPr>
          <p:cNvPr id="43" name="직선 화살표 연결선 113">
            <a:extLst>
              <a:ext uri="{FF2B5EF4-FFF2-40B4-BE49-F238E27FC236}">
                <a16:creationId xmlns:a16="http://schemas.microsoft.com/office/drawing/2014/main" id="{4EC30E7E-AC93-4822-AB7A-ED2B1148DA68}"/>
              </a:ext>
            </a:extLst>
          </p:cNvPr>
          <p:cNvCxnSpPr>
            <a:cxnSpLocks/>
            <a:stCxn id="36" idx="2"/>
            <a:endCxn id="41" idx="0"/>
          </p:cNvCxnSpPr>
          <p:nvPr/>
        </p:nvCxnSpPr>
        <p:spPr>
          <a:xfrm rot="5400000">
            <a:off x="7103313" y="1778582"/>
            <a:ext cx="372021" cy="2270405"/>
          </a:xfrm>
          <a:prstGeom prst="bentConnector3">
            <a:avLst>
              <a:gd name="adj1" fmla="val 50000"/>
            </a:avLst>
          </a:prstGeom>
          <a:ln w="19050">
            <a:solidFill>
              <a:srgbClr val="C00000"/>
            </a:solidFill>
            <a:headEnd type="non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6" name="Picture 8" descr="https://static.thenounproject.com/png/2059020-200.png">
            <a:extLst>
              <a:ext uri="{FF2B5EF4-FFF2-40B4-BE49-F238E27FC236}">
                <a16:creationId xmlns:a16="http://schemas.microsoft.com/office/drawing/2014/main" id="{D56BB68A-2A4D-4428-8EA1-4171D4AA0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000">
            <a:off x="8172380" y="2178477"/>
            <a:ext cx="459495" cy="45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7" name="직선 화살표 연결선 113">
            <a:extLst>
              <a:ext uri="{FF2B5EF4-FFF2-40B4-BE49-F238E27FC236}">
                <a16:creationId xmlns:a16="http://schemas.microsoft.com/office/drawing/2014/main" id="{29979D5F-1743-495D-8334-D96D2F54DE91}"/>
              </a:ext>
            </a:extLst>
          </p:cNvPr>
          <p:cNvCxnSpPr>
            <a:cxnSpLocks/>
            <a:stCxn id="30" idx="2"/>
            <a:endCxn id="41" idx="0"/>
          </p:cNvCxnSpPr>
          <p:nvPr/>
        </p:nvCxnSpPr>
        <p:spPr>
          <a:xfrm rot="16200000" flipH="1">
            <a:off x="5466330" y="2412004"/>
            <a:ext cx="372021" cy="1003560"/>
          </a:xfrm>
          <a:prstGeom prst="bentConnector3">
            <a:avLst>
              <a:gd name="adj1" fmla="val 50000"/>
            </a:avLst>
          </a:prstGeom>
          <a:ln w="19050">
            <a:solidFill>
              <a:srgbClr val="C00000"/>
            </a:solidFill>
            <a:headEnd type="none" w="lg" len="lg"/>
            <a:tailEnd type="non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타원 63">
            <a:extLst>
              <a:ext uri="{FF2B5EF4-FFF2-40B4-BE49-F238E27FC236}">
                <a16:creationId xmlns:a16="http://schemas.microsoft.com/office/drawing/2014/main" id="{CB95DEEF-3151-4564-9371-B42BCCA28CBE}"/>
              </a:ext>
            </a:extLst>
          </p:cNvPr>
          <p:cNvSpPr/>
          <p:nvPr/>
        </p:nvSpPr>
        <p:spPr>
          <a:xfrm>
            <a:off x="1833280" y="5137091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B6A4B212-5D10-4F0A-86D8-38ACF5A3E6FB}"/>
              </a:ext>
            </a:extLst>
          </p:cNvPr>
          <p:cNvSpPr/>
          <p:nvPr/>
        </p:nvSpPr>
        <p:spPr>
          <a:xfrm>
            <a:off x="1833280" y="5491285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6" name="타원 65">
            <a:extLst>
              <a:ext uri="{FF2B5EF4-FFF2-40B4-BE49-F238E27FC236}">
                <a16:creationId xmlns:a16="http://schemas.microsoft.com/office/drawing/2014/main" id="{9E58F3F0-2942-44D2-A5A0-22F57F01955B}"/>
              </a:ext>
            </a:extLst>
          </p:cNvPr>
          <p:cNvSpPr/>
          <p:nvPr/>
        </p:nvSpPr>
        <p:spPr>
          <a:xfrm>
            <a:off x="1831411" y="5861109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129E6F8F-3D78-4B83-9A10-A6795A1F2B0A}"/>
              </a:ext>
            </a:extLst>
          </p:cNvPr>
          <p:cNvGrpSpPr/>
          <p:nvPr/>
        </p:nvGrpSpPr>
        <p:grpSpPr>
          <a:xfrm>
            <a:off x="4950194" y="3368773"/>
            <a:ext cx="188952" cy="173579"/>
            <a:chOff x="5036370" y="3204656"/>
            <a:chExt cx="188952" cy="173579"/>
          </a:xfrm>
        </p:grpSpPr>
        <p:cxnSp>
          <p:nvCxnSpPr>
            <p:cNvPr id="53" name="직선 화살표 연결선 52">
              <a:extLst>
                <a:ext uri="{FF2B5EF4-FFF2-40B4-BE49-F238E27FC236}">
                  <a16:creationId xmlns:a16="http://schemas.microsoft.com/office/drawing/2014/main" id="{268E3EE3-328A-40DB-B08E-48EDFD59D0D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6370" y="3204656"/>
              <a:ext cx="188952" cy="0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triangle"/>
              <a:tailEnd type="non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직선 화살표 연결선 53">
              <a:extLst>
                <a:ext uri="{FF2B5EF4-FFF2-40B4-BE49-F238E27FC236}">
                  <a16:creationId xmlns:a16="http://schemas.microsoft.com/office/drawing/2014/main" id="{748710D0-677D-4E48-9689-99DDE0FFA01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6370" y="3378235"/>
              <a:ext cx="188952" cy="0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none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296ABE97-430E-477C-B05B-58A591A3D053}"/>
              </a:ext>
            </a:extLst>
          </p:cNvPr>
          <p:cNvGrpSpPr/>
          <p:nvPr/>
        </p:nvGrpSpPr>
        <p:grpSpPr>
          <a:xfrm>
            <a:off x="7166006" y="3353418"/>
            <a:ext cx="188952" cy="173579"/>
            <a:chOff x="5036370" y="3204656"/>
            <a:chExt cx="188952" cy="173579"/>
          </a:xfrm>
        </p:grpSpPr>
        <p:cxnSp>
          <p:nvCxnSpPr>
            <p:cNvPr id="57" name="직선 화살표 연결선 56">
              <a:extLst>
                <a:ext uri="{FF2B5EF4-FFF2-40B4-BE49-F238E27FC236}">
                  <a16:creationId xmlns:a16="http://schemas.microsoft.com/office/drawing/2014/main" id="{C523376B-4007-45B6-8C17-30786C0961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6370" y="3204656"/>
              <a:ext cx="188952" cy="0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triangle"/>
              <a:tailEnd type="non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직선 화살표 연결선 57">
              <a:extLst>
                <a:ext uri="{FF2B5EF4-FFF2-40B4-BE49-F238E27FC236}">
                  <a16:creationId xmlns:a16="http://schemas.microsoft.com/office/drawing/2014/main" id="{B8FFD475-A2EB-4758-8947-29031F4988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6370" y="3378235"/>
              <a:ext cx="188952" cy="0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none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48323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FF9BFEBA-8924-40F8-9A92-BA686F622FEE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1800" b="1" dirty="0">
                <a:solidFill>
                  <a:prstClr val="black"/>
                </a:solidFill>
              </a:rPr>
              <a:t>P</a:t>
            </a:r>
            <a:r>
              <a:rPr kumimoji="0" lang="ko-KR" altLang="en-US" sz="1800" b="1" dirty="0">
                <a:solidFill>
                  <a:prstClr val="black"/>
                </a:solidFill>
              </a:rPr>
              <a:t>코드 및 활용 방안</a:t>
            </a:r>
            <a:r>
              <a:rPr kumimoji="0" lang="en-US" altLang="ko-KR" sz="1800" b="1" dirty="0">
                <a:solidFill>
                  <a:prstClr val="black"/>
                </a:solidFill>
              </a:rPr>
              <a:t>(2/2)</a:t>
            </a:r>
            <a:endParaRPr kumimoji="0" lang="ko-KR" altLang="en-US" sz="1800" b="1" dirty="0">
              <a:solidFill>
                <a:prstClr val="black"/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8F90115-CF3D-4D7F-A7C5-06BB98CB9FF7}"/>
              </a:ext>
            </a:extLst>
          </p:cNvPr>
          <p:cNvSpPr/>
          <p:nvPr/>
        </p:nvSpPr>
        <p:spPr>
          <a:xfrm>
            <a:off x="5638409" y="315830"/>
            <a:ext cx="42594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Ⅵ.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디지털 우정플랫폼의 주요 서비스는 무엇인가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3216ED-3927-42ED-B85A-EED7EB911759}"/>
              </a:ext>
            </a:extLst>
          </p:cNvPr>
          <p:cNvSpPr txBox="1">
            <a:spLocks/>
          </p:cNvSpPr>
          <p:nvPr/>
        </p:nvSpPr>
        <p:spPr bwMode="auto">
          <a:xfrm>
            <a:off x="956515" y="786044"/>
            <a:ext cx="79848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en-US" altLang="ko-KR" sz="2000" dirty="0">
                <a:solidFill>
                  <a:schemeClr val="bg1"/>
                </a:solidFill>
              </a:rPr>
              <a:t>P</a:t>
            </a:r>
            <a:r>
              <a:rPr lang="ko-KR" altLang="en-US" sz="2000" dirty="0">
                <a:solidFill>
                  <a:schemeClr val="bg1"/>
                </a:solidFill>
              </a:rPr>
              <a:t>코드를 활용하여 온라인</a:t>
            </a:r>
            <a:r>
              <a:rPr lang="en-US" altLang="ko-KR" sz="2000" dirty="0">
                <a:solidFill>
                  <a:schemeClr val="bg1"/>
                </a:solidFill>
              </a:rPr>
              <a:t>/</a:t>
            </a:r>
            <a:r>
              <a:rPr lang="ko-KR" altLang="en-US" sz="2000" dirty="0">
                <a:solidFill>
                  <a:schemeClr val="bg1"/>
                </a:solidFill>
              </a:rPr>
              <a:t>오프라인 상에서 </a:t>
            </a:r>
            <a:r>
              <a:rPr lang="ko-KR" altLang="en-US" sz="2000" dirty="0">
                <a:solidFill>
                  <a:srgbClr val="FFFF00"/>
                </a:solidFill>
              </a:rPr>
              <a:t>다양한 서비스 제공 가능</a:t>
            </a:r>
            <a:endParaRPr lang="en-US" altLang="ko-KR" sz="2000" dirty="0">
              <a:solidFill>
                <a:srgbClr val="FFFF0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5F3F9E9-8A76-4FB0-86E2-68E82859FE98}"/>
              </a:ext>
            </a:extLst>
          </p:cNvPr>
          <p:cNvSpPr/>
          <p:nvPr/>
        </p:nvSpPr>
        <p:spPr>
          <a:xfrm>
            <a:off x="304421" y="1864640"/>
            <a:ext cx="4478400" cy="441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D2866B8-A496-4874-9BD0-67C09083E0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857" y="2624537"/>
            <a:ext cx="2005614" cy="185474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E3DA24-49B8-4A0C-9396-85145A682683}"/>
              </a:ext>
            </a:extLst>
          </p:cNvPr>
          <p:cNvSpPr txBox="1"/>
          <p:nvPr/>
        </p:nvSpPr>
        <p:spPr>
          <a:xfrm>
            <a:off x="408085" y="5257203"/>
            <a:ext cx="422147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30000"/>
              </a:lnSpc>
              <a:defRPr sz="1000" spc="-110">
                <a:ln w="17780" cmpd="sng">
                  <a:solidFill>
                    <a:schemeClr val="bg1">
                      <a:alpha val="5000"/>
                    </a:schemeClr>
                  </a:solidFill>
                  <a:prstDash val="solid"/>
                  <a:miter lim="800000"/>
                </a:ln>
                <a:latin typeface="+mn-lt"/>
                <a:ea typeface="+mj-ea"/>
                <a:cs typeface="+mj-cs"/>
              </a:defRPr>
            </a:lvl1pPr>
          </a:lstStyle>
          <a:p>
            <a:pPr marL="171450" indent="-17145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ko-KR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P</a:t>
            </a: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코드를 활용하여 내</a:t>
            </a: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  <a:sym typeface="Wingdings" panose="05000000000000000000" pitchFamily="2" charset="2"/>
              </a:rPr>
              <a:t></a:t>
            </a: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외부 사이트 </a:t>
            </a:r>
            <a:r>
              <a:rPr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간편 가입 및 로그인</a:t>
            </a: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 처리</a:t>
            </a:r>
            <a:endParaRPr lang="en-US" altLang="ko-KR" sz="1200" spc="-12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이용 사이트는 </a:t>
            </a:r>
            <a:r>
              <a:rPr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추가 인증 필요 없이 회원 가입 및 배송처리</a:t>
            </a: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 </a:t>
            </a:r>
            <a:endParaRPr lang="en-US" altLang="ko-KR" sz="1200" spc="-12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사용자는 </a:t>
            </a:r>
            <a:r>
              <a:rPr lang="en-US" altLang="ko-KR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P</a:t>
            </a: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코드에 등록한 배달 주소</a:t>
            </a:r>
            <a:r>
              <a:rPr lang="en-US" altLang="ko-KR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, </a:t>
            </a:r>
            <a:r>
              <a:rPr lang="ko-KR" altLang="en-US" sz="1200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연락처 등의 </a:t>
            </a:r>
            <a:r>
              <a:rPr lang="ko-KR" altLang="en-US" sz="1200" b="1" spc="-12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black"/>
                </a:solidFill>
              </a:rPr>
              <a:t>정보를 추가로 정보를 등록하지 않고 바로 사용 가능</a:t>
            </a:r>
            <a:endParaRPr lang="en-US" altLang="ko-KR" sz="1200" b="1" spc="-12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black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72B0D29-F7FD-4CE1-91D1-A41FBDB8E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777" y="2104466"/>
            <a:ext cx="2144927" cy="1024564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cxnSp>
        <p:nvCxnSpPr>
          <p:cNvPr id="9" name="연결선: 꺾임 207">
            <a:extLst>
              <a:ext uri="{FF2B5EF4-FFF2-40B4-BE49-F238E27FC236}">
                <a16:creationId xmlns:a16="http://schemas.microsoft.com/office/drawing/2014/main" id="{8DB45AF4-87DD-4221-B3AA-3562163ADD6A}"/>
              </a:ext>
            </a:extLst>
          </p:cNvPr>
          <p:cNvCxnSpPr>
            <a:cxnSpLocks/>
            <a:stCxn id="6" idx="0"/>
          </p:cNvCxnSpPr>
          <p:nvPr/>
        </p:nvCxnSpPr>
        <p:spPr>
          <a:xfrm rot="5400000" flipH="1" flipV="1">
            <a:off x="1751191" y="1856906"/>
            <a:ext cx="369105" cy="1166158"/>
          </a:xfrm>
          <a:prstGeom prst="bentConnector2">
            <a:avLst/>
          </a:prstGeom>
          <a:ln w="28575">
            <a:solidFill>
              <a:srgbClr val="10B56E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그림 9">
            <a:extLst>
              <a:ext uri="{FF2B5EF4-FFF2-40B4-BE49-F238E27FC236}">
                <a16:creationId xmlns:a16="http://schemas.microsoft.com/office/drawing/2014/main" id="{785388EF-DEE0-4010-BB02-563AAC7D46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3849" y="3134700"/>
            <a:ext cx="2141855" cy="104541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D7B06BA-23C0-49CE-861C-926AB37169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3337" y="4024545"/>
            <a:ext cx="2141855" cy="106184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cxnSp>
        <p:nvCxnSpPr>
          <p:cNvPr id="12" name="연결선: 꺾임 209">
            <a:extLst>
              <a:ext uri="{FF2B5EF4-FFF2-40B4-BE49-F238E27FC236}">
                <a16:creationId xmlns:a16="http://schemas.microsoft.com/office/drawing/2014/main" id="{BB49826B-104E-4AC2-A5DC-30AFA1663E38}"/>
              </a:ext>
            </a:extLst>
          </p:cNvPr>
          <p:cNvCxnSpPr>
            <a:cxnSpLocks/>
            <a:stCxn id="6" idx="2"/>
          </p:cNvCxnSpPr>
          <p:nvPr/>
        </p:nvCxnSpPr>
        <p:spPr>
          <a:xfrm rot="16200000" flipH="1">
            <a:off x="1816387" y="4015562"/>
            <a:ext cx="271444" cy="1198891"/>
          </a:xfrm>
          <a:prstGeom prst="bentConnector2">
            <a:avLst/>
          </a:prstGeom>
          <a:ln w="28575">
            <a:solidFill>
              <a:srgbClr val="0B5887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9DC7FA0-F9E0-45F1-954B-4A67731CE0D6}"/>
              </a:ext>
            </a:extLst>
          </p:cNvPr>
          <p:cNvSpPr/>
          <p:nvPr/>
        </p:nvSpPr>
        <p:spPr>
          <a:xfrm>
            <a:off x="5092112" y="1864640"/>
            <a:ext cx="4509467" cy="441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14" name="말풍선: 모서리가 둥근 사각형 7">
            <a:extLst>
              <a:ext uri="{FF2B5EF4-FFF2-40B4-BE49-F238E27FC236}">
                <a16:creationId xmlns:a16="http://schemas.microsoft.com/office/drawing/2014/main" id="{AB0960B9-0FFE-440A-88E1-14AF73F8D3F7}"/>
              </a:ext>
            </a:extLst>
          </p:cNvPr>
          <p:cNvSpPr/>
          <p:nvPr/>
        </p:nvSpPr>
        <p:spPr>
          <a:xfrm>
            <a:off x="6578582" y="2197810"/>
            <a:ext cx="1562124" cy="797560"/>
          </a:xfrm>
          <a:prstGeom prst="wedgeRoundRectCallout">
            <a:avLst>
              <a:gd name="adj1" fmla="val -22084"/>
              <a:gd name="adj2" fmla="val 67560"/>
              <a:gd name="adj3" fmla="val 16667"/>
            </a:avLst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2DD52A4-C49A-4B3A-9539-CBD1804AE9E0}"/>
              </a:ext>
            </a:extLst>
          </p:cNvPr>
          <p:cNvSpPr txBox="1"/>
          <p:nvPr/>
        </p:nvSpPr>
        <p:spPr>
          <a:xfrm>
            <a:off x="5228949" y="5257203"/>
            <a:ext cx="422147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30000"/>
              </a:lnSpc>
              <a:defRPr sz="1000" spc="-110">
                <a:ln w="17780" cmpd="sng">
                  <a:solidFill>
                    <a:schemeClr val="bg1">
                      <a:alpha val="5000"/>
                    </a:schemeClr>
                  </a:solidFill>
                  <a:prstDash val="solid"/>
                  <a:miter lim="800000"/>
                </a:ln>
                <a:latin typeface="+mn-lt"/>
                <a:ea typeface="+mj-ea"/>
                <a:cs typeface="+mj-cs"/>
              </a:defRPr>
            </a:lvl1pPr>
          </a:lstStyle>
          <a:p>
            <a:pPr marL="171450" indent="-171450" latinLnBrk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발송자는 수신자가 등록한  주소 명칭을 선택하여 손쉽게 발송 </a:t>
            </a:r>
            <a:endParaRPr lang="en-US" altLang="ko-KR" sz="1200" spc="-12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ko-KR" altLang="en-US" sz="1200" b="1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운송장 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등에는 </a:t>
            </a:r>
            <a:r>
              <a:rPr lang="en-US" altLang="ko-KR" sz="1200" spc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QR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코드</a:t>
            </a:r>
            <a:r>
              <a:rPr lang="en-US" altLang="ko-KR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집배코드</a:t>
            </a:r>
            <a:r>
              <a:rPr lang="en-US" altLang="ko-KR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세부주소</a:t>
            </a:r>
            <a:r>
              <a:rPr lang="en-US" altLang="ko-KR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(* 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표시</a:t>
            </a:r>
            <a:r>
              <a:rPr lang="en-US" altLang="ko-KR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),  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성명 </a:t>
            </a:r>
            <a:r>
              <a:rPr lang="en-US" altLang="ko-KR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(*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표시</a:t>
            </a:r>
            <a:r>
              <a:rPr lang="en-US" altLang="ko-KR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등으로 </a:t>
            </a:r>
            <a:r>
              <a:rPr lang="ko-KR" altLang="en-US" sz="1200" b="1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개인정보 노출 방지 </a:t>
            </a:r>
            <a:endParaRPr lang="en-US" altLang="ko-KR" sz="1200" b="1" spc="-12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ko-KR" altLang="en-US" sz="1200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집배원이 주소가 필요할 때는 </a:t>
            </a:r>
            <a:r>
              <a:rPr lang="en-US" altLang="ko-KR" sz="1200" b="1" spc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</a:t>
            </a:r>
            <a:r>
              <a:rPr lang="en-US" altLang="ko-KR" sz="1200" b="1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</a:t>
            </a:r>
            <a:r>
              <a:rPr lang="ko-KR" altLang="en-US" sz="1200" b="1" spc="-12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코드로 주소 변환 후 확인 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0E3EC4CE-77A5-441B-9E93-964A3BBC0987}"/>
              </a:ext>
            </a:extLst>
          </p:cNvPr>
          <p:cNvGrpSpPr/>
          <p:nvPr/>
        </p:nvGrpSpPr>
        <p:grpSpPr>
          <a:xfrm>
            <a:off x="5184260" y="2157625"/>
            <a:ext cx="933015" cy="933823"/>
            <a:chOff x="8289728" y="1752141"/>
            <a:chExt cx="465865" cy="465865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F5FC896-13F7-4EDA-B8A6-482CC1EB7CD5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자유형: 도형 293">
              <a:extLst>
                <a:ext uri="{FF2B5EF4-FFF2-40B4-BE49-F238E27FC236}">
                  <a16:creationId xmlns:a16="http://schemas.microsoft.com/office/drawing/2014/main" id="{BB6FA316-AB89-4FEA-A861-9063BD623744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B7389A1-8899-41AE-BB21-E006C2783DF9}"/>
                </a:ext>
              </a:extLst>
            </p:cNvPr>
            <p:cNvSpPr txBox="1"/>
            <p:nvPr/>
          </p:nvSpPr>
          <p:spPr>
            <a:xfrm>
              <a:off x="8421810" y="2071645"/>
              <a:ext cx="201700" cy="9212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200" b="1" spc="-15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발송자</a:t>
              </a:r>
            </a:p>
          </p:txBody>
        </p:sp>
        <p:grpSp>
          <p:nvGrpSpPr>
            <p:cNvPr id="20" name="그래픽 353">
              <a:extLst>
                <a:ext uri="{FF2B5EF4-FFF2-40B4-BE49-F238E27FC236}">
                  <a16:creationId xmlns:a16="http://schemas.microsoft.com/office/drawing/2014/main" id="{786D3592-B8F6-4765-BBEA-F570B23F3A2C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21" name="자유형: 도형 296">
                <a:extLst>
                  <a:ext uri="{FF2B5EF4-FFF2-40B4-BE49-F238E27FC236}">
                    <a16:creationId xmlns:a16="http://schemas.microsoft.com/office/drawing/2014/main" id="{9B5E50DC-F550-443E-BE61-C151710597D7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2" name="자유형: 도형 297">
                <a:extLst>
                  <a:ext uri="{FF2B5EF4-FFF2-40B4-BE49-F238E27FC236}">
                    <a16:creationId xmlns:a16="http://schemas.microsoft.com/office/drawing/2014/main" id="{21904B4C-DF8B-449F-8720-B06C9B5EA78B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3" name="자유형: 도형 298">
                <a:extLst>
                  <a:ext uri="{FF2B5EF4-FFF2-40B4-BE49-F238E27FC236}">
                    <a16:creationId xmlns:a16="http://schemas.microsoft.com/office/drawing/2014/main" id="{E54BDF3A-7485-4833-BF45-C69324A93F0C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4" name="자유형: 도형 299">
                <a:extLst>
                  <a:ext uri="{FF2B5EF4-FFF2-40B4-BE49-F238E27FC236}">
                    <a16:creationId xmlns:a16="http://schemas.microsoft.com/office/drawing/2014/main" id="{FC50E258-82EC-4B5E-8E37-D9FF2D6A3BD4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00468E4C-15C1-4F06-B7EE-1E745871B38D}"/>
              </a:ext>
            </a:extLst>
          </p:cNvPr>
          <p:cNvSpPr/>
          <p:nvPr/>
        </p:nvSpPr>
        <p:spPr>
          <a:xfrm>
            <a:off x="6236479" y="4701392"/>
            <a:ext cx="2414336" cy="396000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ko-KR" altLang="en-US" kern="0" dirty="0">
              <a:solidFill>
                <a:prstClr val="white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7C9E2A-1B8B-4F22-9143-686D04E74043}"/>
              </a:ext>
            </a:extLst>
          </p:cNvPr>
          <p:cNvSpPr txBox="1"/>
          <p:nvPr/>
        </p:nvSpPr>
        <p:spPr>
          <a:xfrm>
            <a:off x="6615693" y="4780451"/>
            <a:ext cx="1655903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latinLnBrk="0"/>
            <a:r>
              <a:rPr lang="ko-KR" altLang="en-US" sz="16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디지털 우정플랫폼</a:t>
            </a: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936CFA3A-E630-4181-B24D-6D57C58574AD}"/>
              </a:ext>
            </a:extLst>
          </p:cNvPr>
          <p:cNvGrpSpPr/>
          <p:nvPr/>
        </p:nvGrpSpPr>
        <p:grpSpPr>
          <a:xfrm>
            <a:off x="8557430" y="2157414"/>
            <a:ext cx="933015" cy="933823"/>
            <a:chOff x="8289728" y="1752141"/>
            <a:chExt cx="465865" cy="465865"/>
          </a:xfrm>
        </p:grpSpPr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6AA519AC-7188-4F32-8B76-9747330FE6C8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자유형: 도형 293">
              <a:extLst>
                <a:ext uri="{FF2B5EF4-FFF2-40B4-BE49-F238E27FC236}">
                  <a16:creationId xmlns:a16="http://schemas.microsoft.com/office/drawing/2014/main" id="{8A4E2FB2-F681-4F60-B5E5-91C39764D251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 dirty="0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B66F1B8-644C-46E9-9CC1-32E4DE52DE4F}"/>
                </a:ext>
              </a:extLst>
            </p:cNvPr>
            <p:cNvSpPr txBox="1"/>
            <p:nvPr/>
          </p:nvSpPr>
          <p:spPr>
            <a:xfrm>
              <a:off x="8421809" y="2071645"/>
              <a:ext cx="201700" cy="9212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200" b="1" spc="-15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수신자</a:t>
              </a:r>
            </a:p>
          </p:txBody>
        </p:sp>
        <p:grpSp>
          <p:nvGrpSpPr>
            <p:cNvPr id="34" name="그래픽 353">
              <a:extLst>
                <a:ext uri="{FF2B5EF4-FFF2-40B4-BE49-F238E27FC236}">
                  <a16:creationId xmlns:a16="http://schemas.microsoft.com/office/drawing/2014/main" id="{FC94C90E-61F9-43E6-9743-D83E2EE49819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35" name="자유형: 도형 296">
                <a:extLst>
                  <a:ext uri="{FF2B5EF4-FFF2-40B4-BE49-F238E27FC236}">
                    <a16:creationId xmlns:a16="http://schemas.microsoft.com/office/drawing/2014/main" id="{0476728B-E13C-4035-B583-CBD308297CFC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6" name="자유형: 도형 297">
                <a:extLst>
                  <a:ext uri="{FF2B5EF4-FFF2-40B4-BE49-F238E27FC236}">
                    <a16:creationId xmlns:a16="http://schemas.microsoft.com/office/drawing/2014/main" id="{A125BCC8-E920-449F-B944-1BC647C0DD78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7" name="자유형: 도형 298">
                <a:extLst>
                  <a:ext uri="{FF2B5EF4-FFF2-40B4-BE49-F238E27FC236}">
                    <a16:creationId xmlns:a16="http://schemas.microsoft.com/office/drawing/2014/main" id="{4AD76FBB-EE2B-4BA5-A7F4-3FF8E12E3EC5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8" name="자유형: 도형 299">
                <a:extLst>
                  <a:ext uri="{FF2B5EF4-FFF2-40B4-BE49-F238E27FC236}">
                    <a16:creationId xmlns:a16="http://schemas.microsoft.com/office/drawing/2014/main" id="{DE54A52E-476B-496C-8828-923CB6B93DF0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 dirty="0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pic>
        <p:nvPicPr>
          <p:cNvPr id="39" name="Picture 4" descr="https://static.thenounproject.com/png/186083-200.png">
            <a:extLst>
              <a:ext uri="{FF2B5EF4-FFF2-40B4-BE49-F238E27FC236}">
                <a16:creationId xmlns:a16="http://schemas.microsoft.com/office/drawing/2014/main" id="{83D1840C-047D-47B0-8516-BAE5116E1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125" y="2258397"/>
            <a:ext cx="603007" cy="60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https://static.thenounproject.com/png/178993-200.png">
            <a:extLst>
              <a:ext uri="{FF2B5EF4-FFF2-40B4-BE49-F238E27FC236}">
                <a16:creationId xmlns:a16="http://schemas.microsoft.com/office/drawing/2014/main" id="{32D8EDE4-1274-4BC1-B75B-1C563EDDB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970" y="2357488"/>
            <a:ext cx="431833" cy="43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https://static.thenounproject.com/png/1741468-200.png">
            <a:extLst>
              <a:ext uri="{FF2B5EF4-FFF2-40B4-BE49-F238E27FC236}">
                <a16:creationId xmlns:a16="http://schemas.microsoft.com/office/drawing/2014/main" id="{7ABFF609-2892-4215-8938-E004167BE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79" y="3053814"/>
            <a:ext cx="696566" cy="69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화살표: 오른쪽 10">
            <a:extLst>
              <a:ext uri="{FF2B5EF4-FFF2-40B4-BE49-F238E27FC236}">
                <a16:creationId xmlns:a16="http://schemas.microsoft.com/office/drawing/2014/main" id="{0116C1B9-E040-416E-A613-9413AB3A4E36}"/>
              </a:ext>
            </a:extLst>
          </p:cNvPr>
          <p:cNvSpPr/>
          <p:nvPr/>
        </p:nvSpPr>
        <p:spPr>
          <a:xfrm>
            <a:off x="6260864" y="2505118"/>
            <a:ext cx="216000" cy="251181"/>
          </a:xfrm>
          <a:prstGeom prst="rightArrow">
            <a:avLst/>
          </a:prstGeom>
          <a:solidFill>
            <a:srgbClr val="38B0B6"/>
          </a:solidFill>
          <a:ln w="6350">
            <a:solidFill>
              <a:srgbClr val="38B0B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화살표: 오른쪽 191">
            <a:extLst>
              <a:ext uri="{FF2B5EF4-FFF2-40B4-BE49-F238E27FC236}">
                <a16:creationId xmlns:a16="http://schemas.microsoft.com/office/drawing/2014/main" id="{249885E0-069F-464D-8549-1404E7CEABFE}"/>
              </a:ext>
            </a:extLst>
          </p:cNvPr>
          <p:cNvSpPr/>
          <p:nvPr/>
        </p:nvSpPr>
        <p:spPr>
          <a:xfrm>
            <a:off x="8234604" y="2516257"/>
            <a:ext cx="216000" cy="251181"/>
          </a:xfrm>
          <a:prstGeom prst="rightArrow">
            <a:avLst/>
          </a:prstGeom>
          <a:solidFill>
            <a:srgbClr val="38B0B6"/>
          </a:solidFill>
          <a:ln w="6350">
            <a:solidFill>
              <a:srgbClr val="38B0B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latinLnBrk="0"/>
            <a:endParaRPr lang="ko-KR" altLang="en-US" sz="18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4" name="연결선: 꺾임 16">
            <a:extLst>
              <a:ext uri="{FF2B5EF4-FFF2-40B4-BE49-F238E27FC236}">
                <a16:creationId xmlns:a16="http://schemas.microsoft.com/office/drawing/2014/main" id="{529E566E-13E4-47A8-BB10-647531FEAFF0}"/>
              </a:ext>
            </a:extLst>
          </p:cNvPr>
          <p:cNvCxnSpPr>
            <a:cxnSpLocks/>
            <a:stCxn id="17" idx="4"/>
            <a:endCxn id="27" idx="1"/>
          </p:cNvCxnSpPr>
          <p:nvPr/>
        </p:nvCxnSpPr>
        <p:spPr>
          <a:xfrm rot="16200000" flipH="1">
            <a:off x="5039651" y="3702564"/>
            <a:ext cx="1807944" cy="585711"/>
          </a:xfrm>
          <a:prstGeom prst="bentConnector2">
            <a:avLst/>
          </a:prstGeom>
          <a:ln w="28575">
            <a:solidFill>
              <a:srgbClr val="10B56E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연결선: 꺾임 195">
            <a:extLst>
              <a:ext uri="{FF2B5EF4-FFF2-40B4-BE49-F238E27FC236}">
                <a16:creationId xmlns:a16="http://schemas.microsoft.com/office/drawing/2014/main" id="{1B1B45D7-20BC-4F3B-BB35-F8BBC71A21F3}"/>
              </a:ext>
            </a:extLst>
          </p:cNvPr>
          <p:cNvCxnSpPr>
            <a:cxnSpLocks/>
            <a:stCxn id="27" idx="3"/>
            <a:endCxn id="41" idx="3"/>
          </p:cNvCxnSpPr>
          <p:nvPr/>
        </p:nvCxnSpPr>
        <p:spPr>
          <a:xfrm flipH="1" flipV="1">
            <a:off x="7788845" y="3402097"/>
            <a:ext cx="861970" cy="1497295"/>
          </a:xfrm>
          <a:prstGeom prst="bentConnector3">
            <a:avLst>
              <a:gd name="adj1" fmla="val -26521"/>
            </a:avLst>
          </a:prstGeom>
          <a:ln w="28575">
            <a:solidFill>
              <a:srgbClr val="006DD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6AB98227-6DD9-47E6-A63C-A64AA843175A}"/>
              </a:ext>
            </a:extLst>
          </p:cNvPr>
          <p:cNvSpPr/>
          <p:nvPr/>
        </p:nvSpPr>
        <p:spPr>
          <a:xfrm>
            <a:off x="6846970" y="3864324"/>
            <a:ext cx="2643475" cy="614961"/>
          </a:xfrm>
          <a:prstGeom prst="rect">
            <a:avLst/>
          </a:prstGeom>
          <a:solidFill>
            <a:srgbClr val="FFFF00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144000" bIns="36000" rtlCol="0" anchor="ctr" anchorCtr="0"/>
          <a:lstStyle/>
          <a:p>
            <a:pPr algn="r"/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A1 110 01 01</a:t>
            </a:r>
          </a:p>
          <a:p>
            <a:pPr algn="r"/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중구 중앙로 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****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홍</a:t>
            </a:r>
            <a:r>
              <a:rPr lang="en-US" altLang="ko-KR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**</a:t>
            </a:r>
            <a:endParaRPr lang="ko-KR" altLang="en-US" sz="14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7" name="Picture 10" descr="https://static.thenounproject.com/png/1969514-200.png">
            <a:extLst>
              <a:ext uri="{FF2B5EF4-FFF2-40B4-BE49-F238E27FC236}">
                <a16:creationId xmlns:a16="http://schemas.microsoft.com/office/drawing/2014/main" id="{0338607F-BE98-4171-A548-A2B006B43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886" y="4005109"/>
            <a:ext cx="350001" cy="35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직사각형 47">
            <a:extLst>
              <a:ext uri="{FF2B5EF4-FFF2-40B4-BE49-F238E27FC236}">
                <a16:creationId xmlns:a16="http://schemas.microsoft.com/office/drawing/2014/main" id="{DE5BFA14-40E6-4F00-B112-D1FCC0811D93}"/>
              </a:ext>
            </a:extLst>
          </p:cNvPr>
          <p:cNvSpPr/>
          <p:nvPr/>
        </p:nvSpPr>
        <p:spPr>
          <a:xfrm>
            <a:off x="5169023" y="3574655"/>
            <a:ext cx="1166163" cy="1031178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14400"/>
            <a:r>
              <a:rPr lang="ko-KR" altLang="en-US" sz="1200" kern="0" dirty="0"/>
              <a:t>수신자 </a:t>
            </a:r>
            <a:r>
              <a:rPr lang="en-US" altLang="ko-KR" sz="1200" kern="0" dirty="0"/>
              <a:t>: </a:t>
            </a:r>
            <a:r>
              <a:rPr lang="ko-KR" altLang="en-US" sz="1200" kern="0" dirty="0"/>
              <a:t>홍</a:t>
            </a:r>
            <a:r>
              <a:rPr lang="en-US" altLang="ko-KR" sz="1200" kern="0" dirty="0"/>
              <a:t>**   </a:t>
            </a:r>
          </a:p>
          <a:p>
            <a:pPr defTabSz="914400"/>
            <a:r>
              <a:rPr lang="ko-KR" altLang="en-US" sz="1200" kern="0" dirty="0">
                <a:sym typeface="Wingdings" panose="05000000000000000000" pitchFamily="2" charset="2"/>
              </a:rPr>
              <a:t> </a:t>
            </a:r>
            <a:r>
              <a:rPr lang="ko-KR" altLang="en-US" sz="1200" kern="0" dirty="0"/>
              <a:t> 집  </a:t>
            </a:r>
            <a:endParaRPr lang="en-US" altLang="ko-KR" sz="1200" kern="0" dirty="0"/>
          </a:p>
          <a:p>
            <a:pPr defTabSz="914400"/>
            <a:r>
              <a:rPr lang="en-US" altLang="ko-KR" sz="1200" kern="0" dirty="0">
                <a:sym typeface="Wingdings" panose="05000000000000000000" pitchFamily="2" charset="2"/>
              </a:rPr>
              <a:t> </a:t>
            </a:r>
            <a:r>
              <a:rPr lang="ko-KR" altLang="en-US" sz="1200" kern="0" dirty="0">
                <a:sym typeface="Wingdings" panose="05000000000000000000" pitchFamily="2" charset="2"/>
              </a:rPr>
              <a:t> 본사</a:t>
            </a:r>
            <a:r>
              <a:rPr lang="en-US" altLang="ko-KR" sz="1200" kern="0" dirty="0">
                <a:sym typeface="Wingdings" panose="05000000000000000000" pitchFamily="2" charset="2"/>
              </a:rPr>
              <a:t>(</a:t>
            </a:r>
            <a:r>
              <a:rPr lang="ko-KR" altLang="en-US" sz="1200" kern="0" dirty="0">
                <a:sym typeface="Wingdings" panose="05000000000000000000" pitchFamily="2" charset="2"/>
              </a:rPr>
              <a:t>서울</a:t>
            </a:r>
            <a:r>
              <a:rPr lang="en-US" altLang="ko-KR" sz="1200" kern="0" dirty="0">
                <a:sym typeface="Wingdings" panose="05000000000000000000" pitchFamily="2" charset="2"/>
              </a:rPr>
              <a:t>)               </a:t>
            </a:r>
          </a:p>
          <a:p>
            <a:pPr defTabSz="914400"/>
            <a:r>
              <a:rPr lang="en-US" altLang="ko-KR" sz="1200" kern="0" dirty="0">
                <a:sym typeface="Wingdings" panose="05000000000000000000" pitchFamily="2" charset="2"/>
              </a:rPr>
              <a:t> </a:t>
            </a:r>
            <a:r>
              <a:rPr lang="ko-KR" altLang="en-US" sz="1200" kern="0" dirty="0">
                <a:sym typeface="Wingdings" panose="05000000000000000000" pitchFamily="2" charset="2"/>
              </a:rPr>
              <a:t> 파견</a:t>
            </a:r>
            <a:r>
              <a:rPr lang="en-US" altLang="ko-KR" sz="1200" kern="0" dirty="0">
                <a:sym typeface="Wingdings" panose="05000000000000000000" pitchFamily="2" charset="2"/>
              </a:rPr>
              <a:t>(</a:t>
            </a:r>
            <a:r>
              <a:rPr lang="ko-KR" altLang="en-US" sz="1200" kern="0" dirty="0">
                <a:sym typeface="Wingdings" panose="05000000000000000000" pitchFamily="2" charset="2"/>
              </a:rPr>
              <a:t>대전</a:t>
            </a:r>
            <a:r>
              <a:rPr lang="en-US" altLang="ko-KR" sz="1200" kern="0" dirty="0">
                <a:sym typeface="Wingdings" panose="05000000000000000000" pitchFamily="2" charset="2"/>
              </a:rPr>
              <a:t>)</a:t>
            </a:r>
            <a:endParaRPr lang="ko-KR" altLang="en-US" sz="1200" kern="0" dirty="0"/>
          </a:p>
        </p:txBody>
      </p:sp>
      <p:pic>
        <p:nvPicPr>
          <p:cNvPr id="49" name="Picture 12" descr="https://static.thenounproject.com/png/2511015-200.png">
            <a:extLst>
              <a:ext uri="{FF2B5EF4-FFF2-40B4-BE49-F238E27FC236}">
                <a16:creationId xmlns:a16="http://schemas.microsoft.com/office/drawing/2014/main" id="{3B1D5B3D-3CE9-4926-BAB1-7EBC8FB90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187" y="3174950"/>
            <a:ext cx="630574" cy="63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양쪽 모서리가 둥근 사각형 134">
            <a:extLst>
              <a:ext uri="{FF2B5EF4-FFF2-40B4-BE49-F238E27FC236}">
                <a16:creationId xmlns:a16="http://schemas.microsoft.com/office/drawing/2014/main" id="{3F3BF898-9A21-413C-BAEF-09DEFFAFD155}"/>
              </a:ext>
            </a:extLst>
          </p:cNvPr>
          <p:cNvSpPr/>
          <p:nvPr/>
        </p:nvSpPr>
        <p:spPr>
          <a:xfrm>
            <a:off x="5092112" y="1421195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오프라인 </a:t>
            </a:r>
            <a:r>
              <a:rPr lang="en-US" altLang="ko-KR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( </a:t>
            </a:r>
            <a:r>
              <a:rPr lang="ko-KR" altLang="en-US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주소 정보 변환 서비스</a:t>
            </a:r>
            <a:r>
              <a:rPr lang="en-US" altLang="ko-KR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)</a:t>
            </a:r>
            <a:endParaRPr lang="ko-KR" altLang="en-US" sz="1600" b="1" kern="0" spc="-25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</a:endParaRPr>
          </a:p>
        </p:txBody>
      </p:sp>
      <p:sp>
        <p:nvSpPr>
          <p:cNvPr id="51" name="양쪽 모서리가 둥근 사각형 99">
            <a:extLst>
              <a:ext uri="{FF2B5EF4-FFF2-40B4-BE49-F238E27FC236}">
                <a16:creationId xmlns:a16="http://schemas.microsoft.com/office/drawing/2014/main" id="{EFC68ABE-AFB4-45BF-B583-94A3679C9BF3}"/>
              </a:ext>
            </a:extLst>
          </p:cNvPr>
          <p:cNvSpPr/>
          <p:nvPr/>
        </p:nvSpPr>
        <p:spPr>
          <a:xfrm>
            <a:off x="304471" y="1409312"/>
            <a:ext cx="4478350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온라인  </a:t>
            </a:r>
            <a:r>
              <a:rPr lang="en-US" altLang="ko-KR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(</a:t>
            </a:r>
            <a:r>
              <a:rPr lang="ko-KR" altLang="en-US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사용자 인증 서비스</a:t>
            </a:r>
            <a:r>
              <a:rPr lang="en-US" altLang="ko-KR" sz="1600" b="1" kern="0" spc="-2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)</a:t>
            </a:r>
            <a:endParaRPr lang="ko-KR" altLang="en-US" sz="1600" b="1" kern="0" spc="-25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722170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모서리가 둥근 직사각형 96">
            <a:extLst>
              <a:ext uri="{FF2B5EF4-FFF2-40B4-BE49-F238E27FC236}">
                <a16:creationId xmlns:a16="http://schemas.microsoft.com/office/drawing/2014/main" id="{C4E3FAA9-60CB-4B22-81ED-F9ED217D7CF0}"/>
              </a:ext>
            </a:extLst>
          </p:cNvPr>
          <p:cNvSpPr/>
          <p:nvPr/>
        </p:nvSpPr>
        <p:spPr>
          <a:xfrm>
            <a:off x="282994" y="1890447"/>
            <a:ext cx="4478350" cy="44027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140" name="Rectangle 2"/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디지털 우편사서함 서비스</a:t>
            </a:r>
            <a:endParaRPr lang="ko-KR" altLang="en-US" sz="1800" dirty="0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103337" y="1928436"/>
            <a:ext cx="4505913" cy="436476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14" name="양쪽 모서리가 둥근 사각형 13"/>
          <p:cNvSpPr/>
          <p:nvPr/>
        </p:nvSpPr>
        <p:spPr>
          <a:xfrm>
            <a:off x="5103337" y="1488858"/>
            <a:ext cx="4516289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17375E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</a:pPr>
            <a:r>
              <a:rPr lang="ko-KR" altLang="en-US" sz="1600" b="1" kern="0" spc="-9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사서함 용량 할당 및 운영 관리</a:t>
            </a:r>
          </a:p>
        </p:txBody>
      </p:sp>
      <p:sp>
        <p:nvSpPr>
          <p:cNvPr id="175" name="사각형: 둥근 모서리 68">
            <a:extLst>
              <a:ext uri="{FF2B5EF4-FFF2-40B4-BE49-F238E27FC236}">
                <a16:creationId xmlns:a16="http://schemas.microsoft.com/office/drawing/2014/main" id="{170FA9EC-9576-4A24-A393-B48061F101A4}"/>
              </a:ext>
            </a:extLst>
          </p:cNvPr>
          <p:cNvSpPr/>
          <p:nvPr/>
        </p:nvSpPr>
        <p:spPr>
          <a:xfrm>
            <a:off x="5251937" y="5575559"/>
            <a:ext cx="4249024" cy="602809"/>
          </a:xfrm>
          <a:prstGeom prst="roundRect">
            <a:avLst>
              <a:gd name="adj" fmla="val 0"/>
            </a:avLst>
          </a:prstGeom>
          <a:solidFill>
            <a:srgbClr val="E7EFF9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lvl="0" indent="-171450" fontAlgn="auto" latinLnBrk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en-US" altLang="ko-KR" sz="1200" spc="-120">
                <a:solidFill>
                  <a:prstClr val="black"/>
                </a:solidFill>
                <a:latin typeface="맑은 고딕" panose="020B0503020000020004" pitchFamily="50" charset="-127"/>
              </a:rPr>
              <a:t>P</a:t>
            </a:r>
            <a:r>
              <a:rPr kumimoji="0" lang="ko-KR" altLang="en-US" sz="1200" spc="-120">
                <a:solidFill>
                  <a:prstClr val="black"/>
                </a:solidFill>
                <a:latin typeface="맑은 고딕" panose="020B0503020000020004" pitchFamily="50" charset="-127"/>
              </a:rPr>
              <a:t>코드 가입한 모든 개인</a:t>
            </a:r>
            <a:r>
              <a:rPr kumimoji="0" lang="en-US" altLang="ko-KR" sz="1200" spc="-12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0" lang="ko-KR" altLang="en-US" sz="1200" spc="-120">
                <a:solidFill>
                  <a:prstClr val="black"/>
                </a:solidFill>
                <a:latin typeface="맑은 고딕" panose="020B0503020000020004" pitchFamily="50" charset="-127"/>
              </a:rPr>
              <a:t>기업 고객에게 기본 </a:t>
            </a:r>
            <a:r>
              <a:rPr kumimoji="0" lang="ko-KR" altLang="en-US" sz="1200" b="1" spc="-120">
                <a:solidFill>
                  <a:prstClr val="black"/>
                </a:solidFill>
                <a:latin typeface="맑은 고딕" panose="020B0503020000020004" pitchFamily="50" charset="-127"/>
              </a:rPr>
              <a:t>사서함</a:t>
            </a:r>
            <a:r>
              <a:rPr kumimoji="0" lang="ko-KR" altLang="en-US" sz="1200" spc="-120">
                <a:solidFill>
                  <a:prstClr val="black"/>
                </a:solidFill>
                <a:latin typeface="맑은 고딕" panose="020B0503020000020004" pitchFamily="50" charset="-127"/>
              </a:rPr>
              <a:t> 용량제공</a:t>
            </a:r>
            <a:endParaRPr kumimoji="0" lang="en-US" altLang="ko-KR" sz="1200" spc="-12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71450" lvl="0" indent="-171450" fontAlgn="auto" latinLnBrk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200" spc="-90">
                <a:solidFill>
                  <a:prstClr val="black"/>
                </a:solidFill>
                <a:latin typeface="맑은 고딕" panose="020B0503020000020004" pitchFamily="50" charset="-127"/>
              </a:rPr>
              <a:t>디지털우편사서함의 용량 조정</a:t>
            </a:r>
            <a:r>
              <a:rPr kumimoji="0" lang="en-US" altLang="ko-KR" sz="1200" spc="-9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0" lang="ko-KR" altLang="en-US" sz="1200" spc="-90">
                <a:solidFill>
                  <a:prstClr val="black"/>
                </a:solidFill>
                <a:latin typeface="맑은 고딕" panose="020B0503020000020004" pitchFamily="50" charset="-127"/>
              </a:rPr>
              <a:t>가격 정보 등 운영 관리 지원</a:t>
            </a:r>
            <a:endParaRPr kumimoji="0" lang="en-US" altLang="ko-KR" sz="1200" spc="-90" dirty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16" name="직사각형 115"/>
          <p:cNvSpPr/>
          <p:nvPr/>
        </p:nvSpPr>
        <p:spPr>
          <a:xfrm>
            <a:off x="5638409" y="315830"/>
            <a:ext cx="42594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Ⅵ.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디지털 우정플랫폼의 주요 서비스는 무엇인가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106" name="양쪽 모서리가 둥근 사각형 105"/>
          <p:cNvSpPr/>
          <p:nvPr/>
        </p:nvSpPr>
        <p:spPr>
          <a:xfrm>
            <a:off x="282994" y="1488858"/>
            <a:ext cx="4483083" cy="447438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</a:pPr>
            <a:r>
              <a:rPr lang="en-US" altLang="ko-KR" sz="1600" b="1" kern="0" spc="-9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P</a:t>
            </a:r>
            <a:r>
              <a:rPr lang="ko-KR" altLang="en-US" sz="1600" b="1" kern="0" spc="-9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코드 가입 고객에게 디지털우편사서함 제공 </a:t>
            </a:r>
          </a:p>
        </p:txBody>
      </p:sp>
      <p:sp>
        <p:nvSpPr>
          <p:cNvPr id="134" name="직사각형 133">
            <a:extLst>
              <a:ext uri="{FF2B5EF4-FFF2-40B4-BE49-F238E27FC236}">
                <a16:creationId xmlns:a16="http://schemas.microsoft.com/office/drawing/2014/main" id="{898EAFE7-3157-4444-903C-A2E432E61B54}"/>
              </a:ext>
            </a:extLst>
          </p:cNvPr>
          <p:cNvSpPr/>
          <p:nvPr/>
        </p:nvSpPr>
        <p:spPr>
          <a:xfrm>
            <a:off x="1926322" y="2383577"/>
            <a:ext cx="2681214" cy="2618953"/>
          </a:xfrm>
          <a:prstGeom prst="rect">
            <a:avLst/>
          </a:prstGeom>
          <a:solidFill>
            <a:srgbClr val="ECEBE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lt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2" name="직사각형 121"/>
          <p:cNvSpPr/>
          <p:nvPr/>
        </p:nvSpPr>
        <p:spPr bwMode="auto">
          <a:xfrm>
            <a:off x="2147483" y="2619590"/>
            <a:ext cx="2237514" cy="36000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79388" indent="-179388" algn="ctr" eaLnBrk="0" latin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ko-KR" altLang="en-US" sz="1200" dirty="0">
                <a:solidFill>
                  <a:srgbClr val="000000"/>
                </a:solidFill>
              </a:rPr>
              <a:t>전자 우편 사서함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23" name="직사각형 122"/>
          <p:cNvSpPr/>
          <p:nvPr/>
        </p:nvSpPr>
        <p:spPr bwMode="auto">
          <a:xfrm>
            <a:off x="2147483" y="3096678"/>
            <a:ext cx="2237514" cy="36000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marL="179388" indent="-179388" algn="ctr" eaLnBrk="0" latinLnBrk="0" hangingPunct="0">
              <a:lnSpc>
                <a:spcPct val="90000"/>
              </a:lnSpc>
              <a:spcBef>
                <a:spcPct val="20000"/>
              </a:spcBef>
              <a:buSzPct val="100000"/>
            </a:pPr>
            <a:r>
              <a:rPr lang="ko-KR" altLang="en-US" sz="1200" dirty="0">
                <a:solidFill>
                  <a:srgbClr val="000000"/>
                </a:solidFill>
              </a:rPr>
              <a:t>전자문서 보관관리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24" name="직사각형 123"/>
          <p:cNvSpPr/>
          <p:nvPr/>
        </p:nvSpPr>
        <p:spPr bwMode="auto">
          <a:xfrm>
            <a:off x="2147483" y="3573766"/>
            <a:ext cx="2237514" cy="36000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계약서 관리</a:t>
            </a:r>
          </a:p>
        </p:txBody>
      </p:sp>
      <p:sp>
        <p:nvSpPr>
          <p:cNvPr id="131" name="직사각형 130"/>
          <p:cNvSpPr/>
          <p:nvPr/>
        </p:nvSpPr>
        <p:spPr bwMode="auto">
          <a:xfrm>
            <a:off x="2147483" y="4050854"/>
            <a:ext cx="2237514" cy="36000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영수증 보관</a:t>
            </a:r>
          </a:p>
        </p:txBody>
      </p:sp>
      <p:sp>
        <p:nvSpPr>
          <p:cNvPr id="132" name="직사각형 131"/>
          <p:cNvSpPr/>
          <p:nvPr/>
        </p:nvSpPr>
        <p:spPr bwMode="auto">
          <a:xfrm>
            <a:off x="2147483" y="4527942"/>
            <a:ext cx="2237514" cy="36000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전자고지서 수신</a:t>
            </a:r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/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수납</a:t>
            </a:r>
          </a:p>
        </p:txBody>
      </p:sp>
      <p:sp>
        <p:nvSpPr>
          <p:cNvPr id="135" name="줄무늬가 있는 오른쪽 화살표 134"/>
          <p:cNvSpPr/>
          <p:nvPr/>
        </p:nvSpPr>
        <p:spPr bwMode="auto">
          <a:xfrm>
            <a:off x="1321369" y="2774243"/>
            <a:ext cx="481927" cy="488543"/>
          </a:xfrm>
          <a:prstGeom prst="stripedRightArrow">
            <a:avLst>
              <a:gd name="adj1" fmla="val 62478"/>
              <a:gd name="adj2" fmla="val 50000"/>
            </a:avLst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400" spc="-90" dirty="0">
              <a:solidFill>
                <a:sysClr val="window" lastClr="FFFFFF"/>
              </a:solidFill>
            </a:endParaRPr>
          </a:p>
        </p:txBody>
      </p:sp>
      <p:sp>
        <p:nvSpPr>
          <p:cNvPr id="136" name="줄무늬가 있는 오른쪽 화살표 135"/>
          <p:cNvSpPr/>
          <p:nvPr/>
        </p:nvSpPr>
        <p:spPr bwMode="auto">
          <a:xfrm>
            <a:off x="1321369" y="4154318"/>
            <a:ext cx="481927" cy="488543"/>
          </a:xfrm>
          <a:prstGeom prst="stripedRightArrow">
            <a:avLst>
              <a:gd name="adj1" fmla="val 62478"/>
              <a:gd name="adj2" fmla="val 50000"/>
            </a:avLst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400" spc="-90" dirty="0">
              <a:solidFill>
                <a:sysClr val="window" lastClr="FFFFFF"/>
              </a:solidFill>
            </a:endParaRPr>
          </a:p>
        </p:txBody>
      </p:sp>
      <p:sp>
        <p:nvSpPr>
          <p:cNvPr id="137" name="타원 136">
            <a:extLst>
              <a:ext uri="{FF2B5EF4-FFF2-40B4-BE49-F238E27FC236}">
                <a16:creationId xmlns:a16="http://schemas.microsoft.com/office/drawing/2014/main" id="{635DAB08-E039-4DB6-B3EE-2ABEB35FFF0B}"/>
              </a:ext>
            </a:extLst>
          </p:cNvPr>
          <p:cNvSpPr>
            <a:spLocks noChangeAspect="1"/>
          </p:cNvSpPr>
          <p:nvPr/>
        </p:nvSpPr>
        <p:spPr>
          <a:xfrm>
            <a:off x="405039" y="2519361"/>
            <a:ext cx="1044000" cy="1044000"/>
          </a:xfrm>
          <a:prstGeom prst="ellipse">
            <a:avLst/>
          </a:prstGeom>
          <a:solidFill>
            <a:srgbClr val="11BD73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</a:t>
            </a: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</a:t>
            </a:r>
            <a:endParaRPr lang="en-US" altLang="ko-KR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가입 </a:t>
            </a:r>
            <a:endParaRPr lang="en-US" altLang="ko-KR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개인고객</a:t>
            </a:r>
          </a:p>
        </p:txBody>
      </p:sp>
      <p:sp>
        <p:nvSpPr>
          <p:cNvPr id="138" name="타원 137">
            <a:extLst>
              <a:ext uri="{FF2B5EF4-FFF2-40B4-BE49-F238E27FC236}">
                <a16:creationId xmlns:a16="http://schemas.microsoft.com/office/drawing/2014/main" id="{91E33729-A6A1-4BAE-B731-83F931A368F1}"/>
              </a:ext>
            </a:extLst>
          </p:cNvPr>
          <p:cNvSpPr>
            <a:spLocks noChangeAspect="1"/>
          </p:cNvSpPr>
          <p:nvPr/>
        </p:nvSpPr>
        <p:spPr>
          <a:xfrm>
            <a:off x="405039" y="3896409"/>
            <a:ext cx="1044000" cy="1044000"/>
          </a:xfrm>
          <a:prstGeom prst="ellipse">
            <a:avLst/>
          </a:prstGeom>
          <a:solidFill>
            <a:srgbClr val="11BD73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</a:t>
            </a: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</a:t>
            </a:r>
            <a:endParaRPr lang="en-US" altLang="ko-KR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가입 </a:t>
            </a:r>
            <a:endParaRPr lang="en-US" altLang="ko-KR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endParaRPr lang="en-US" altLang="ko-KR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</a:t>
            </a:r>
          </a:p>
        </p:txBody>
      </p:sp>
      <p:sp>
        <p:nvSpPr>
          <p:cNvPr id="143" name="사각형: 둥근 모서리 68">
            <a:extLst>
              <a:ext uri="{FF2B5EF4-FFF2-40B4-BE49-F238E27FC236}">
                <a16:creationId xmlns:a16="http://schemas.microsoft.com/office/drawing/2014/main" id="{170FA9EC-9576-4A24-A393-B48061F101A4}"/>
              </a:ext>
            </a:extLst>
          </p:cNvPr>
          <p:cNvSpPr/>
          <p:nvPr/>
        </p:nvSpPr>
        <p:spPr>
          <a:xfrm>
            <a:off x="405040" y="5575559"/>
            <a:ext cx="4202496" cy="602809"/>
          </a:xfrm>
          <a:prstGeom prst="roundRect">
            <a:avLst>
              <a:gd name="adj" fmla="val 0"/>
            </a:avLst>
          </a:prstGeom>
          <a:solidFill>
            <a:srgbClr val="E7EFF9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lvl="0" indent="-171450" fontAlgn="auto" latinLnBrk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200">
                <a:solidFill>
                  <a:prstClr val="black"/>
                </a:solidFill>
                <a:latin typeface="맑은 고딕" panose="020B0503020000020004" pitchFamily="50" charset="-127"/>
              </a:rPr>
              <a:t>전자우편 수신함</a:t>
            </a:r>
            <a:r>
              <a:rPr kumimoji="0" lang="en-US" altLang="ko-KR" sz="120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kumimoji="0" lang="ko-KR" altLang="en-US" sz="1200" spc="-90">
                <a:solidFill>
                  <a:prstClr val="black"/>
                </a:solidFill>
                <a:latin typeface="맑은 고딕" panose="020B0503020000020004" pitchFamily="50" charset="-127"/>
              </a:rPr>
              <a:t>및 전자문서 보관 </a:t>
            </a:r>
            <a:r>
              <a:rPr kumimoji="0" lang="en-US" altLang="ko-KR" sz="1200" spc="-90">
                <a:solidFill>
                  <a:prstClr val="black"/>
                </a:solidFill>
                <a:latin typeface="맑은 고딕" panose="020B0503020000020004" pitchFamily="50" charset="-127"/>
              </a:rPr>
              <a:t>/</a:t>
            </a:r>
            <a:r>
              <a:rPr kumimoji="0" lang="ko-KR" altLang="en-US" sz="1200" spc="-90">
                <a:solidFill>
                  <a:prstClr val="black"/>
                </a:solidFill>
                <a:latin typeface="맑은 고딕" panose="020B0503020000020004" pitchFamily="50" charset="-127"/>
              </a:rPr>
              <a:t>이용 서비스 제공</a:t>
            </a:r>
            <a:endParaRPr kumimoji="0" lang="en-US" altLang="ko-KR" sz="1200" spc="-9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171450" lvl="0" indent="-171450" fontAlgn="auto" latinLnBrk="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kumimoji="0" lang="ko-KR" altLang="en-US" sz="1200" spc="-90">
                <a:solidFill>
                  <a:prstClr val="black"/>
                </a:solidFill>
                <a:latin typeface="맑은 고딕" panose="020B0503020000020004" pitchFamily="50" charset="-127"/>
              </a:rPr>
              <a:t>저장공간의 자율적 관리 및 필요 시 저장공간 추가 구매 가능</a:t>
            </a:r>
            <a:endParaRPr kumimoji="0" lang="ko-KR" altLang="en-US" sz="1200" spc="-90" dirty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176" name="그룹 175"/>
          <p:cNvGrpSpPr/>
          <p:nvPr/>
        </p:nvGrpSpPr>
        <p:grpSpPr>
          <a:xfrm>
            <a:off x="5251937" y="2129950"/>
            <a:ext cx="2681214" cy="3239191"/>
            <a:chOff x="1591838" y="2102675"/>
            <a:chExt cx="2061200" cy="3460352"/>
          </a:xfrm>
        </p:grpSpPr>
        <p:grpSp>
          <p:nvGrpSpPr>
            <p:cNvPr id="189" name="그룹 188"/>
            <p:cNvGrpSpPr/>
            <p:nvPr/>
          </p:nvGrpSpPr>
          <p:grpSpPr>
            <a:xfrm>
              <a:off x="1591838" y="2102675"/>
              <a:ext cx="2061200" cy="3460352"/>
              <a:chOff x="1554895" y="2008509"/>
              <a:chExt cx="1220753" cy="902988"/>
            </a:xfrm>
          </p:grpSpPr>
          <p:sp>
            <p:nvSpPr>
              <p:cNvPr id="196" name="직사각형 195">
                <a:extLst>
                  <a:ext uri="{FF2B5EF4-FFF2-40B4-BE49-F238E27FC236}">
                    <a16:creationId xmlns:a16="http://schemas.microsoft.com/office/drawing/2014/main" id="{D68B04FA-CBFF-467C-8219-0606E7D4DC8E}"/>
                  </a:ext>
                </a:extLst>
              </p:cNvPr>
              <p:cNvSpPr/>
              <p:nvPr/>
            </p:nvSpPr>
            <p:spPr>
              <a:xfrm>
                <a:off x="1554895" y="2008509"/>
                <a:ext cx="1220753" cy="89897"/>
              </a:xfrm>
              <a:prstGeom prst="rect">
                <a:avLst/>
              </a:prstGeom>
              <a:solidFill>
                <a:srgbClr val="5981D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0" lang="ko-KR" altLang="en-US" sz="1200" b="1" kern="0" dirty="0">
                    <a:solidFill>
                      <a:sysClr val="window" lastClr="FFFFFF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사서함 운영 관리</a:t>
                </a:r>
              </a:p>
            </p:txBody>
          </p:sp>
          <p:sp>
            <p:nvSpPr>
              <p:cNvPr id="197" name="직사각형 196">
                <a:extLst>
                  <a:ext uri="{FF2B5EF4-FFF2-40B4-BE49-F238E27FC236}">
                    <a16:creationId xmlns:a16="http://schemas.microsoft.com/office/drawing/2014/main" id="{898EAFE7-3157-4444-903C-A2E432E61B54}"/>
                  </a:ext>
                </a:extLst>
              </p:cNvPr>
              <p:cNvSpPr/>
              <p:nvPr/>
            </p:nvSpPr>
            <p:spPr>
              <a:xfrm>
                <a:off x="1554895" y="2098406"/>
                <a:ext cx="1220753" cy="813091"/>
              </a:xfrm>
              <a:prstGeom prst="rect">
                <a:avLst/>
              </a:prstGeom>
              <a:solidFill>
                <a:srgbClr val="ECEBE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200">
                  <a:solidFill>
                    <a:schemeClr val="lt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190" name="그룹 189"/>
            <p:cNvGrpSpPr/>
            <p:nvPr/>
          </p:nvGrpSpPr>
          <p:grpSpPr>
            <a:xfrm>
              <a:off x="1759196" y="2672687"/>
              <a:ext cx="1720103" cy="2644658"/>
              <a:chOff x="4725800" y="2677172"/>
              <a:chExt cx="1720103" cy="2644658"/>
            </a:xfrm>
          </p:grpSpPr>
          <p:sp>
            <p:nvSpPr>
              <p:cNvPr id="191" name="직사각형 190"/>
              <p:cNvSpPr/>
              <p:nvPr/>
            </p:nvSpPr>
            <p:spPr bwMode="auto">
              <a:xfrm>
                <a:off x="4725800" y="2677172"/>
                <a:ext cx="1720103" cy="384580"/>
              </a:xfrm>
              <a:prstGeom prst="rect">
                <a:avLst/>
              </a:prstGeom>
              <a:solidFill>
                <a:schemeClr val="bg1"/>
              </a:solidFill>
              <a:ln w="6350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179388" indent="-179388" algn="ctr" eaLnBrk="0" latinLnBrk="0" hangingPunct="0">
                  <a:lnSpc>
                    <a:spcPct val="90000"/>
                  </a:lnSpc>
                  <a:spcBef>
                    <a:spcPct val="20000"/>
                  </a:spcBef>
                  <a:buSzPct val="100000"/>
                </a:pPr>
                <a:r>
                  <a:rPr lang="ko-KR" altLang="en-US" sz="1200" dirty="0">
                    <a:solidFill>
                      <a:srgbClr val="000000"/>
                    </a:solidFill>
                  </a:rPr>
                  <a:t>전체 사서함 용량 관리</a:t>
                </a:r>
              </a:p>
            </p:txBody>
          </p:sp>
          <p:sp>
            <p:nvSpPr>
              <p:cNvPr id="192" name="직사각형 191"/>
              <p:cNvSpPr/>
              <p:nvPr/>
            </p:nvSpPr>
            <p:spPr bwMode="auto">
              <a:xfrm>
                <a:off x="4725800" y="3242191"/>
                <a:ext cx="1720103" cy="384580"/>
              </a:xfrm>
              <a:prstGeom prst="rect">
                <a:avLst/>
              </a:prstGeom>
              <a:solidFill>
                <a:schemeClr val="bg1"/>
              </a:solidFill>
              <a:ln w="6350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179388" indent="-179388" algn="ctr" eaLnBrk="0" latinLnBrk="0" hangingPunct="0">
                  <a:lnSpc>
                    <a:spcPct val="90000"/>
                  </a:lnSpc>
                  <a:spcBef>
                    <a:spcPct val="20000"/>
                  </a:spcBef>
                  <a:buSzPct val="100000"/>
                </a:pPr>
                <a:r>
                  <a:rPr lang="ko-KR" altLang="en-US" sz="1200" dirty="0">
                    <a:solidFill>
                      <a:srgbClr val="000000"/>
                    </a:solidFill>
                  </a:rPr>
                  <a:t>사서함 용량 할당 조정 관리</a:t>
                </a:r>
              </a:p>
            </p:txBody>
          </p:sp>
          <p:sp>
            <p:nvSpPr>
              <p:cNvPr id="193" name="직사각형 192"/>
              <p:cNvSpPr/>
              <p:nvPr/>
            </p:nvSpPr>
            <p:spPr bwMode="auto">
              <a:xfrm>
                <a:off x="4725800" y="3807211"/>
                <a:ext cx="1720103" cy="384580"/>
              </a:xfrm>
              <a:prstGeom prst="rect">
                <a:avLst/>
              </a:prstGeom>
              <a:solidFill>
                <a:schemeClr val="bg1"/>
              </a:solidFill>
              <a:ln w="6350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179388" indent="-179388" algn="ctr" eaLnBrk="0" latinLnBrk="0" hangingPunct="0">
                  <a:lnSpc>
                    <a:spcPct val="90000"/>
                  </a:lnSpc>
                  <a:spcBef>
                    <a:spcPct val="20000"/>
                  </a:spcBef>
                  <a:buSzPct val="100000"/>
                </a:pPr>
                <a:r>
                  <a:rPr lang="ko-KR" altLang="en-US" sz="1200" dirty="0">
                    <a:solidFill>
                      <a:srgbClr val="000000"/>
                    </a:solidFill>
                  </a:rPr>
                  <a:t>사서함</a:t>
                </a:r>
                <a:r>
                  <a:rPr lang="en-US" altLang="ko-KR" sz="1200" dirty="0">
                    <a:solidFill>
                      <a:srgbClr val="000000"/>
                    </a:solidFill>
                  </a:rPr>
                  <a:t> </a:t>
                </a:r>
                <a:r>
                  <a:rPr lang="ko-KR" altLang="en-US" sz="1200" dirty="0">
                    <a:solidFill>
                      <a:srgbClr val="000000"/>
                    </a:solidFill>
                  </a:rPr>
                  <a:t>용량 정보 관리</a:t>
                </a:r>
              </a:p>
            </p:txBody>
          </p:sp>
          <p:sp>
            <p:nvSpPr>
              <p:cNvPr id="194" name="직사각형 193"/>
              <p:cNvSpPr/>
              <p:nvPr/>
            </p:nvSpPr>
            <p:spPr bwMode="auto">
              <a:xfrm>
                <a:off x="4725800" y="4372231"/>
                <a:ext cx="1720103" cy="384580"/>
              </a:xfrm>
              <a:prstGeom prst="rect">
                <a:avLst/>
              </a:prstGeom>
              <a:solidFill>
                <a:schemeClr val="bg1"/>
              </a:solidFill>
              <a:ln w="6350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179388" indent="-179388" algn="ctr" eaLnBrk="0" latinLnBrk="0" hangingPunct="0">
                  <a:lnSpc>
                    <a:spcPct val="90000"/>
                  </a:lnSpc>
                  <a:spcBef>
                    <a:spcPct val="20000"/>
                  </a:spcBef>
                  <a:buSzPct val="100000"/>
                </a:pPr>
                <a:r>
                  <a:rPr lang="ko-KR" altLang="en-US" sz="1200" dirty="0">
                    <a:solidFill>
                      <a:srgbClr val="000000"/>
                    </a:solidFill>
                  </a:rPr>
                  <a:t>가격정보관리</a:t>
                </a:r>
              </a:p>
            </p:txBody>
          </p:sp>
          <p:sp>
            <p:nvSpPr>
              <p:cNvPr id="195" name="직사각형 194"/>
              <p:cNvSpPr/>
              <p:nvPr/>
            </p:nvSpPr>
            <p:spPr bwMode="auto">
              <a:xfrm>
                <a:off x="4725800" y="4937250"/>
                <a:ext cx="1720103" cy="384580"/>
              </a:xfrm>
              <a:prstGeom prst="rect">
                <a:avLst/>
              </a:prstGeom>
              <a:solidFill>
                <a:schemeClr val="bg1"/>
              </a:solidFill>
              <a:ln w="6350" cap="flat" cmpd="sng" algn="ctr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179388" indent="-179388" algn="ctr" eaLnBrk="0" latinLnBrk="0" hangingPunct="0">
                  <a:lnSpc>
                    <a:spcPct val="90000"/>
                  </a:lnSpc>
                  <a:spcBef>
                    <a:spcPct val="20000"/>
                  </a:spcBef>
                  <a:buSzPct val="100000"/>
                </a:pPr>
                <a:r>
                  <a:rPr lang="ko-KR" altLang="en-US" sz="1200" dirty="0">
                    <a:solidFill>
                      <a:srgbClr val="000000"/>
                    </a:solidFill>
                  </a:rPr>
                  <a:t>사서함게시판 공지관리</a:t>
                </a:r>
              </a:p>
            </p:txBody>
          </p:sp>
        </p:grpSp>
      </p:grpSp>
      <p:sp>
        <p:nvSpPr>
          <p:cNvPr id="199" name="줄무늬가 있는 오른쪽 화살표 198"/>
          <p:cNvSpPr/>
          <p:nvPr/>
        </p:nvSpPr>
        <p:spPr bwMode="auto">
          <a:xfrm flipH="1">
            <a:off x="8044103" y="3579508"/>
            <a:ext cx="510222" cy="488543"/>
          </a:xfrm>
          <a:prstGeom prst="stripedRightArrow">
            <a:avLst>
              <a:gd name="adj1" fmla="val 62478"/>
              <a:gd name="adj2" fmla="val 50000"/>
            </a:avLst>
          </a:prstGeom>
          <a:solidFill>
            <a:schemeClr val="bg1">
              <a:lumMod val="75000"/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sz="1400" spc="-90" dirty="0">
              <a:solidFill>
                <a:sysClr val="window" lastClr="FFFFFF"/>
              </a:solidFill>
            </a:endParaRPr>
          </a:p>
        </p:txBody>
      </p:sp>
      <p:sp>
        <p:nvSpPr>
          <p:cNvPr id="200" name="직사각형 199">
            <a:extLst>
              <a:ext uri="{FF2B5EF4-FFF2-40B4-BE49-F238E27FC236}">
                <a16:creationId xmlns:a16="http://schemas.microsoft.com/office/drawing/2014/main" id="{D68B04FA-CBFF-467C-8219-0606E7D4DC8E}"/>
              </a:ext>
            </a:extLst>
          </p:cNvPr>
          <p:cNvSpPr/>
          <p:nvPr/>
        </p:nvSpPr>
        <p:spPr>
          <a:xfrm>
            <a:off x="1926322" y="5057905"/>
            <a:ext cx="2681214" cy="324000"/>
          </a:xfrm>
          <a:prstGeom prst="rect">
            <a:avLst/>
          </a:prstGeom>
          <a:solidFill>
            <a:srgbClr val="5981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b="1" kern="0" dirty="0">
                <a:solidFill>
                  <a:sysClr val="window" lastClr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디지털우편사서함 구매 관리</a:t>
            </a:r>
          </a:p>
        </p:txBody>
      </p:sp>
      <p:sp>
        <p:nvSpPr>
          <p:cNvPr id="201" name="직사각형 200">
            <a:extLst>
              <a:ext uri="{FF2B5EF4-FFF2-40B4-BE49-F238E27FC236}">
                <a16:creationId xmlns:a16="http://schemas.microsoft.com/office/drawing/2014/main" id="{D68B04FA-CBFF-467C-8219-0606E7D4DC8E}"/>
              </a:ext>
            </a:extLst>
          </p:cNvPr>
          <p:cNvSpPr/>
          <p:nvPr/>
        </p:nvSpPr>
        <p:spPr>
          <a:xfrm>
            <a:off x="1926322" y="2129950"/>
            <a:ext cx="2681214" cy="322478"/>
          </a:xfrm>
          <a:prstGeom prst="rect">
            <a:avLst/>
          </a:prstGeom>
          <a:solidFill>
            <a:srgbClr val="5981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b="1" kern="0" dirty="0">
                <a:solidFill>
                  <a:sysClr val="window" lastClr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디지털우편사서함 이용관리</a:t>
            </a:r>
          </a:p>
        </p:txBody>
      </p:sp>
      <p:sp>
        <p:nvSpPr>
          <p:cNvPr id="43" name="Rectangle 3">
            <a:extLst>
              <a:ext uri="{FF2B5EF4-FFF2-40B4-BE49-F238E27FC236}">
                <a16:creationId xmlns:a16="http://schemas.microsoft.com/office/drawing/2014/main" id="{9198B5A6-CEE1-44DE-AA2C-ECC7B280DC19}"/>
              </a:ext>
            </a:extLst>
          </p:cNvPr>
          <p:cNvSpPr txBox="1">
            <a:spLocks/>
          </p:cNvSpPr>
          <p:nvPr/>
        </p:nvSpPr>
        <p:spPr bwMode="auto">
          <a:xfrm>
            <a:off x="2391212" y="786044"/>
            <a:ext cx="51155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ko-KR" altLang="en-US" sz="2000" spc="-150" dirty="0">
                <a:solidFill>
                  <a:srgbClr val="FFFF00"/>
                </a:solidFill>
              </a:rPr>
              <a:t>디지털 우편 사서함</a:t>
            </a:r>
            <a:r>
              <a:rPr lang="ko-KR" altLang="en-US" sz="2000" spc="-150" dirty="0">
                <a:solidFill>
                  <a:schemeClr val="bg1"/>
                </a:solidFill>
              </a:rPr>
              <a:t>으로 선진 우편 서비스 제공</a:t>
            </a:r>
          </a:p>
        </p:txBody>
      </p:sp>
      <p:sp>
        <p:nvSpPr>
          <p:cNvPr id="198" name="타원 197">
            <a:extLst>
              <a:ext uri="{FF2B5EF4-FFF2-40B4-BE49-F238E27FC236}">
                <a16:creationId xmlns:a16="http://schemas.microsoft.com/office/drawing/2014/main" id="{635DAB08-E039-4DB6-B3EE-2ABEB35FFF0B}"/>
              </a:ext>
            </a:extLst>
          </p:cNvPr>
          <p:cNvSpPr>
            <a:spLocks noChangeAspect="1"/>
          </p:cNvSpPr>
          <p:nvPr/>
        </p:nvSpPr>
        <p:spPr>
          <a:xfrm>
            <a:off x="8454155" y="3301779"/>
            <a:ext cx="1044000" cy="1044000"/>
          </a:xfrm>
          <a:prstGeom prst="ellipse">
            <a:avLst/>
          </a:prstGeom>
          <a:solidFill>
            <a:srgbClr val="327FD9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사서함</a:t>
            </a:r>
            <a:endParaRPr lang="en-US" altLang="ko-KR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</a:t>
            </a:r>
            <a:endParaRPr lang="en-US" altLang="ko-KR" sz="1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관리자</a:t>
            </a:r>
          </a:p>
        </p:txBody>
      </p:sp>
    </p:spTree>
    <p:extLst>
      <p:ext uri="{BB962C8B-B14F-4D97-AF65-F5344CB8AC3E}">
        <p14:creationId xmlns:p14="http://schemas.microsoft.com/office/powerpoint/2010/main" val="3568907204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2"/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하이브리드 우편 서비스</a:t>
            </a:r>
            <a:endParaRPr lang="ko-KR" altLang="en-US" sz="1800" dirty="0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40EE038-C802-4DD5-A4C7-7C64830E1E31}"/>
              </a:ext>
            </a:extLst>
          </p:cNvPr>
          <p:cNvGrpSpPr/>
          <p:nvPr/>
        </p:nvGrpSpPr>
        <p:grpSpPr>
          <a:xfrm>
            <a:off x="199664" y="2828978"/>
            <a:ext cx="1080000" cy="1080000"/>
            <a:chOff x="8289728" y="1752141"/>
            <a:chExt cx="465865" cy="465865"/>
          </a:xfrm>
        </p:grpSpPr>
        <p:sp>
          <p:nvSpPr>
            <p:cNvPr id="47" name="타원 46">
              <a:extLst>
                <a:ext uri="{FF2B5EF4-FFF2-40B4-BE49-F238E27FC236}">
                  <a16:creationId xmlns:a16="http://schemas.microsoft.com/office/drawing/2014/main" id="{A4ABA4C5-28E4-43FE-AC3B-038C8EA9B9D4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8" name="자유형: 도형 293">
              <a:extLst>
                <a:ext uri="{FF2B5EF4-FFF2-40B4-BE49-F238E27FC236}">
                  <a16:creationId xmlns:a16="http://schemas.microsoft.com/office/drawing/2014/main" id="{E3BBFF9E-B19F-40F7-949D-FA9EED35AB0E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AFE0ECDD-20F1-4247-8A14-681017F68E8F}"/>
                </a:ext>
              </a:extLst>
            </p:cNvPr>
            <p:cNvSpPr txBox="1"/>
            <p:nvPr/>
          </p:nvSpPr>
          <p:spPr>
            <a:xfrm>
              <a:off x="8421810" y="2071645"/>
              <a:ext cx="201701" cy="8061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발송인</a:t>
              </a:r>
              <a:endParaRPr lang="ko-KR" altLang="en-US" sz="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grpSp>
          <p:nvGrpSpPr>
            <p:cNvPr id="50" name="그래픽 353">
              <a:extLst>
                <a:ext uri="{FF2B5EF4-FFF2-40B4-BE49-F238E27FC236}">
                  <a16:creationId xmlns:a16="http://schemas.microsoft.com/office/drawing/2014/main" id="{423FDE70-77E2-4451-A975-7C5D24ABEDF9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51" name="자유형: 도형 296">
                <a:extLst>
                  <a:ext uri="{FF2B5EF4-FFF2-40B4-BE49-F238E27FC236}">
                    <a16:creationId xmlns:a16="http://schemas.microsoft.com/office/drawing/2014/main" id="{E3B68786-296D-4507-BEF9-673B69935030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2" name="자유형: 도형 297">
                <a:extLst>
                  <a:ext uri="{FF2B5EF4-FFF2-40B4-BE49-F238E27FC236}">
                    <a16:creationId xmlns:a16="http://schemas.microsoft.com/office/drawing/2014/main" id="{4EBB0116-0ABC-4739-ABC1-07EDD8126DDA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3" name="자유형: 도형 298">
                <a:extLst>
                  <a:ext uri="{FF2B5EF4-FFF2-40B4-BE49-F238E27FC236}">
                    <a16:creationId xmlns:a16="http://schemas.microsoft.com/office/drawing/2014/main" id="{DADA8262-DCC2-4235-B420-816D0C5872AD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4" name="자유형: 도형 299">
                <a:extLst>
                  <a:ext uri="{FF2B5EF4-FFF2-40B4-BE49-F238E27FC236}">
                    <a16:creationId xmlns:a16="http://schemas.microsoft.com/office/drawing/2014/main" id="{3A85EE18-D3F3-447E-94BB-BB46876F0B6A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141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8140118" y="2330988"/>
            <a:ext cx="762265" cy="224347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3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8176503" y="4174447"/>
            <a:ext cx="762265" cy="224347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11BD73"/>
              </a:gs>
              <a:gs pos="22000">
                <a:srgbClr val="11BD73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3013196" y="1760899"/>
            <a:ext cx="3856532" cy="3764575"/>
            <a:chOff x="5239134" y="2999248"/>
            <a:chExt cx="3998846" cy="3897342"/>
          </a:xfrm>
        </p:grpSpPr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A17E1040-0275-442E-B1F4-1DDD2DE71B27}"/>
                </a:ext>
              </a:extLst>
            </p:cNvPr>
            <p:cNvSpPr/>
            <p:nvPr/>
          </p:nvSpPr>
          <p:spPr>
            <a:xfrm>
              <a:off x="5239134" y="2999248"/>
              <a:ext cx="3998846" cy="3897342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400"/>
              <a:endParaRPr lang="ko-KR" altLang="en-US" kern="0" dirty="0">
                <a:solidFill>
                  <a:prstClr val="white"/>
                </a:solidFill>
              </a:endParaRPr>
            </a:p>
          </p:txBody>
        </p:sp>
        <p:sp>
          <p:nvSpPr>
            <p:cNvPr id="82" name="직사각형 81">
              <a:extLst>
                <a:ext uri="{FF2B5EF4-FFF2-40B4-BE49-F238E27FC236}">
                  <a16:creationId xmlns:a16="http://schemas.microsoft.com/office/drawing/2014/main" id="{809557CE-F864-45CE-ACD3-FA6C06048AF6}"/>
                </a:ext>
              </a:extLst>
            </p:cNvPr>
            <p:cNvSpPr/>
            <p:nvPr/>
          </p:nvSpPr>
          <p:spPr>
            <a:xfrm>
              <a:off x="5338240" y="3112778"/>
              <a:ext cx="3796768" cy="3674380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latinLnBrk="0">
                <a:spcAft>
                  <a:spcPts val="200"/>
                </a:spcAft>
                <a:tabLst>
                  <a:tab pos="92075" algn="l"/>
                </a:tabLst>
              </a:pPr>
              <a:endParaRPr lang="en-US" altLang="ko-KR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7" name="직선 화살표 연결선 146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</p:cNvCxnSpPr>
          <p:nvPr/>
        </p:nvCxnSpPr>
        <p:spPr>
          <a:xfrm>
            <a:off x="4601864" y="2290617"/>
            <a:ext cx="2469762" cy="0"/>
          </a:xfrm>
          <a:prstGeom prst="straightConnector1">
            <a:avLst/>
          </a:prstGeom>
          <a:ln w="28575">
            <a:solidFill>
              <a:srgbClr val="1078BA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_PO1"/>
          <p:cNvSpPr>
            <a:spLocks noChangeArrowheads="1"/>
          </p:cNvSpPr>
          <p:nvPr/>
        </p:nvSpPr>
        <p:spPr bwMode="auto">
          <a:xfrm>
            <a:off x="3195670" y="4906299"/>
            <a:ext cx="3470695" cy="388486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0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600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rgbClr val="006DD0"/>
                </a:solidFill>
              </a:rPr>
              <a:t>내용</a:t>
            </a:r>
            <a:r>
              <a:rPr lang="en-US" altLang="ko-KR" sz="1600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rgbClr val="006DD0"/>
                </a:solidFill>
              </a:rPr>
              <a:t>/</a:t>
            </a:r>
            <a:r>
              <a:rPr lang="ko-KR" altLang="en-US" sz="1600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rgbClr val="006DD0"/>
                </a:solidFill>
              </a:rPr>
              <a:t>접수</a:t>
            </a:r>
            <a:r>
              <a:rPr lang="en-US" altLang="ko-KR" sz="1600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rgbClr val="006DD0"/>
                </a:solidFill>
              </a:rPr>
              <a:t>/</a:t>
            </a:r>
            <a:r>
              <a:rPr lang="ko-KR" altLang="en-US" sz="1600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rgbClr val="006DD0"/>
                </a:solidFill>
              </a:rPr>
              <a:t>배달 증명</a:t>
            </a:r>
            <a:endParaRPr lang="en-US" altLang="ko-KR" sz="1600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srgbClr val="006DD0"/>
              </a:solidFill>
            </a:endParaRPr>
          </a:p>
        </p:txBody>
      </p:sp>
      <p:sp>
        <p:nvSpPr>
          <p:cNvPr id="70" name="_PO1"/>
          <p:cNvSpPr>
            <a:spLocks noChangeArrowheads="1"/>
          </p:cNvSpPr>
          <p:nvPr/>
        </p:nvSpPr>
        <p:spPr bwMode="auto">
          <a:xfrm>
            <a:off x="3013196" y="1506641"/>
            <a:ext cx="3856531" cy="388487"/>
          </a:xfrm>
          <a:prstGeom prst="roundRect">
            <a:avLst>
              <a:gd name="adj" fmla="val 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하이브리드 전환 및 발송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740995" y="2340868"/>
            <a:ext cx="865828" cy="304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1050" b="1" dirty="0">
                <a:solidFill>
                  <a:srgbClr val="295B85"/>
                </a:solidFill>
              </a:rPr>
              <a:t>P</a:t>
            </a:r>
            <a:r>
              <a:rPr lang="ko-KR" altLang="en-US" sz="1050" b="1" dirty="0">
                <a:solidFill>
                  <a:srgbClr val="295B85"/>
                </a:solidFill>
              </a:rPr>
              <a:t>코드 신청</a:t>
            </a:r>
          </a:p>
        </p:txBody>
      </p:sp>
      <p:sp>
        <p:nvSpPr>
          <p:cNvPr id="123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7082511" y="2056274"/>
            <a:ext cx="1288800" cy="1200229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수취인</a:t>
            </a:r>
            <a:endParaRPr kumimoji="1"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디지털우편</a:t>
            </a:r>
            <a:endParaRPr kumimoji="1"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사서함</a:t>
            </a:r>
          </a:p>
        </p:txBody>
      </p:sp>
      <p:sp>
        <p:nvSpPr>
          <p:cNvPr id="124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7099299" y="3502369"/>
            <a:ext cx="1288800" cy="1241689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실제 주소</a:t>
            </a:r>
          </a:p>
        </p:txBody>
      </p:sp>
      <p:sp>
        <p:nvSpPr>
          <p:cNvPr id="135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1506238" y="2056274"/>
            <a:ext cx="1288800" cy="1200229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발송인</a:t>
            </a:r>
            <a:endParaRPr kumimoji="1"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전자우편</a:t>
            </a:r>
            <a:endParaRPr kumimoji="1"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작성</a:t>
            </a:r>
            <a:endParaRPr kumimoji="1"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36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1506238" y="3502369"/>
            <a:ext cx="1288800" cy="1241689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우체국 창구 접수</a:t>
            </a:r>
          </a:p>
        </p:txBody>
      </p:sp>
      <p:sp>
        <p:nvSpPr>
          <p:cNvPr id="137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750691" y="2330988"/>
            <a:ext cx="762265" cy="224347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9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741910" y="4174447"/>
            <a:ext cx="762265" cy="224347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11BD73"/>
              </a:gs>
              <a:gs pos="22000">
                <a:srgbClr val="11BD73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8" name="직선 화살표 연결선 147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</p:cNvCxnSpPr>
          <p:nvPr/>
        </p:nvCxnSpPr>
        <p:spPr>
          <a:xfrm>
            <a:off x="4536548" y="4351025"/>
            <a:ext cx="2516574" cy="1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직선 화살표 연결선 7"/>
          <p:cNvCxnSpPr>
            <a:cxnSpLocks/>
            <a:stCxn id="75" idx="3"/>
          </p:cNvCxnSpPr>
          <p:nvPr/>
        </p:nvCxnSpPr>
        <p:spPr>
          <a:xfrm flipV="1">
            <a:off x="4536548" y="2865363"/>
            <a:ext cx="773673" cy="1191744"/>
          </a:xfrm>
          <a:prstGeom prst="straightConnector1">
            <a:avLst/>
          </a:prstGeom>
          <a:ln w="28575">
            <a:solidFill>
              <a:srgbClr val="1078BA"/>
            </a:solidFill>
            <a:prstDash val="sysDash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4" name="직선 화살표 연결선 143"/>
          <p:cNvCxnSpPr>
            <a:cxnSpLocks/>
            <a:stCxn id="77" idx="3"/>
          </p:cNvCxnSpPr>
          <p:nvPr/>
        </p:nvCxnSpPr>
        <p:spPr>
          <a:xfrm>
            <a:off x="4536548" y="2701771"/>
            <a:ext cx="751234" cy="1109467"/>
          </a:xfrm>
          <a:prstGeom prst="straightConnector1">
            <a:avLst/>
          </a:prstGeom>
          <a:ln w="28575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5" name="TextBox 144"/>
          <p:cNvSpPr txBox="1"/>
          <p:nvPr/>
        </p:nvSpPr>
        <p:spPr>
          <a:xfrm rot="17936263">
            <a:off x="4155146" y="3756065"/>
            <a:ext cx="12867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1000" spc="-50" dirty="0"/>
              <a:t>Off to On</a:t>
            </a:r>
            <a:endParaRPr lang="ko-KR" altLang="en-US" sz="1000" spc="-50" dirty="0"/>
          </a:p>
        </p:txBody>
      </p:sp>
      <p:sp>
        <p:nvSpPr>
          <p:cNvPr id="146" name="TextBox 145"/>
          <p:cNvSpPr txBox="1"/>
          <p:nvPr/>
        </p:nvSpPr>
        <p:spPr>
          <a:xfrm rot="3642629">
            <a:off x="4267571" y="2838540"/>
            <a:ext cx="11424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/>
            <a:r>
              <a:rPr lang="en-US" altLang="ko-KR" sz="1000" spc="-90" dirty="0"/>
              <a:t>On to Off</a:t>
            </a:r>
            <a:endParaRPr lang="ko-KR" altLang="en-US" sz="1000" spc="-90" dirty="0"/>
          </a:p>
        </p:txBody>
      </p:sp>
      <p:sp>
        <p:nvSpPr>
          <p:cNvPr id="77" name="사각형: 둥근 모서리 81">
            <a:extLst>
              <a:ext uri="{FF2B5EF4-FFF2-40B4-BE49-F238E27FC236}">
                <a16:creationId xmlns:a16="http://schemas.microsoft.com/office/drawing/2014/main" id="{98ED6832-87C3-4D70-88F3-9BA1D2140D92}"/>
              </a:ext>
            </a:extLst>
          </p:cNvPr>
          <p:cNvSpPr/>
          <p:nvPr/>
        </p:nvSpPr>
        <p:spPr>
          <a:xfrm>
            <a:off x="3196259" y="2147037"/>
            <a:ext cx="1340289" cy="1109467"/>
          </a:xfrm>
          <a:prstGeom prst="roundRect">
            <a:avLst>
              <a:gd name="adj" fmla="val 0"/>
            </a:avLst>
          </a:prstGeom>
          <a:solidFill>
            <a:srgbClr val="DFF5F5"/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ko-KR" altLang="en-US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AA6762CE-AEFD-40A3-BB61-91C3E32CB35C}"/>
              </a:ext>
            </a:extLst>
          </p:cNvPr>
          <p:cNvSpPr/>
          <p:nvPr/>
        </p:nvSpPr>
        <p:spPr>
          <a:xfrm>
            <a:off x="3316814" y="2480652"/>
            <a:ext cx="1098588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전자</a:t>
            </a:r>
            <a:endParaRPr lang="en-US" altLang="ko-KR" sz="1200" b="1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우편 발송</a:t>
            </a:r>
          </a:p>
        </p:txBody>
      </p:sp>
      <p:sp>
        <p:nvSpPr>
          <p:cNvPr id="75" name="사각형: 둥근 모서리 81">
            <a:extLst>
              <a:ext uri="{FF2B5EF4-FFF2-40B4-BE49-F238E27FC236}">
                <a16:creationId xmlns:a16="http://schemas.microsoft.com/office/drawing/2014/main" id="{98ED6832-87C3-4D70-88F3-9BA1D2140D92}"/>
              </a:ext>
            </a:extLst>
          </p:cNvPr>
          <p:cNvSpPr/>
          <p:nvPr/>
        </p:nvSpPr>
        <p:spPr>
          <a:xfrm>
            <a:off x="3195669" y="3502369"/>
            <a:ext cx="1340879" cy="1109475"/>
          </a:xfrm>
          <a:prstGeom prst="roundRect">
            <a:avLst>
              <a:gd name="adj" fmla="val 0"/>
            </a:avLst>
          </a:prstGeom>
          <a:solidFill>
            <a:srgbClr val="DFF5F5"/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ko-KR" altLang="en-US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AA6762CE-AEFD-40A3-BB61-91C3E32CB35C}"/>
              </a:ext>
            </a:extLst>
          </p:cNvPr>
          <p:cNvSpPr/>
          <p:nvPr/>
        </p:nvSpPr>
        <p:spPr>
          <a:xfrm>
            <a:off x="3490786" y="3860785"/>
            <a:ext cx="751234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실물우편 </a:t>
            </a:r>
            <a:endParaRPr lang="en-US" altLang="ko-KR" sz="1200" b="1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접수</a:t>
            </a:r>
          </a:p>
        </p:txBody>
      </p:sp>
      <p:cxnSp>
        <p:nvCxnSpPr>
          <p:cNvPr id="150" name="직선 화살표 연결선 149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</p:cNvCxnSpPr>
          <p:nvPr/>
        </p:nvCxnSpPr>
        <p:spPr>
          <a:xfrm>
            <a:off x="6621888" y="2849984"/>
            <a:ext cx="464257" cy="0"/>
          </a:xfrm>
          <a:prstGeom prst="straightConnector1">
            <a:avLst/>
          </a:prstGeom>
          <a:ln w="28575">
            <a:solidFill>
              <a:srgbClr val="1078BA"/>
            </a:solidFill>
            <a:prstDash val="sysDash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2" name="직선 화살표 연결선 151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</p:cNvCxnSpPr>
          <p:nvPr/>
        </p:nvCxnSpPr>
        <p:spPr>
          <a:xfrm>
            <a:off x="6588865" y="3785210"/>
            <a:ext cx="464257" cy="0"/>
          </a:xfrm>
          <a:prstGeom prst="straightConnector1">
            <a:avLst/>
          </a:prstGeom>
          <a:ln w="28575"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0" name="그룹 169">
            <a:extLst>
              <a:ext uri="{FF2B5EF4-FFF2-40B4-BE49-F238E27FC236}">
                <a16:creationId xmlns:a16="http://schemas.microsoft.com/office/drawing/2014/main" id="{C40EE038-C802-4DD5-A4C7-7C64830E1E31}"/>
              </a:ext>
            </a:extLst>
          </p:cNvPr>
          <p:cNvGrpSpPr/>
          <p:nvPr/>
        </p:nvGrpSpPr>
        <p:grpSpPr>
          <a:xfrm>
            <a:off x="8612065" y="2860238"/>
            <a:ext cx="1080000" cy="1080000"/>
            <a:chOff x="8289728" y="1752141"/>
            <a:chExt cx="465865" cy="465865"/>
          </a:xfrm>
        </p:grpSpPr>
        <p:sp>
          <p:nvSpPr>
            <p:cNvPr id="172" name="타원 171">
              <a:extLst>
                <a:ext uri="{FF2B5EF4-FFF2-40B4-BE49-F238E27FC236}">
                  <a16:creationId xmlns:a16="http://schemas.microsoft.com/office/drawing/2014/main" id="{A4ABA4C5-28E4-43FE-AC3B-038C8EA9B9D4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 w="15240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4" name="자유형: 도형 293">
              <a:extLst>
                <a:ext uri="{FF2B5EF4-FFF2-40B4-BE49-F238E27FC236}">
                  <a16:creationId xmlns:a16="http://schemas.microsoft.com/office/drawing/2014/main" id="{E3BBFF9E-B19F-40F7-949D-FA9EED35AB0E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solidFill>
              <a:srgbClr val="11BD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AFE0ECDD-20F1-4247-8A14-681017F68E8F}"/>
                </a:ext>
              </a:extLst>
            </p:cNvPr>
            <p:cNvSpPr txBox="1"/>
            <p:nvPr/>
          </p:nvSpPr>
          <p:spPr>
            <a:xfrm>
              <a:off x="8421807" y="2071645"/>
              <a:ext cx="201701" cy="8061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수신인</a:t>
              </a:r>
              <a:endParaRPr lang="ko-KR" altLang="en-US" sz="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grpSp>
          <p:nvGrpSpPr>
            <p:cNvPr id="176" name="그래픽 353">
              <a:extLst>
                <a:ext uri="{FF2B5EF4-FFF2-40B4-BE49-F238E27FC236}">
                  <a16:creationId xmlns:a16="http://schemas.microsoft.com/office/drawing/2014/main" id="{423FDE70-77E2-4451-A975-7C5D24ABEDF9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177" name="자유형: 도형 296">
                <a:extLst>
                  <a:ext uri="{FF2B5EF4-FFF2-40B4-BE49-F238E27FC236}">
                    <a16:creationId xmlns:a16="http://schemas.microsoft.com/office/drawing/2014/main" id="{E3B68786-296D-4507-BEF9-673B69935030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81" name="자유형: 도형 297">
                <a:extLst>
                  <a:ext uri="{FF2B5EF4-FFF2-40B4-BE49-F238E27FC236}">
                    <a16:creationId xmlns:a16="http://schemas.microsoft.com/office/drawing/2014/main" id="{4EBB0116-0ABC-4739-ABC1-07EDD8126DDA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82" name="자유형: 도형 298">
                <a:extLst>
                  <a:ext uri="{FF2B5EF4-FFF2-40B4-BE49-F238E27FC236}">
                    <a16:creationId xmlns:a16="http://schemas.microsoft.com/office/drawing/2014/main" id="{DADA8262-DCC2-4235-B420-816D0C5872AD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83" name="자유형: 도형 299">
                <a:extLst>
                  <a:ext uri="{FF2B5EF4-FFF2-40B4-BE49-F238E27FC236}">
                    <a16:creationId xmlns:a16="http://schemas.microsoft.com/office/drawing/2014/main" id="{3A85EE18-D3F3-447E-94BB-BB46876F0B6A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3578403" y="2067437"/>
            <a:ext cx="576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</a:rPr>
              <a:t>On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578403" y="4434755"/>
            <a:ext cx="576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</a:rPr>
              <a:t>Off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920AB2EF-0070-4036-ADEF-C2D944E3CFF5}"/>
              </a:ext>
            </a:extLst>
          </p:cNvPr>
          <p:cNvSpPr/>
          <p:nvPr/>
        </p:nvSpPr>
        <p:spPr>
          <a:xfrm>
            <a:off x="5638409" y="315830"/>
            <a:ext cx="42594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Ⅵ.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디지털 우정플랫폼의 주요 서비스는 무엇인가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69" name="Rectangle 3">
            <a:extLst>
              <a:ext uri="{FF2B5EF4-FFF2-40B4-BE49-F238E27FC236}">
                <a16:creationId xmlns:a16="http://schemas.microsoft.com/office/drawing/2014/main" id="{11D2F66C-B64B-45B4-8855-E400DC50CBB4}"/>
              </a:ext>
            </a:extLst>
          </p:cNvPr>
          <p:cNvSpPr txBox="1">
            <a:spLocks/>
          </p:cNvSpPr>
          <p:nvPr/>
        </p:nvSpPr>
        <p:spPr bwMode="auto">
          <a:xfrm>
            <a:off x="1199369" y="786044"/>
            <a:ext cx="749916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lang="ko-KR" altLang="en-US" sz="2000" spc="-150" dirty="0">
                <a:solidFill>
                  <a:schemeClr val="bg1"/>
                </a:solidFill>
              </a:rPr>
              <a:t>디지털 우편 사서함을 통한 </a:t>
            </a:r>
            <a:r>
              <a:rPr lang="ko-KR" altLang="en-US" sz="2000" spc="-150" dirty="0">
                <a:solidFill>
                  <a:srgbClr val="FFFF00"/>
                </a:solidFill>
              </a:rPr>
              <a:t>온 </a:t>
            </a:r>
            <a:r>
              <a:rPr lang="en-US" altLang="ko-KR" sz="2000" spc="-150" dirty="0">
                <a:solidFill>
                  <a:srgbClr val="FFFF00"/>
                </a:solidFill>
              </a:rPr>
              <a:t>· </a:t>
            </a:r>
            <a:r>
              <a:rPr lang="ko-KR" altLang="en-US" sz="2000" spc="-150" dirty="0">
                <a:solidFill>
                  <a:srgbClr val="FFFF00"/>
                </a:solidFill>
              </a:rPr>
              <a:t>오프라인 하이브리드 우편서비스</a:t>
            </a:r>
            <a:r>
              <a:rPr lang="ko-KR" altLang="en-US" sz="2000" spc="-150" dirty="0">
                <a:solidFill>
                  <a:schemeClr val="bg1"/>
                </a:solidFill>
              </a:rPr>
              <a:t> 제공</a:t>
            </a:r>
          </a:p>
        </p:txBody>
      </p:sp>
      <p:sp>
        <p:nvSpPr>
          <p:cNvPr id="72" name="모서리가 둥근 직사각형 33">
            <a:extLst>
              <a:ext uri="{FF2B5EF4-FFF2-40B4-BE49-F238E27FC236}">
                <a16:creationId xmlns:a16="http://schemas.microsoft.com/office/drawing/2014/main" id="{708C8A05-7587-4902-8858-81D67F77553B}"/>
              </a:ext>
            </a:extLst>
          </p:cNvPr>
          <p:cNvSpPr/>
          <p:nvPr/>
        </p:nvSpPr>
        <p:spPr>
          <a:xfrm>
            <a:off x="236537" y="5721266"/>
            <a:ext cx="9435994" cy="396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lvl="0" algn="ctr">
              <a:defRPr/>
            </a:pPr>
            <a:r>
              <a:rPr lang="en-US" altLang="ko-KR" sz="1600" kern="0" spc="-90" dirty="0">
                <a:latin typeface="+mn-ea"/>
              </a:rPr>
              <a:t>P</a:t>
            </a:r>
            <a:r>
              <a:rPr lang="ko-KR" altLang="en-US" sz="1600" kern="0" spc="-90" dirty="0">
                <a:latin typeface="+mn-ea"/>
              </a:rPr>
              <a:t>코드 가입자의 지정된 우편물 수취 방법에 따라 </a:t>
            </a:r>
            <a:r>
              <a:rPr lang="ko-KR" altLang="en-US" sz="1600" kern="0" spc="-90" dirty="0" err="1">
                <a:latin typeface="+mn-ea"/>
              </a:rPr>
              <a:t>온〮오프라인</a:t>
            </a:r>
            <a:r>
              <a:rPr lang="ko-KR" altLang="en-US" sz="1600" kern="0" spc="-90" dirty="0">
                <a:latin typeface="+mn-ea"/>
              </a:rPr>
              <a:t> 전환을 통해 우편물 전달</a:t>
            </a:r>
          </a:p>
        </p:txBody>
      </p:sp>
      <p:sp>
        <p:nvSpPr>
          <p:cNvPr id="132" name="사각형: 둥근 모서리 81">
            <a:extLst>
              <a:ext uri="{FF2B5EF4-FFF2-40B4-BE49-F238E27FC236}">
                <a16:creationId xmlns:a16="http://schemas.microsoft.com/office/drawing/2014/main" id="{98ED6832-87C3-4D70-88F3-9BA1D2140D92}"/>
              </a:ext>
            </a:extLst>
          </p:cNvPr>
          <p:cNvSpPr/>
          <p:nvPr/>
        </p:nvSpPr>
        <p:spPr>
          <a:xfrm>
            <a:off x="5325781" y="3502369"/>
            <a:ext cx="1340879" cy="1109475"/>
          </a:xfrm>
          <a:prstGeom prst="roundRect">
            <a:avLst>
              <a:gd name="adj" fmla="val 0"/>
            </a:avLst>
          </a:prstGeom>
          <a:solidFill>
            <a:srgbClr val="DFF5F5"/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ko-KR" altLang="en-US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33" name="직사각형 132">
            <a:extLst>
              <a:ext uri="{FF2B5EF4-FFF2-40B4-BE49-F238E27FC236}">
                <a16:creationId xmlns:a16="http://schemas.microsoft.com/office/drawing/2014/main" id="{AA6762CE-AEFD-40A3-BB61-91C3E32CB35C}"/>
              </a:ext>
            </a:extLst>
          </p:cNvPr>
          <p:cNvSpPr/>
          <p:nvPr/>
        </p:nvSpPr>
        <p:spPr>
          <a:xfrm>
            <a:off x="5621208" y="3860782"/>
            <a:ext cx="751234" cy="36933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전자우편 </a:t>
            </a:r>
            <a:endParaRPr lang="en-US" altLang="ko-KR" sz="1200" b="1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인쇄</a:t>
            </a:r>
          </a:p>
        </p:txBody>
      </p:sp>
      <p:sp>
        <p:nvSpPr>
          <p:cNvPr id="134" name="사각형: 둥근 모서리 81">
            <a:extLst>
              <a:ext uri="{FF2B5EF4-FFF2-40B4-BE49-F238E27FC236}">
                <a16:creationId xmlns:a16="http://schemas.microsoft.com/office/drawing/2014/main" id="{98ED6832-87C3-4D70-88F3-9BA1D2140D92}"/>
              </a:ext>
            </a:extLst>
          </p:cNvPr>
          <p:cNvSpPr/>
          <p:nvPr/>
        </p:nvSpPr>
        <p:spPr>
          <a:xfrm>
            <a:off x="5326076" y="2147037"/>
            <a:ext cx="1340289" cy="1109467"/>
          </a:xfrm>
          <a:prstGeom prst="roundRect">
            <a:avLst>
              <a:gd name="adj" fmla="val 0"/>
            </a:avLst>
          </a:prstGeom>
          <a:solidFill>
            <a:srgbClr val="DFF5F5"/>
          </a:solidFill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ko-KR" altLang="en-US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31" name="직사각형 130">
            <a:extLst>
              <a:ext uri="{FF2B5EF4-FFF2-40B4-BE49-F238E27FC236}">
                <a16:creationId xmlns:a16="http://schemas.microsoft.com/office/drawing/2014/main" id="{AA6762CE-AEFD-40A3-BB61-91C3E32CB35C}"/>
              </a:ext>
            </a:extLst>
          </p:cNvPr>
          <p:cNvSpPr/>
          <p:nvPr/>
        </p:nvSpPr>
        <p:spPr>
          <a:xfrm>
            <a:off x="5446926" y="2480653"/>
            <a:ext cx="1098588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실물우편</a:t>
            </a:r>
            <a:endParaRPr lang="en-US" altLang="ko-KR" sz="1200" b="1" spc="-50" dirty="0">
              <a:ln>
                <a:solidFill>
                  <a:srgbClr val="369CE2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 algn="ctr"/>
            <a:r>
              <a:rPr lang="ko-KR" altLang="en-US" sz="1200" b="1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스캔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708220" y="2034358"/>
            <a:ext cx="576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</a:rPr>
              <a:t>On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708220" y="4434754"/>
            <a:ext cx="576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</a:rPr>
              <a:t>Off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943825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3">
            <a:extLst>
              <a:ext uri="{FF2B5EF4-FFF2-40B4-BE49-F238E27FC236}">
                <a16:creationId xmlns:a16="http://schemas.microsoft.com/office/drawing/2014/main" id="{F6E35AFB-158B-42C7-AA58-F448829EED72}"/>
              </a:ext>
            </a:extLst>
          </p:cNvPr>
          <p:cNvSpPr txBox="1">
            <a:spLocks/>
          </p:cNvSpPr>
          <p:nvPr/>
        </p:nvSpPr>
        <p:spPr bwMode="auto">
          <a:xfrm>
            <a:off x="502812" y="779781"/>
            <a:ext cx="88969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spcBef>
                <a:spcPct val="20000"/>
              </a:spcBef>
              <a:defRPr sz="2000" spc="-15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하이브리드 우편 서비스 기반을 통한 </a:t>
            </a:r>
            <a:r>
              <a:rPr lang="ko-KR" altLang="en-US" dirty="0">
                <a:solidFill>
                  <a:srgbClr val="FFFF00"/>
                </a:solidFill>
              </a:rPr>
              <a:t>다량의 전자 </a:t>
            </a:r>
            <a:r>
              <a:rPr lang="en-US" altLang="ko-KR" dirty="0">
                <a:solidFill>
                  <a:srgbClr val="FFFF00"/>
                </a:solidFill>
              </a:rPr>
              <a:t>· </a:t>
            </a:r>
            <a:r>
              <a:rPr lang="ko-KR" altLang="en-US" dirty="0">
                <a:solidFill>
                  <a:srgbClr val="FFFF00"/>
                </a:solidFill>
              </a:rPr>
              <a:t>실물 우편발송 대행 서비스 가능</a:t>
            </a:r>
            <a:endParaRPr lang="en-US" altLang="ko-KR" dirty="0">
              <a:solidFill>
                <a:srgbClr val="FFFF00"/>
              </a:solidFill>
            </a:endParaRPr>
          </a:p>
        </p:txBody>
      </p:sp>
      <p:sp>
        <p:nvSpPr>
          <p:cNvPr id="102" name="Rectangle 2">
            <a:extLst>
              <a:ext uri="{FF2B5EF4-FFF2-40B4-BE49-F238E27FC236}">
                <a16:creationId xmlns:a16="http://schemas.microsoft.com/office/drawing/2014/main" id="{77CA273F-F6F5-4914-AF79-9EDBB6FECAE9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우편발송 대행 서비스</a:t>
            </a:r>
            <a:endParaRPr kumimoji="0" lang="ko-KR" altLang="en-US" sz="1800" b="1" dirty="0">
              <a:solidFill>
                <a:prstClr val="black"/>
              </a:solidFill>
              <a:sym typeface="Wingdings"/>
            </a:endParaRPr>
          </a:p>
        </p:txBody>
      </p:sp>
      <p:cxnSp>
        <p:nvCxnSpPr>
          <p:cNvPr id="61" name="직선 화살표 연결선 60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  <a:stCxn id="108" idx="3"/>
            <a:endCxn id="116" idx="1"/>
          </p:cNvCxnSpPr>
          <p:nvPr/>
        </p:nvCxnSpPr>
        <p:spPr>
          <a:xfrm>
            <a:off x="2515510" y="1803831"/>
            <a:ext cx="4811353" cy="0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7981004" y="2570897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70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7972223" y="3605572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11BD73"/>
              </a:gs>
              <a:gs pos="22000">
                <a:srgbClr val="11BD73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3200031" y="2254861"/>
            <a:ext cx="3505938" cy="2996204"/>
            <a:chOff x="5239134" y="2999248"/>
            <a:chExt cx="3998846" cy="3897342"/>
          </a:xfrm>
        </p:grpSpPr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A17E1040-0275-442E-B1F4-1DDD2DE71B27}"/>
                </a:ext>
              </a:extLst>
            </p:cNvPr>
            <p:cNvSpPr/>
            <p:nvPr/>
          </p:nvSpPr>
          <p:spPr>
            <a:xfrm>
              <a:off x="5239134" y="2999248"/>
              <a:ext cx="3998846" cy="3897342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400"/>
              <a:endParaRPr lang="ko-KR" altLang="en-US" kern="0" dirty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809557CE-F864-45CE-ACD3-FA6C06048AF6}"/>
                </a:ext>
              </a:extLst>
            </p:cNvPr>
            <p:cNvSpPr/>
            <p:nvPr/>
          </p:nvSpPr>
          <p:spPr>
            <a:xfrm>
              <a:off x="5338240" y="3112778"/>
              <a:ext cx="3796768" cy="3674380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latinLnBrk="0">
                <a:spcAft>
                  <a:spcPts val="200"/>
                </a:spcAft>
                <a:tabLst>
                  <a:tab pos="92075" algn="l"/>
                </a:tabLst>
              </a:pPr>
              <a:endParaRPr lang="en-US" altLang="ko-KR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cxnSp>
        <p:nvCxnSpPr>
          <p:cNvPr id="77" name="직선 화살표 연결선 76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</p:cNvCxnSpPr>
          <p:nvPr/>
        </p:nvCxnSpPr>
        <p:spPr>
          <a:xfrm>
            <a:off x="6409578" y="2737252"/>
            <a:ext cx="551376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_PO1"/>
          <p:cNvSpPr>
            <a:spLocks noChangeArrowheads="1"/>
          </p:cNvSpPr>
          <p:nvPr/>
        </p:nvSpPr>
        <p:spPr bwMode="auto">
          <a:xfrm>
            <a:off x="3434923" y="4217650"/>
            <a:ext cx="3036154" cy="323999"/>
          </a:xfrm>
          <a:prstGeom prst="roundRect">
            <a:avLst>
              <a:gd name="adj" fmla="val 0"/>
            </a:avLst>
          </a:prstGeom>
          <a:solidFill>
            <a:srgbClr val="5981D6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2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내용</a:t>
            </a:r>
            <a:r>
              <a:rPr lang="en-US" altLang="ko-KR" sz="12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/</a:t>
            </a:r>
            <a:r>
              <a:rPr lang="ko-KR" altLang="en-US" sz="12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접수</a:t>
            </a:r>
            <a:r>
              <a:rPr lang="en-US" altLang="ko-KR" sz="12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/</a:t>
            </a:r>
            <a:r>
              <a:rPr lang="ko-KR" altLang="en-US" sz="12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배달 증명</a:t>
            </a:r>
            <a:endParaRPr lang="en-US" altLang="ko-KR" sz="1100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83" name="_PO1"/>
          <p:cNvSpPr>
            <a:spLocks noChangeArrowheads="1"/>
          </p:cNvSpPr>
          <p:nvPr/>
        </p:nvSpPr>
        <p:spPr bwMode="auto">
          <a:xfrm>
            <a:off x="3434923" y="4605671"/>
            <a:ext cx="3036154" cy="435665"/>
          </a:xfrm>
          <a:prstGeom prst="roundRect">
            <a:avLst>
              <a:gd name="adj" fmla="val 0"/>
            </a:avLst>
          </a:prstGeom>
          <a:solidFill>
            <a:srgbClr val="5981D6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2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우정 플랫폼</a:t>
            </a:r>
            <a:endParaRPr lang="en-US" altLang="ko-KR" sz="1200" b="1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85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6948755" y="2341785"/>
            <a:ext cx="1188000" cy="767104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006D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6680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>
                <a:solidFill>
                  <a:schemeClr val="bg1"/>
                </a:solidFill>
                <a:latin typeface="+mn-ea"/>
              </a:rPr>
              <a:t>수신인의</a:t>
            </a:r>
            <a:endParaRPr kumimoji="0" lang="en-US" altLang="ko-KR" sz="1100" b="1" kern="0" dirty="0">
              <a:solidFill>
                <a:schemeClr val="bg1"/>
              </a:solidFill>
              <a:latin typeface="+mn-ea"/>
            </a:endParaRPr>
          </a:p>
          <a:p>
            <a:pPr algn="ctr" defTabSz="106680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>
                <a:solidFill>
                  <a:schemeClr val="bg1"/>
                </a:solidFill>
                <a:latin typeface="+mn-ea"/>
              </a:rPr>
              <a:t>디지털</a:t>
            </a:r>
            <a:endParaRPr kumimoji="0" lang="en-US" altLang="ko-KR" sz="1100" b="1" kern="0" dirty="0">
              <a:solidFill>
                <a:schemeClr val="bg1"/>
              </a:solidFill>
              <a:latin typeface="+mn-ea"/>
            </a:endParaRPr>
          </a:p>
          <a:p>
            <a:pPr algn="ctr" defTabSz="106680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 err="1">
                <a:solidFill>
                  <a:schemeClr val="bg1"/>
                </a:solidFill>
                <a:latin typeface="+mn-ea"/>
              </a:rPr>
              <a:t>우편사서함</a:t>
            </a:r>
            <a:endParaRPr kumimoji="0"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7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6956825" y="3317042"/>
            <a:ext cx="1188000" cy="764166"/>
          </a:xfrm>
          <a:prstGeom prst="round2SameRect">
            <a:avLst>
              <a:gd name="adj1" fmla="val 0"/>
              <a:gd name="adj2" fmla="val 0"/>
            </a:avLst>
          </a:prstGeom>
          <a:gradFill flip="none" rotWithShape="0">
            <a:gsLst>
              <a:gs pos="100000">
                <a:srgbClr val="11BD73"/>
              </a:gs>
              <a:gs pos="0">
                <a:srgbClr val="11BD7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66800" eaLnBrk="0" fontAlgn="auto" latinLnBrk="0" hangingPunct="0"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>
                <a:solidFill>
                  <a:schemeClr val="bg1"/>
                </a:solidFill>
                <a:latin typeface="+mn-ea"/>
              </a:rPr>
              <a:t>실제 주소</a:t>
            </a:r>
          </a:p>
        </p:txBody>
      </p:sp>
      <p:sp>
        <p:nvSpPr>
          <p:cNvPr id="88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1800199" y="3399396"/>
            <a:ext cx="1188000" cy="767104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327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6680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>
                <a:solidFill>
                  <a:schemeClr val="bg1"/>
                </a:solidFill>
                <a:latin typeface="+mn-ea"/>
              </a:rPr>
              <a:t>우체국 발송대행</a:t>
            </a:r>
            <a:endParaRPr kumimoji="0" lang="en-US" altLang="ko-KR" sz="1100" b="1" kern="0" dirty="0">
              <a:solidFill>
                <a:schemeClr val="bg1"/>
              </a:solidFill>
              <a:latin typeface="+mn-ea"/>
            </a:endParaRPr>
          </a:p>
          <a:p>
            <a:pPr algn="ctr" defTabSz="106680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>
                <a:solidFill>
                  <a:schemeClr val="bg1"/>
                </a:solidFill>
                <a:latin typeface="+mn-ea"/>
              </a:rPr>
              <a:t>온라인 신청</a:t>
            </a:r>
          </a:p>
        </p:txBody>
      </p:sp>
      <p:sp>
        <p:nvSpPr>
          <p:cNvPr id="89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1001969" y="3690864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253127" y="3805155"/>
            <a:ext cx="1096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/>
            </a:lvl1pPr>
          </a:lstStyle>
          <a:p>
            <a:r>
              <a:rPr lang="en-US" altLang="ko-KR" sz="1200" b="1" dirty="0">
                <a:latin typeface="+mn-ea"/>
              </a:rPr>
              <a:t>P</a:t>
            </a:r>
            <a:r>
              <a:rPr lang="ko-KR" altLang="en-US" sz="1200" b="1" dirty="0">
                <a:latin typeface="+mn-ea"/>
              </a:rPr>
              <a:t>코드 비회원</a:t>
            </a:r>
          </a:p>
        </p:txBody>
      </p:sp>
      <p:grpSp>
        <p:nvGrpSpPr>
          <p:cNvPr id="92" name="그룹 91"/>
          <p:cNvGrpSpPr/>
          <p:nvPr/>
        </p:nvGrpSpPr>
        <p:grpSpPr>
          <a:xfrm>
            <a:off x="3409449" y="2940913"/>
            <a:ext cx="1107677" cy="682580"/>
            <a:chOff x="3239803" y="2411000"/>
            <a:chExt cx="1340289" cy="682580"/>
          </a:xfrm>
        </p:grpSpPr>
        <p:sp>
          <p:nvSpPr>
            <p:cNvPr id="93" name="사각형: 둥근 모서리 81">
              <a:extLst>
                <a:ext uri="{FF2B5EF4-FFF2-40B4-BE49-F238E27FC236}">
                  <a16:creationId xmlns:a16="http://schemas.microsoft.com/office/drawing/2014/main" id="{98ED6832-87C3-4D70-88F3-9BA1D2140D92}"/>
                </a:ext>
              </a:extLst>
            </p:cNvPr>
            <p:cNvSpPr/>
            <p:nvPr/>
          </p:nvSpPr>
          <p:spPr>
            <a:xfrm>
              <a:off x="3239803" y="2411000"/>
              <a:ext cx="1340289" cy="682580"/>
            </a:xfrm>
            <a:prstGeom prst="roundRect">
              <a:avLst>
                <a:gd name="adj" fmla="val 6947"/>
              </a:avLst>
            </a:prstGeom>
            <a:solidFill>
              <a:srgbClr val="DFF3F5"/>
            </a:solidFill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>
              <a:outerShdw blurRad="254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14400"/>
              <a:endParaRPr lang="ko-KR" altLang="en-US" sz="1100" b="1" kern="0" dirty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96" name="직사각형 95">
              <a:extLst>
                <a:ext uri="{FF2B5EF4-FFF2-40B4-BE49-F238E27FC236}">
                  <a16:creationId xmlns:a16="http://schemas.microsoft.com/office/drawing/2014/main" id="{AA6762CE-AEFD-40A3-BB61-91C3E32CB35C}"/>
                </a:ext>
              </a:extLst>
            </p:cNvPr>
            <p:cNvSpPr/>
            <p:nvPr/>
          </p:nvSpPr>
          <p:spPr>
            <a:xfrm>
              <a:off x="3360358" y="2549158"/>
              <a:ext cx="1098588" cy="406265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ko-KR" altLang="en-US" sz="11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다량우편 </a:t>
              </a:r>
              <a:br>
                <a:rPr lang="en-US" altLang="ko-KR" sz="11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</a:br>
              <a:r>
                <a:rPr lang="ko-KR" altLang="en-US" sz="1100" b="1" spc="-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발송정보 입수</a:t>
              </a:r>
            </a:p>
          </p:txBody>
        </p:sp>
      </p:grpSp>
      <p:cxnSp>
        <p:nvCxnSpPr>
          <p:cNvPr id="106" name="직선 화살표 연결선 105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  <a:stCxn id="103" idx="3"/>
            <a:endCxn id="87" idx="2"/>
          </p:cNvCxnSpPr>
          <p:nvPr/>
        </p:nvCxnSpPr>
        <p:spPr>
          <a:xfrm flipV="1">
            <a:off x="6463215" y="3699125"/>
            <a:ext cx="493610" cy="1"/>
          </a:xfrm>
          <a:prstGeom prst="straightConnector1">
            <a:avLst/>
          </a:prstGeom>
          <a:ln w="19050">
            <a:solidFill>
              <a:srgbClr val="11BD73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사각형: 둥근 모서리 68">
            <a:extLst>
              <a:ext uri="{FF2B5EF4-FFF2-40B4-BE49-F238E27FC236}">
                <a16:creationId xmlns:a16="http://schemas.microsoft.com/office/drawing/2014/main" id="{170FA9EC-9576-4A24-A393-B48061F101A4}"/>
              </a:ext>
            </a:extLst>
          </p:cNvPr>
          <p:cNvSpPr/>
          <p:nvPr/>
        </p:nvSpPr>
        <p:spPr>
          <a:xfrm>
            <a:off x="895510" y="1591328"/>
            <a:ext cx="1620000" cy="42500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8000" algn="ctr"/>
            <a:r>
              <a: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계약</a:t>
            </a:r>
            <a:r>
              <a:rPr lang="en-US" altLang="ko-KR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및 신청</a:t>
            </a:r>
          </a:p>
        </p:txBody>
      </p:sp>
      <p:sp>
        <p:nvSpPr>
          <p:cNvPr id="109" name="타원 108">
            <a:extLst>
              <a:ext uri="{FF2B5EF4-FFF2-40B4-BE49-F238E27FC236}">
                <a16:creationId xmlns:a16="http://schemas.microsoft.com/office/drawing/2014/main" id="{E0317977-1CF4-4359-AC58-D6DACD4A3DCB}"/>
              </a:ext>
            </a:extLst>
          </p:cNvPr>
          <p:cNvSpPr>
            <a:spLocks noChangeAspect="1"/>
          </p:cNvSpPr>
          <p:nvPr/>
        </p:nvSpPr>
        <p:spPr>
          <a:xfrm>
            <a:off x="992802" y="1677316"/>
            <a:ext cx="252000" cy="251972"/>
          </a:xfrm>
          <a:prstGeom prst="ellipse">
            <a:avLst/>
          </a:prstGeom>
          <a:solidFill>
            <a:srgbClr val="006DD0"/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rPr>
              <a:t>1</a:t>
            </a:r>
            <a:endParaRPr kumimoji="1" lang="ko-KR" altLang="en-US" sz="12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10" name="사각형: 둥근 모서리 68">
            <a:extLst>
              <a:ext uri="{FF2B5EF4-FFF2-40B4-BE49-F238E27FC236}">
                <a16:creationId xmlns:a16="http://schemas.microsoft.com/office/drawing/2014/main" id="{170FA9EC-9576-4A24-A393-B48061F101A4}"/>
              </a:ext>
            </a:extLst>
          </p:cNvPr>
          <p:cNvSpPr/>
          <p:nvPr/>
        </p:nvSpPr>
        <p:spPr>
          <a:xfrm>
            <a:off x="2974433" y="1591328"/>
            <a:ext cx="1620000" cy="42500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marL="14400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발송 준비</a:t>
            </a:r>
          </a:p>
        </p:txBody>
      </p:sp>
      <p:sp>
        <p:nvSpPr>
          <p:cNvPr id="112" name="타원 111">
            <a:extLst>
              <a:ext uri="{FF2B5EF4-FFF2-40B4-BE49-F238E27FC236}">
                <a16:creationId xmlns:a16="http://schemas.microsoft.com/office/drawing/2014/main" id="{E0317977-1CF4-4359-AC58-D6DACD4A3DCB}"/>
              </a:ext>
            </a:extLst>
          </p:cNvPr>
          <p:cNvSpPr>
            <a:spLocks noChangeAspect="1"/>
          </p:cNvSpPr>
          <p:nvPr/>
        </p:nvSpPr>
        <p:spPr>
          <a:xfrm>
            <a:off x="3071725" y="1677316"/>
            <a:ext cx="252000" cy="251972"/>
          </a:xfrm>
          <a:prstGeom prst="ellipse">
            <a:avLst/>
          </a:prstGeom>
          <a:solidFill>
            <a:srgbClr val="006DD0"/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0" dirty="0">
                <a:solidFill>
                  <a:schemeClr val="bg1"/>
                </a:solidFill>
                <a:latin typeface="+mn-ea"/>
              </a:rPr>
              <a:t>2</a:t>
            </a:r>
            <a:endParaRPr kumimoji="1" lang="ko-KR" altLang="en-US" sz="12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14" name="사각형: 둥근 모서리 68">
            <a:extLst>
              <a:ext uri="{FF2B5EF4-FFF2-40B4-BE49-F238E27FC236}">
                <a16:creationId xmlns:a16="http://schemas.microsoft.com/office/drawing/2014/main" id="{170FA9EC-9576-4A24-A393-B48061F101A4}"/>
              </a:ext>
            </a:extLst>
          </p:cNvPr>
          <p:cNvSpPr/>
          <p:nvPr/>
        </p:nvSpPr>
        <p:spPr>
          <a:xfrm>
            <a:off x="5150648" y="1591328"/>
            <a:ext cx="1620000" cy="42500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marL="28800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다량우편 발송</a:t>
            </a:r>
          </a:p>
        </p:txBody>
      </p:sp>
      <p:sp>
        <p:nvSpPr>
          <p:cNvPr id="115" name="타원 114">
            <a:extLst>
              <a:ext uri="{FF2B5EF4-FFF2-40B4-BE49-F238E27FC236}">
                <a16:creationId xmlns:a16="http://schemas.microsoft.com/office/drawing/2014/main" id="{E0317977-1CF4-4359-AC58-D6DACD4A3DCB}"/>
              </a:ext>
            </a:extLst>
          </p:cNvPr>
          <p:cNvSpPr>
            <a:spLocks noChangeAspect="1"/>
          </p:cNvSpPr>
          <p:nvPr/>
        </p:nvSpPr>
        <p:spPr>
          <a:xfrm>
            <a:off x="5244684" y="1677316"/>
            <a:ext cx="252000" cy="251972"/>
          </a:xfrm>
          <a:prstGeom prst="ellipse">
            <a:avLst/>
          </a:prstGeom>
          <a:solidFill>
            <a:srgbClr val="006DD0"/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rPr>
              <a:t>3</a:t>
            </a:r>
            <a:endParaRPr kumimoji="1" lang="ko-KR" altLang="en-US" sz="12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16" name="사각형: 둥근 모서리 68">
            <a:extLst>
              <a:ext uri="{FF2B5EF4-FFF2-40B4-BE49-F238E27FC236}">
                <a16:creationId xmlns:a16="http://schemas.microsoft.com/office/drawing/2014/main" id="{170FA9EC-9576-4A24-A393-B48061F101A4}"/>
              </a:ext>
            </a:extLst>
          </p:cNvPr>
          <p:cNvSpPr/>
          <p:nvPr/>
        </p:nvSpPr>
        <p:spPr>
          <a:xfrm>
            <a:off x="7326863" y="1591328"/>
            <a:ext cx="1620000" cy="42500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marL="28800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수신</a:t>
            </a:r>
            <a:r>
              <a:rPr kumimoji="1" lang="en-US" altLang="ko-KR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및 납부</a:t>
            </a:r>
          </a:p>
        </p:txBody>
      </p:sp>
      <p:sp>
        <p:nvSpPr>
          <p:cNvPr id="117" name="타원 116">
            <a:extLst>
              <a:ext uri="{FF2B5EF4-FFF2-40B4-BE49-F238E27FC236}">
                <a16:creationId xmlns:a16="http://schemas.microsoft.com/office/drawing/2014/main" id="{E0317977-1CF4-4359-AC58-D6DACD4A3DCB}"/>
              </a:ext>
            </a:extLst>
          </p:cNvPr>
          <p:cNvSpPr>
            <a:spLocks noChangeAspect="1"/>
          </p:cNvSpPr>
          <p:nvPr/>
        </p:nvSpPr>
        <p:spPr>
          <a:xfrm>
            <a:off x="7424155" y="1677316"/>
            <a:ext cx="252000" cy="251972"/>
          </a:xfrm>
          <a:prstGeom prst="ellipse">
            <a:avLst/>
          </a:prstGeom>
          <a:solidFill>
            <a:srgbClr val="006DD0"/>
          </a:solidFill>
          <a:ln w="635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0" dirty="0">
                <a:solidFill>
                  <a:schemeClr val="bg1"/>
                </a:solidFill>
                <a:latin typeface="+mn-ea"/>
              </a:rPr>
              <a:t>4</a:t>
            </a:r>
            <a:endParaRPr kumimoji="1" lang="ko-KR" altLang="en-US" sz="12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</a:endParaRPr>
          </a:p>
        </p:txBody>
      </p:sp>
      <p:grpSp>
        <p:nvGrpSpPr>
          <p:cNvPr id="118" name="그룹 117">
            <a:extLst>
              <a:ext uri="{FF2B5EF4-FFF2-40B4-BE49-F238E27FC236}">
                <a16:creationId xmlns:a16="http://schemas.microsoft.com/office/drawing/2014/main" id="{C40EE038-C802-4DD5-A4C7-7C64830E1E31}"/>
              </a:ext>
            </a:extLst>
          </p:cNvPr>
          <p:cNvGrpSpPr/>
          <p:nvPr/>
        </p:nvGrpSpPr>
        <p:grpSpPr>
          <a:xfrm>
            <a:off x="8530124" y="2689614"/>
            <a:ext cx="933015" cy="933823"/>
            <a:chOff x="8289728" y="1752141"/>
            <a:chExt cx="465865" cy="465865"/>
          </a:xfrm>
        </p:grpSpPr>
        <p:sp>
          <p:nvSpPr>
            <p:cNvPr id="120" name="타원 119">
              <a:extLst>
                <a:ext uri="{FF2B5EF4-FFF2-40B4-BE49-F238E27FC236}">
                  <a16:creationId xmlns:a16="http://schemas.microsoft.com/office/drawing/2014/main" id="{A4ABA4C5-28E4-43FE-AC3B-038C8EA9B9D4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 w="15240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+mn-ea"/>
              </a:endParaRPr>
            </a:p>
          </p:txBody>
        </p:sp>
        <p:sp>
          <p:nvSpPr>
            <p:cNvPr id="121" name="자유형: 도형 293">
              <a:extLst>
                <a:ext uri="{FF2B5EF4-FFF2-40B4-BE49-F238E27FC236}">
                  <a16:creationId xmlns:a16="http://schemas.microsoft.com/office/drawing/2014/main" id="{E3BBFF9E-B19F-40F7-949D-FA9EED35AB0E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+mn-ea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AFE0ECDD-20F1-4247-8A14-681017F68E8F}"/>
                </a:ext>
              </a:extLst>
            </p:cNvPr>
            <p:cNvSpPr txBox="1"/>
            <p:nvPr/>
          </p:nvSpPr>
          <p:spPr>
            <a:xfrm>
              <a:off x="8421800" y="2071645"/>
              <a:ext cx="201700" cy="8061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수신인</a:t>
              </a:r>
              <a:endParaRPr lang="ko-KR" altLang="en-US" sz="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grpSp>
          <p:nvGrpSpPr>
            <p:cNvPr id="123" name="그래픽 353">
              <a:extLst>
                <a:ext uri="{FF2B5EF4-FFF2-40B4-BE49-F238E27FC236}">
                  <a16:creationId xmlns:a16="http://schemas.microsoft.com/office/drawing/2014/main" id="{423FDE70-77E2-4451-A975-7C5D24ABEDF9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124" name="자유형: 도형 296">
                <a:extLst>
                  <a:ext uri="{FF2B5EF4-FFF2-40B4-BE49-F238E27FC236}">
                    <a16:creationId xmlns:a16="http://schemas.microsoft.com/office/drawing/2014/main" id="{E3B68786-296D-4507-BEF9-673B69935030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125" name="자유형: 도형 297">
                <a:extLst>
                  <a:ext uri="{FF2B5EF4-FFF2-40B4-BE49-F238E27FC236}">
                    <a16:creationId xmlns:a16="http://schemas.microsoft.com/office/drawing/2014/main" id="{4EBB0116-0ABC-4739-ABC1-07EDD8126DDA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126" name="자유형: 도형 298">
                <a:extLst>
                  <a:ext uri="{FF2B5EF4-FFF2-40B4-BE49-F238E27FC236}">
                    <a16:creationId xmlns:a16="http://schemas.microsoft.com/office/drawing/2014/main" id="{DADA8262-DCC2-4235-B420-816D0C5872AD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127" name="자유형: 도형 299">
                <a:extLst>
                  <a:ext uri="{FF2B5EF4-FFF2-40B4-BE49-F238E27FC236}">
                    <a16:creationId xmlns:a16="http://schemas.microsoft.com/office/drawing/2014/main" id="{3A85EE18-D3F3-447E-94BB-BB46876F0B6A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</p:grpSp>
      </p:grpSp>
      <p:sp>
        <p:nvSpPr>
          <p:cNvPr id="128" name="TextBox 127"/>
          <p:cNvSpPr txBox="1"/>
          <p:nvPr/>
        </p:nvSpPr>
        <p:spPr>
          <a:xfrm>
            <a:off x="4407015" y="2526549"/>
            <a:ext cx="9428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+mn-ea"/>
              </a:rPr>
              <a:t>P</a:t>
            </a:r>
            <a:r>
              <a:rPr lang="ko-KR" altLang="en-US" sz="1200" b="1" dirty="0">
                <a:latin typeface="+mn-ea"/>
              </a:rPr>
              <a:t>코드 회원</a:t>
            </a:r>
          </a:p>
        </p:txBody>
      </p:sp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AB06B5A8-06F1-4B7F-8BE1-F091968E2916}"/>
              </a:ext>
            </a:extLst>
          </p:cNvPr>
          <p:cNvGrpSpPr/>
          <p:nvPr/>
        </p:nvGrpSpPr>
        <p:grpSpPr>
          <a:xfrm>
            <a:off x="355557" y="2752698"/>
            <a:ext cx="932400" cy="932400"/>
            <a:chOff x="513808" y="3932990"/>
            <a:chExt cx="620066" cy="620066"/>
          </a:xfrm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id="{57FCF979-FEBD-4CA9-952F-C44226DE8A55}"/>
                </a:ext>
              </a:extLst>
            </p:cNvPr>
            <p:cNvSpPr/>
            <p:nvPr/>
          </p:nvSpPr>
          <p:spPr>
            <a:xfrm>
              <a:off x="513808" y="3932990"/>
              <a:ext cx="620066" cy="620066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+mn-ea"/>
              </a:endParaRPr>
            </a:p>
          </p:txBody>
        </p:sp>
        <p:sp>
          <p:nvSpPr>
            <p:cNvPr id="137" name="자유형: 도형 328">
              <a:extLst>
                <a:ext uri="{FF2B5EF4-FFF2-40B4-BE49-F238E27FC236}">
                  <a16:creationId xmlns:a16="http://schemas.microsoft.com/office/drawing/2014/main" id="{5C86EDDA-4AB3-4E3B-B218-146AE0B31486}"/>
                </a:ext>
              </a:extLst>
            </p:cNvPr>
            <p:cNvSpPr/>
            <p:nvPr/>
          </p:nvSpPr>
          <p:spPr>
            <a:xfrm>
              <a:off x="527726" y="4334185"/>
              <a:ext cx="593731" cy="21887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+mn-ea"/>
              </a:endParaRPr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514F374A-4561-4A45-BB10-2A03DBC012E3}"/>
                </a:ext>
              </a:extLst>
            </p:cNvPr>
            <p:cNvSpPr txBox="1"/>
            <p:nvPr/>
          </p:nvSpPr>
          <p:spPr>
            <a:xfrm>
              <a:off x="625026" y="4358250"/>
              <a:ext cx="397630" cy="10745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기관</a:t>
              </a:r>
              <a:r>
                <a:rPr lang="en-US" altLang="ko-KR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/</a:t>
              </a:r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기업</a:t>
              </a:r>
            </a:p>
          </p:txBody>
        </p:sp>
        <p:sp>
          <p:nvSpPr>
            <p:cNvPr id="139" name="그래픽 355">
              <a:extLst>
                <a:ext uri="{FF2B5EF4-FFF2-40B4-BE49-F238E27FC236}">
                  <a16:creationId xmlns:a16="http://schemas.microsoft.com/office/drawing/2014/main" id="{2811A1E7-4AE2-4B5A-B1A1-21F959ED1D5A}"/>
                </a:ext>
              </a:extLst>
            </p:cNvPr>
            <p:cNvSpPr/>
            <p:nvPr/>
          </p:nvSpPr>
          <p:spPr>
            <a:xfrm>
              <a:off x="630980" y="4047828"/>
              <a:ext cx="385723" cy="291260"/>
            </a:xfrm>
            <a:custGeom>
              <a:avLst/>
              <a:gdLst>
                <a:gd name="connsiteX0" fmla="*/ 424339 w 466725"/>
                <a:gd name="connsiteY0" fmla="*/ 318611 h 352425"/>
                <a:gd name="connsiteX1" fmla="*/ 424339 w 466725"/>
                <a:gd name="connsiteY1" fmla="*/ 313849 h 352425"/>
                <a:gd name="connsiteX2" fmla="*/ 424339 w 466725"/>
                <a:gd name="connsiteY2" fmla="*/ 43339 h 352425"/>
                <a:gd name="connsiteX3" fmla="*/ 388144 w 466725"/>
                <a:gd name="connsiteY3" fmla="*/ 7144 h 352425"/>
                <a:gd name="connsiteX4" fmla="*/ 357664 w 466725"/>
                <a:gd name="connsiteY4" fmla="*/ 7144 h 352425"/>
                <a:gd name="connsiteX5" fmla="*/ 350044 w 466725"/>
                <a:gd name="connsiteY5" fmla="*/ 8096 h 352425"/>
                <a:gd name="connsiteX6" fmla="*/ 362426 w 466725"/>
                <a:gd name="connsiteY6" fmla="*/ 43339 h 352425"/>
                <a:gd name="connsiteX7" fmla="*/ 362426 w 466725"/>
                <a:gd name="connsiteY7" fmla="*/ 312896 h 352425"/>
                <a:gd name="connsiteX8" fmla="*/ 362426 w 466725"/>
                <a:gd name="connsiteY8" fmla="*/ 317659 h 352425"/>
                <a:gd name="connsiteX9" fmla="*/ 340519 w 466725"/>
                <a:gd name="connsiteY9" fmla="*/ 317659 h 352425"/>
                <a:gd name="connsiteX10" fmla="*/ 340519 w 466725"/>
                <a:gd name="connsiteY10" fmla="*/ 312896 h 352425"/>
                <a:gd name="connsiteX11" fmla="*/ 340519 w 466725"/>
                <a:gd name="connsiteY11" fmla="*/ 43339 h 352425"/>
                <a:gd name="connsiteX12" fmla="*/ 303371 w 466725"/>
                <a:gd name="connsiteY12" fmla="*/ 7144 h 352425"/>
                <a:gd name="connsiteX13" fmla="*/ 272891 w 466725"/>
                <a:gd name="connsiteY13" fmla="*/ 7144 h 352425"/>
                <a:gd name="connsiteX14" fmla="*/ 240506 w 466725"/>
                <a:gd name="connsiteY14" fmla="*/ 27146 h 352425"/>
                <a:gd name="connsiteX15" fmla="*/ 220504 w 466725"/>
                <a:gd name="connsiteY15" fmla="*/ 27146 h 352425"/>
                <a:gd name="connsiteX16" fmla="*/ 169069 w 466725"/>
                <a:gd name="connsiteY16" fmla="*/ 78581 h 352425"/>
                <a:gd name="connsiteX17" fmla="*/ 169069 w 466725"/>
                <a:gd name="connsiteY17" fmla="*/ 107156 h 352425"/>
                <a:gd name="connsiteX18" fmla="*/ 156686 w 466725"/>
                <a:gd name="connsiteY18" fmla="*/ 107156 h 352425"/>
                <a:gd name="connsiteX19" fmla="*/ 129064 w 466725"/>
                <a:gd name="connsiteY19" fmla="*/ 134779 h 352425"/>
                <a:gd name="connsiteX20" fmla="*/ 129064 w 466725"/>
                <a:gd name="connsiteY20" fmla="*/ 168116 h 352425"/>
                <a:gd name="connsiteX21" fmla="*/ 64294 w 466725"/>
                <a:gd name="connsiteY21" fmla="*/ 168116 h 352425"/>
                <a:gd name="connsiteX22" fmla="*/ 41434 w 466725"/>
                <a:gd name="connsiteY22" fmla="*/ 190976 h 352425"/>
                <a:gd name="connsiteX23" fmla="*/ 41434 w 466725"/>
                <a:gd name="connsiteY23" fmla="*/ 318611 h 352425"/>
                <a:gd name="connsiteX24" fmla="*/ 7144 w 466725"/>
                <a:gd name="connsiteY24" fmla="*/ 318611 h 352425"/>
                <a:gd name="connsiteX25" fmla="*/ 7144 w 466725"/>
                <a:gd name="connsiteY25" fmla="*/ 352901 h 352425"/>
                <a:gd name="connsiteX26" fmla="*/ 459581 w 466725"/>
                <a:gd name="connsiteY26" fmla="*/ 352901 h 352425"/>
                <a:gd name="connsiteX27" fmla="*/ 459581 w 466725"/>
                <a:gd name="connsiteY27" fmla="*/ 318611 h 352425"/>
                <a:gd name="connsiteX28" fmla="*/ 424339 w 466725"/>
                <a:gd name="connsiteY28" fmla="*/ 318611 h 352425"/>
                <a:gd name="connsiteX29" fmla="*/ 199549 w 466725"/>
                <a:gd name="connsiteY29" fmla="*/ 78581 h 352425"/>
                <a:gd name="connsiteX30" fmla="*/ 221456 w 466725"/>
                <a:gd name="connsiteY30" fmla="*/ 56674 h 352425"/>
                <a:gd name="connsiteX31" fmla="*/ 236696 w 466725"/>
                <a:gd name="connsiteY31" fmla="*/ 56674 h 352425"/>
                <a:gd name="connsiteX32" fmla="*/ 236696 w 466725"/>
                <a:gd name="connsiteY32" fmla="*/ 107156 h 352425"/>
                <a:gd name="connsiteX33" fmla="*/ 199549 w 466725"/>
                <a:gd name="connsiteY33" fmla="*/ 107156 h 352425"/>
                <a:gd name="connsiteX34" fmla="*/ 199549 w 466725"/>
                <a:gd name="connsiteY34" fmla="*/ 78581 h 352425"/>
                <a:gd name="connsiteX35" fmla="*/ 159544 w 466725"/>
                <a:gd name="connsiteY35" fmla="*/ 137636 h 352425"/>
                <a:gd name="connsiteX36" fmla="*/ 236696 w 466725"/>
                <a:gd name="connsiteY36" fmla="*/ 137636 h 352425"/>
                <a:gd name="connsiteX37" fmla="*/ 236696 w 466725"/>
                <a:gd name="connsiteY37" fmla="*/ 303371 h 352425"/>
                <a:gd name="connsiteX38" fmla="*/ 193834 w 466725"/>
                <a:gd name="connsiteY38" fmla="*/ 303371 h 352425"/>
                <a:gd name="connsiteX39" fmla="*/ 193834 w 466725"/>
                <a:gd name="connsiteY39" fmla="*/ 190976 h 352425"/>
                <a:gd name="connsiteX40" fmla="*/ 170974 w 466725"/>
                <a:gd name="connsiteY40" fmla="*/ 168116 h 352425"/>
                <a:gd name="connsiteX41" fmla="*/ 159544 w 466725"/>
                <a:gd name="connsiteY41" fmla="*/ 168116 h 352425"/>
                <a:gd name="connsiteX42" fmla="*/ 159544 w 466725"/>
                <a:gd name="connsiteY42" fmla="*/ 137636 h 352425"/>
                <a:gd name="connsiteX43" fmla="*/ 129064 w 466725"/>
                <a:gd name="connsiteY43" fmla="*/ 200501 h 352425"/>
                <a:gd name="connsiteX44" fmla="*/ 159544 w 466725"/>
                <a:gd name="connsiteY44" fmla="*/ 200501 h 352425"/>
                <a:gd name="connsiteX45" fmla="*/ 159544 w 466725"/>
                <a:gd name="connsiteY45" fmla="*/ 230981 h 352425"/>
                <a:gd name="connsiteX46" fmla="*/ 129064 w 466725"/>
                <a:gd name="connsiteY46" fmla="*/ 230981 h 352425"/>
                <a:gd name="connsiteX47" fmla="*/ 129064 w 466725"/>
                <a:gd name="connsiteY47" fmla="*/ 200501 h 352425"/>
                <a:gd name="connsiteX48" fmla="*/ 129064 w 466725"/>
                <a:gd name="connsiteY48" fmla="*/ 251936 h 352425"/>
                <a:gd name="connsiteX49" fmla="*/ 159544 w 466725"/>
                <a:gd name="connsiteY49" fmla="*/ 251936 h 352425"/>
                <a:gd name="connsiteX50" fmla="*/ 159544 w 466725"/>
                <a:gd name="connsiteY50" fmla="*/ 282416 h 352425"/>
                <a:gd name="connsiteX51" fmla="*/ 129064 w 466725"/>
                <a:gd name="connsiteY51" fmla="*/ 282416 h 352425"/>
                <a:gd name="connsiteX52" fmla="*/ 129064 w 466725"/>
                <a:gd name="connsiteY52" fmla="*/ 251936 h 352425"/>
                <a:gd name="connsiteX53" fmla="*/ 75724 w 466725"/>
                <a:gd name="connsiteY53" fmla="*/ 200501 h 352425"/>
                <a:gd name="connsiteX54" fmla="*/ 107156 w 466725"/>
                <a:gd name="connsiteY54" fmla="*/ 200501 h 352425"/>
                <a:gd name="connsiteX55" fmla="*/ 107156 w 466725"/>
                <a:gd name="connsiteY55" fmla="*/ 230981 h 352425"/>
                <a:gd name="connsiteX56" fmla="*/ 75724 w 466725"/>
                <a:gd name="connsiteY56" fmla="*/ 230981 h 352425"/>
                <a:gd name="connsiteX57" fmla="*/ 75724 w 466725"/>
                <a:gd name="connsiteY57" fmla="*/ 200501 h 352425"/>
                <a:gd name="connsiteX58" fmla="*/ 75724 w 466725"/>
                <a:gd name="connsiteY58" fmla="*/ 251936 h 352425"/>
                <a:gd name="connsiteX59" fmla="*/ 107156 w 466725"/>
                <a:gd name="connsiteY59" fmla="*/ 251936 h 352425"/>
                <a:gd name="connsiteX60" fmla="*/ 107156 w 466725"/>
                <a:gd name="connsiteY60" fmla="*/ 282416 h 352425"/>
                <a:gd name="connsiteX61" fmla="*/ 75724 w 466725"/>
                <a:gd name="connsiteY61" fmla="*/ 282416 h 352425"/>
                <a:gd name="connsiteX62" fmla="*/ 75724 w 466725"/>
                <a:gd name="connsiteY62" fmla="*/ 251936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466725" h="352425">
                  <a:moveTo>
                    <a:pt x="424339" y="318611"/>
                  </a:moveTo>
                  <a:cubicBezTo>
                    <a:pt x="424339" y="316706"/>
                    <a:pt x="424339" y="315754"/>
                    <a:pt x="424339" y="313849"/>
                  </a:cubicBezTo>
                  <a:lnTo>
                    <a:pt x="424339" y="43339"/>
                  </a:lnTo>
                  <a:cubicBezTo>
                    <a:pt x="424339" y="23336"/>
                    <a:pt x="408146" y="7144"/>
                    <a:pt x="388144" y="7144"/>
                  </a:cubicBezTo>
                  <a:lnTo>
                    <a:pt x="357664" y="7144"/>
                  </a:lnTo>
                  <a:cubicBezTo>
                    <a:pt x="354806" y="7144"/>
                    <a:pt x="351949" y="7144"/>
                    <a:pt x="350044" y="8096"/>
                  </a:cubicBezTo>
                  <a:cubicBezTo>
                    <a:pt x="357664" y="17621"/>
                    <a:pt x="362426" y="30004"/>
                    <a:pt x="362426" y="43339"/>
                  </a:cubicBezTo>
                  <a:lnTo>
                    <a:pt x="362426" y="312896"/>
                  </a:lnTo>
                  <a:cubicBezTo>
                    <a:pt x="362426" y="314801"/>
                    <a:pt x="362426" y="315754"/>
                    <a:pt x="362426" y="317659"/>
                  </a:cubicBezTo>
                  <a:lnTo>
                    <a:pt x="340519" y="317659"/>
                  </a:lnTo>
                  <a:cubicBezTo>
                    <a:pt x="340519" y="315754"/>
                    <a:pt x="340519" y="314801"/>
                    <a:pt x="340519" y="312896"/>
                  </a:cubicBezTo>
                  <a:lnTo>
                    <a:pt x="340519" y="43339"/>
                  </a:lnTo>
                  <a:cubicBezTo>
                    <a:pt x="340519" y="23336"/>
                    <a:pt x="323374" y="7144"/>
                    <a:pt x="303371" y="7144"/>
                  </a:cubicBezTo>
                  <a:lnTo>
                    <a:pt x="272891" y="7144"/>
                  </a:lnTo>
                  <a:cubicBezTo>
                    <a:pt x="258604" y="7144"/>
                    <a:pt x="246221" y="15716"/>
                    <a:pt x="240506" y="27146"/>
                  </a:cubicBezTo>
                  <a:lnTo>
                    <a:pt x="220504" y="27146"/>
                  </a:lnTo>
                  <a:cubicBezTo>
                    <a:pt x="191929" y="27146"/>
                    <a:pt x="169069" y="50006"/>
                    <a:pt x="169069" y="78581"/>
                  </a:cubicBezTo>
                  <a:lnTo>
                    <a:pt x="169069" y="107156"/>
                  </a:lnTo>
                  <a:lnTo>
                    <a:pt x="156686" y="107156"/>
                  </a:lnTo>
                  <a:cubicBezTo>
                    <a:pt x="141446" y="107156"/>
                    <a:pt x="129064" y="119539"/>
                    <a:pt x="129064" y="134779"/>
                  </a:cubicBezTo>
                  <a:lnTo>
                    <a:pt x="129064" y="168116"/>
                  </a:lnTo>
                  <a:lnTo>
                    <a:pt x="64294" y="168116"/>
                  </a:lnTo>
                  <a:cubicBezTo>
                    <a:pt x="51911" y="168116"/>
                    <a:pt x="41434" y="178594"/>
                    <a:pt x="41434" y="190976"/>
                  </a:cubicBezTo>
                  <a:lnTo>
                    <a:pt x="41434" y="318611"/>
                  </a:lnTo>
                  <a:lnTo>
                    <a:pt x="7144" y="318611"/>
                  </a:lnTo>
                  <a:lnTo>
                    <a:pt x="7144" y="352901"/>
                  </a:lnTo>
                  <a:lnTo>
                    <a:pt x="459581" y="352901"/>
                  </a:lnTo>
                  <a:lnTo>
                    <a:pt x="459581" y="318611"/>
                  </a:lnTo>
                  <a:lnTo>
                    <a:pt x="424339" y="318611"/>
                  </a:lnTo>
                  <a:close/>
                  <a:moveTo>
                    <a:pt x="199549" y="78581"/>
                  </a:moveTo>
                  <a:cubicBezTo>
                    <a:pt x="199549" y="67151"/>
                    <a:pt x="209074" y="56674"/>
                    <a:pt x="221456" y="56674"/>
                  </a:cubicBezTo>
                  <a:lnTo>
                    <a:pt x="236696" y="56674"/>
                  </a:lnTo>
                  <a:lnTo>
                    <a:pt x="236696" y="107156"/>
                  </a:lnTo>
                  <a:lnTo>
                    <a:pt x="199549" y="107156"/>
                  </a:lnTo>
                  <a:lnTo>
                    <a:pt x="199549" y="78581"/>
                  </a:lnTo>
                  <a:close/>
                  <a:moveTo>
                    <a:pt x="159544" y="137636"/>
                  </a:moveTo>
                  <a:lnTo>
                    <a:pt x="236696" y="137636"/>
                  </a:lnTo>
                  <a:lnTo>
                    <a:pt x="236696" y="303371"/>
                  </a:lnTo>
                  <a:lnTo>
                    <a:pt x="193834" y="303371"/>
                  </a:lnTo>
                  <a:lnTo>
                    <a:pt x="193834" y="190976"/>
                  </a:lnTo>
                  <a:cubicBezTo>
                    <a:pt x="193834" y="178594"/>
                    <a:pt x="183356" y="168116"/>
                    <a:pt x="170974" y="168116"/>
                  </a:cubicBezTo>
                  <a:lnTo>
                    <a:pt x="159544" y="168116"/>
                  </a:lnTo>
                  <a:lnTo>
                    <a:pt x="159544" y="137636"/>
                  </a:lnTo>
                  <a:close/>
                  <a:moveTo>
                    <a:pt x="129064" y="200501"/>
                  </a:moveTo>
                  <a:lnTo>
                    <a:pt x="159544" y="200501"/>
                  </a:lnTo>
                  <a:lnTo>
                    <a:pt x="159544" y="230981"/>
                  </a:lnTo>
                  <a:lnTo>
                    <a:pt x="129064" y="230981"/>
                  </a:lnTo>
                  <a:lnTo>
                    <a:pt x="129064" y="200501"/>
                  </a:lnTo>
                  <a:close/>
                  <a:moveTo>
                    <a:pt x="129064" y="251936"/>
                  </a:moveTo>
                  <a:lnTo>
                    <a:pt x="159544" y="251936"/>
                  </a:lnTo>
                  <a:lnTo>
                    <a:pt x="159544" y="282416"/>
                  </a:lnTo>
                  <a:lnTo>
                    <a:pt x="129064" y="282416"/>
                  </a:lnTo>
                  <a:lnTo>
                    <a:pt x="129064" y="251936"/>
                  </a:lnTo>
                  <a:close/>
                  <a:moveTo>
                    <a:pt x="75724" y="200501"/>
                  </a:moveTo>
                  <a:lnTo>
                    <a:pt x="107156" y="200501"/>
                  </a:lnTo>
                  <a:lnTo>
                    <a:pt x="107156" y="230981"/>
                  </a:lnTo>
                  <a:lnTo>
                    <a:pt x="75724" y="230981"/>
                  </a:lnTo>
                  <a:lnTo>
                    <a:pt x="75724" y="200501"/>
                  </a:lnTo>
                  <a:close/>
                  <a:moveTo>
                    <a:pt x="75724" y="251936"/>
                  </a:moveTo>
                  <a:lnTo>
                    <a:pt x="107156" y="251936"/>
                  </a:lnTo>
                  <a:lnTo>
                    <a:pt x="107156" y="282416"/>
                  </a:lnTo>
                  <a:lnTo>
                    <a:pt x="75724" y="282416"/>
                  </a:lnTo>
                  <a:lnTo>
                    <a:pt x="75724" y="251936"/>
                  </a:lnTo>
                  <a:close/>
                </a:path>
              </a:pathLst>
            </a:custGeom>
            <a:solidFill>
              <a:srgbClr val="1078B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700">
                <a:latin typeface="+mn-ea"/>
              </a:endParaRPr>
            </a:p>
          </p:txBody>
        </p:sp>
      </p:grpSp>
      <p:sp>
        <p:nvSpPr>
          <p:cNvPr id="140" name="모서리가 둥근 직사각형 33">
            <a:extLst>
              <a:ext uri="{FF2B5EF4-FFF2-40B4-BE49-F238E27FC236}">
                <a16:creationId xmlns:a16="http://schemas.microsoft.com/office/drawing/2014/main" id="{BC604F5A-556D-439A-B247-A336904EF722}"/>
              </a:ext>
            </a:extLst>
          </p:cNvPr>
          <p:cNvSpPr/>
          <p:nvPr/>
        </p:nvSpPr>
        <p:spPr>
          <a:xfrm>
            <a:off x="236537" y="5716758"/>
            <a:ext cx="9435994" cy="396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lvl="0" algn="ctr">
              <a:defRPr/>
            </a:pPr>
            <a:r>
              <a:rPr lang="ko-KR" altLang="en-US" sz="1600" kern="0" spc="-150" dirty="0">
                <a:latin typeface="+mn-ea"/>
              </a:rPr>
              <a:t>서비스 계약된 발송 기관과 기업을 대신하여 다량의 우편을 우체국에서 전자 또는 실물로 수신인에게 전달</a:t>
            </a:r>
            <a:endParaRPr kumimoji="0" lang="en-US" altLang="ko-KR" sz="1600" b="0" i="0" u="none" strike="noStrike" kern="0" cap="none" spc="-150" normalizeH="0" baseline="0" noProof="0" dirty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pic>
        <p:nvPicPr>
          <p:cNvPr id="164" name="그래픽 52">
            <a:extLst>
              <a:ext uri="{FF2B5EF4-FFF2-40B4-BE49-F238E27FC236}">
                <a16:creationId xmlns:a16="http://schemas.microsoft.com/office/drawing/2014/main" id="{057DCF72-7002-485B-9EBF-0BC62435F7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41978" y="3786314"/>
            <a:ext cx="385592" cy="271750"/>
          </a:xfrm>
          <a:prstGeom prst="rect">
            <a:avLst/>
          </a:prstGeom>
        </p:spPr>
      </p:pic>
      <p:grpSp>
        <p:nvGrpSpPr>
          <p:cNvPr id="165" name="그룹 164">
            <a:extLst>
              <a:ext uri="{FF2B5EF4-FFF2-40B4-BE49-F238E27FC236}">
                <a16:creationId xmlns:a16="http://schemas.microsoft.com/office/drawing/2014/main" id="{AB06B5A8-06F1-4B7F-8BE1-F091968E2916}"/>
              </a:ext>
            </a:extLst>
          </p:cNvPr>
          <p:cNvGrpSpPr/>
          <p:nvPr/>
        </p:nvGrpSpPr>
        <p:grpSpPr>
          <a:xfrm>
            <a:off x="8530431" y="4599846"/>
            <a:ext cx="932401" cy="935228"/>
            <a:chOff x="513808" y="3932990"/>
            <a:chExt cx="620066" cy="621947"/>
          </a:xfrm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6" name="타원 165">
              <a:extLst>
                <a:ext uri="{FF2B5EF4-FFF2-40B4-BE49-F238E27FC236}">
                  <a16:creationId xmlns:a16="http://schemas.microsoft.com/office/drawing/2014/main" id="{57FCF979-FEBD-4CA9-952F-C44226DE8A55}"/>
                </a:ext>
              </a:extLst>
            </p:cNvPr>
            <p:cNvSpPr/>
            <p:nvPr/>
          </p:nvSpPr>
          <p:spPr>
            <a:xfrm>
              <a:off x="513808" y="3932990"/>
              <a:ext cx="620066" cy="620066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+mn-ea"/>
              </a:endParaRPr>
            </a:p>
          </p:txBody>
        </p:sp>
        <p:sp>
          <p:nvSpPr>
            <p:cNvPr id="167" name="자유형: 도형 328">
              <a:extLst>
                <a:ext uri="{FF2B5EF4-FFF2-40B4-BE49-F238E27FC236}">
                  <a16:creationId xmlns:a16="http://schemas.microsoft.com/office/drawing/2014/main" id="{5C86EDDA-4AB3-4E3B-B218-146AE0B31486}"/>
                </a:ext>
              </a:extLst>
            </p:cNvPr>
            <p:cNvSpPr/>
            <p:nvPr/>
          </p:nvSpPr>
          <p:spPr>
            <a:xfrm>
              <a:off x="526439" y="4336066"/>
              <a:ext cx="593731" cy="21887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+mn-ea"/>
              </a:endParaRP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514F374A-4561-4A45-BB10-2A03DBC012E3}"/>
                </a:ext>
              </a:extLst>
            </p:cNvPr>
            <p:cNvSpPr txBox="1"/>
            <p:nvPr/>
          </p:nvSpPr>
          <p:spPr>
            <a:xfrm>
              <a:off x="644747" y="4358250"/>
              <a:ext cx="358187" cy="10745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수납기관</a:t>
              </a:r>
              <a:endParaRPr lang="ko-KR" altLang="en-US" sz="105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169" name="그래픽 355">
              <a:extLst>
                <a:ext uri="{FF2B5EF4-FFF2-40B4-BE49-F238E27FC236}">
                  <a16:creationId xmlns:a16="http://schemas.microsoft.com/office/drawing/2014/main" id="{2811A1E7-4AE2-4B5A-B1A1-21F959ED1D5A}"/>
                </a:ext>
              </a:extLst>
            </p:cNvPr>
            <p:cNvSpPr/>
            <p:nvPr/>
          </p:nvSpPr>
          <p:spPr>
            <a:xfrm>
              <a:off x="630979" y="4047827"/>
              <a:ext cx="385723" cy="291260"/>
            </a:xfrm>
            <a:custGeom>
              <a:avLst/>
              <a:gdLst>
                <a:gd name="connsiteX0" fmla="*/ 424339 w 466725"/>
                <a:gd name="connsiteY0" fmla="*/ 318611 h 352425"/>
                <a:gd name="connsiteX1" fmla="*/ 424339 w 466725"/>
                <a:gd name="connsiteY1" fmla="*/ 313849 h 352425"/>
                <a:gd name="connsiteX2" fmla="*/ 424339 w 466725"/>
                <a:gd name="connsiteY2" fmla="*/ 43339 h 352425"/>
                <a:gd name="connsiteX3" fmla="*/ 388144 w 466725"/>
                <a:gd name="connsiteY3" fmla="*/ 7144 h 352425"/>
                <a:gd name="connsiteX4" fmla="*/ 357664 w 466725"/>
                <a:gd name="connsiteY4" fmla="*/ 7144 h 352425"/>
                <a:gd name="connsiteX5" fmla="*/ 350044 w 466725"/>
                <a:gd name="connsiteY5" fmla="*/ 8096 h 352425"/>
                <a:gd name="connsiteX6" fmla="*/ 362426 w 466725"/>
                <a:gd name="connsiteY6" fmla="*/ 43339 h 352425"/>
                <a:gd name="connsiteX7" fmla="*/ 362426 w 466725"/>
                <a:gd name="connsiteY7" fmla="*/ 312896 h 352425"/>
                <a:gd name="connsiteX8" fmla="*/ 362426 w 466725"/>
                <a:gd name="connsiteY8" fmla="*/ 317659 h 352425"/>
                <a:gd name="connsiteX9" fmla="*/ 340519 w 466725"/>
                <a:gd name="connsiteY9" fmla="*/ 317659 h 352425"/>
                <a:gd name="connsiteX10" fmla="*/ 340519 w 466725"/>
                <a:gd name="connsiteY10" fmla="*/ 312896 h 352425"/>
                <a:gd name="connsiteX11" fmla="*/ 340519 w 466725"/>
                <a:gd name="connsiteY11" fmla="*/ 43339 h 352425"/>
                <a:gd name="connsiteX12" fmla="*/ 303371 w 466725"/>
                <a:gd name="connsiteY12" fmla="*/ 7144 h 352425"/>
                <a:gd name="connsiteX13" fmla="*/ 272891 w 466725"/>
                <a:gd name="connsiteY13" fmla="*/ 7144 h 352425"/>
                <a:gd name="connsiteX14" fmla="*/ 240506 w 466725"/>
                <a:gd name="connsiteY14" fmla="*/ 27146 h 352425"/>
                <a:gd name="connsiteX15" fmla="*/ 220504 w 466725"/>
                <a:gd name="connsiteY15" fmla="*/ 27146 h 352425"/>
                <a:gd name="connsiteX16" fmla="*/ 169069 w 466725"/>
                <a:gd name="connsiteY16" fmla="*/ 78581 h 352425"/>
                <a:gd name="connsiteX17" fmla="*/ 169069 w 466725"/>
                <a:gd name="connsiteY17" fmla="*/ 107156 h 352425"/>
                <a:gd name="connsiteX18" fmla="*/ 156686 w 466725"/>
                <a:gd name="connsiteY18" fmla="*/ 107156 h 352425"/>
                <a:gd name="connsiteX19" fmla="*/ 129064 w 466725"/>
                <a:gd name="connsiteY19" fmla="*/ 134779 h 352425"/>
                <a:gd name="connsiteX20" fmla="*/ 129064 w 466725"/>
                <a:gd name="connsiteY20" fmla="*/ 168116 h 352425"/>
                <a:gd name="connsiteX21" fmla="*/ 64294 w 466725"/>
                <a:gd name="connsiteY21" fmla="*/ 168116 h 352425"/>
                <a:gd name="connsiteX22" fmla="*/ 41434 w 466725"/>
                <a:gd name="connsiteY22" fmla="*/ 190976 h 352425"/>
                <a:gd name="connsiteX23" fmla="*/ 41434 w 466725"/>
                <a:gd name="connsiteY23" fmla="*/ 318611 h 352425"/>
                <a:gd name="connsiteX24" fmla="*/ 7144 w 466725"/>
                <a:gd name="connsiteY24" fmla="*/ 318611 h 352425"/>
                <a:gd name="connsiteX25" fmla="*/ 7144 w 466725"/>
                <a:gd name="connsiteY25" fmla="*/ 352901 h 352425"/>
                <a:gd name="connsiteX26" fmla="*/ 459581 w 466725"/>
                <a:gd name="connsiteY26" fmla="*/ 352901 h 352425"/>
                <a:gd name="connsiteX27" fmla="*/ 459581 w 466725"/>
                <a:gd name="connsiteY27" fmla="*/ 318611 h 352425"/>
                <a:gd name="connsiteX28" fmla="*/ 424339 w 466725"/>
                <a:gd name="connsiteY28" fmla="*/ 318611 h 352425"/>
                <a:gd name="connsiteX29" fmla="*/ 199549 w 466725"/>
                <a:gd name="connsiteY29" fmla="*/ 78581 h 352425"/>
                <a:gd name="connsiteX30" fmla="*/ 221456 w 466725"/>
                <a:gd name="connsiteY30" fmla="*/ 56674 h 352425"/>
                <a:gd name="connsiteX31" fmla="*/ 236696 w 466725"/>
                <a:gd name="connsiteY31" fmla="*/ 56674 h 352425"/>
                <a:gd name="connsiteX32" fmla="*/ 236696 w 466725"/>
                <a:gd name="connsiteY32" fmla="*/ 107156 h 352425"/>
                <a:gd name="connsiteX33" fmla="*/ 199549 w 466725"/>
                <a:gd name="connsiteY33" fmla="*/ 107156 h 352425"/>
                <a:gd name="connsiteX34" fmla="*/ 199549 w 466725"/>
                <a:gd name="connsiteY34" fmla="*/ 78581 h 352425"/>
                <a:gd name="connsiteX35" fmla="*/ 159544 w 466725"/>
                <a:gd name="connsiteY35" fmla="*/ 137636 h 352425"/>
                <a:gd name="connsiteX36" fmla="*/ 236696 w 466725"/>
                <a:gd name="connsiteY36" fmla="*/ 137636 h 352425"/>
                <a:gd name="connsiteX37" fmla="*/ 236696 w 466725"/>
                <a:gd name="connsiteY37" fmla="*/ 303371 h 352425"/>
                <a:gd name="connsiteX38" fmla="*/ 193834 w 466725"/>
                <a:gd name="connsiteY38" fmla="*/ 303371 h 352425"/>
                <a:gd name="connsiteX39" fmla="*/ 193834 w 466725"/>
                <a:gd name="connsiteY39" fmla="*/ 190976 h 352425"/>
                <a:gd name="connsiteX40" fmla="*/ 170974 w 466725"/>
                <a:gd name="connsiteY40" fmla="*/ 168116 h 352425"/>
                <a:gd name="connsiteX41" fmla="*/ 159544 w 466725"/>
                <a:gd name="connsiteY41" fmla="*/ 168116 h 352425"/>
                <a:gd name="connsiteX42" fmla="*/ 159544 w 466725"/>
                <a:gd name="connsiteY42" fmla="*/ 137636 h 352425"/>
                <a:gd name="connsiteX43" fmla="*/ 129064 w 466725"/>
                <a:gd name="connsiteY43" fmla="*/ 200501 h 352425"/>
                <a:gd name="connsiteX44" fmla="*/ 159544 w 466725"/>
                <a:gd name="connsiteY44" fmla="*/ 200501 h 352425"/>
                <a:gd name="connsiteX45" fmla="*/ 159544 w 466725"/>
                <a:gd name="connsiteY45" fmla="*/ 230981 h 352425"/>
                <a:gd name="connsiteX46" fmla="*/ 129064 w 466725"/>
                <a:gd name="connsiteY46" fmla="*/ 230981 h 352425"/>
                <a:gd name="connsiteX47" fmla="*/ 129064 w 466725"/>
                <a:gd name="connsiteY47" fmla="*/ 200501 h 352425"/>
                <a:gd name="connsiteX48" fmla="*/ 129064 w 466725"/>
                <a:gd name="connsiteY48" fmla="*/ 251936 h 352425"/>
                <a:gd name="connsiteX49" fmla="*/ 159544 w 466725"/>
                <a:gd name="connsiteY49" fmla="*/ 251936 h 352425"/>
                <a:gd name="connsiteX50" fmla="*/ 159544 w 466725"/>
                <a:gd name="connsiteY50" fmla="*/ 282416 h 352425"/>
                <a:gd name="connsiteX51" fmla="*/ 129064 w 466725"/>
                <a:gd name="connsiteY51" fmla="*/ 282416 h 352425"/>
                <a:gd name="connsiteX52" fmla="*/ 129064 w 466725"/>
                <a:gd name="connsiteY52" fmla="*/ 251936 h 352425"/>
                <a:gd name="connsiteX53" fmla="*/ 75724 w 466725"/>
                <a:gd name="connsiteY53" fmla="*/ 200501 h 352425"/>
                <a:gd name="connsiteX54" fmla="*/ 107156 w 466725"/>
                <a:gd name="connsiteY54" fmla="*/ 200501 h 352425"/>
                <a:gd name="connsiteX55" fmla="*/ 107156 w 466725"/>
                <a:gd name="connsiteY55" fmla="*/ 230981 h 352425"/>
                <a:gd name="connsiteX56" fmla="*/ 75724 w 466725"/>
                <a:gd name="connsiteY56" fmla="*/ 230981 h 352425"/>
                <a:gd name="connsiteX57" fmla="*/ 75724 w 466725"/>
                <a:gd name="connsiteY57" fmla="*/ 200501 h 352425"/>
                <a:gd name="connsiteX58" fmla="*/ 75724 w 466725"/>
                <a:gd name="connsiteY58" fmla="*/ 251936 h 352425"/>
                <a:gd name="connsiteX59" fmla="*/ 107156 w 466725"/>
                <a:gd name="connsiteY59" fmla="*/ 251936 h 352425"/>
                <a:gd name="connsiteX60" fmla="*/ 107156 w 466725"/>
                <a:gd name="connsiteY60" fmla="*/ 282416 h 352425"/>
                <a:gd name="connsiteX61" fmla="*/ 75724 w 466725"/>
                <a:gd name="connsiteY61" fmla="*/ 282416 h 352425"/>
                <a:gd name="connsiteX62" fmla="*/ 75724 w 466725"/>
                <a:gd name="connsiteY62" fmla="*/ 251936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466725" h="352425">
                  <a:moveTo>
                    <a:pt x="424339" y="318611"/>
                  </a:moveTo>
                  <a:cubicBezTo>
                    <a:pt x="424339" y="316706"/>
                    <a:pt x="424339" y="315754"/>
                    <a:pt x="424339" y="313849"/>
                  </a:cubicBezTo>
                  <a:lnTo>
                    <a:pt x="424339" y="43339"/>
                  </a:lnTo>
                  <a:cubicBezTo>
                    <a:pt x="424339" y="23336"/>
                    <a:pt x="408146" y="7144"/>
                    <a:pt x="388144" y="7144"/>
                  </a:cubicBezTo>
                  <a:lnTo>
                    <a:pt x="357664" y="7144"/>
                  </a:lnTo>
                  <a:cubicBezTo>
                    <a:pt x="354806" y="7144"/>
                    <a:pt x="351949" y="7144"/>
                    <a:pt x="350044" y="8096"/>
                  </a:cubicBezTo>
                  <a:cubicBezTo>
                    <a:pt x="357664" y="17621"/>
                    <a:pt x="362426" y="30004"/>
                    <a:pt x="362426" y="43339"/>
                  </a:cubicBezTo>
                  <a:lnTo>
                    <a:pt x="362426" y="312896"/>
                  </a:lnTo>
                  <a:cubicBezTo>
                    <a:pt x="362426" y="314801"/>
                    <a:pt x="362426" y="315754"/>
                    <a:pt x="362426" y="317659"/>
                  </a:cubicBezTo>
                  <a:lnTo>
                    <a:pt x="340519" y="317659"/>
                  </a:lnTo>
                  <a:cubicBezTo>
                    <a:pt x="340519" y="315754"/>
                    <a:pt x="340519" y="314801"/>
                    <a:pt x="340519" y="312896"/>
                  </a:cubicBezTo>
                  <a:lnTo>
                    <a:pt x="340519" y="43339"/>
                  </a:lnTo>
                  <a:cubicBezTo>
                    <a:pt x="340519" y="23336"/>
                    <a:pt x="323374" y="7144"/>
                    <a:pt x="303371" y="7144"/>
                  </a:cubicBezTo>
                  <a:lnTo>
                    <a:pt x="272891" y="7144"/>
                  </a:lnTo>
                  <a:cubicBezTo>
                    <a:pt x="258604" y="7144"/>
                    <a:pt x="246221" y="15716"/>
                    <a:pt x="240506" y="27146"/>
                  </a:cubicBezTo>
                  <a:lnTo>
                    <a:pt x="220504" y="27146"/>
                  </a:lnTo>
                  <a:cubicBezTo>
                    <a:pt x="191929" y="27146"/>
                    <a:pt x="169069" y="50006"/>
                    <a:pt x="169069" y="78581"/>
                  </a:cubicBezTo>
                  <a:lnTo>
                    <a:pt x="169069" y="107156"/>
                  </a:lnTo>
                  <a:lnTo>
                    <a:pt x="156686" y="107156"/>
                  </a:lnTo>
                  <a:cubicBezTo>
                    <a:pt x="141446" y="107156"/>
                    <a:pt x="129064" y="119539"/>
                    <a:pt x="129064" y="134779"/>
                  </a:cubicBezTo>
                  <a:lnTo>
                    <a:pt x="129064" y="168116"/>
                  </a:lnTo>
                  <a:lnTo>
                    <a:pt x="64294" y="168116"/>
                  </a:lnTo>
                  <a:cubicBezTo>
                    <a:pt x="51911" y="168116"/>
                    <a:pt x="41434" y="178594"/>
                    <a:pt x="41434" y="190976"/>
                  </a:cubicBezTo>
                  <a:lnTo>
                    <a:pt x="41434" y="318611"/>
                  </a:lnTo>
                  <a:lnTo>
                    <a:pt x="7144" y="318611"/>
                  </a:lnTo>
                  <a:lnTo>
                    <a:pt x="7144" y="352901"/>
                  </a:lnTo>
                  <a:lnTo>
                    <a:pt x="459581" y="352901"/>
                  </a:lnTo>
                  <a:lnTo>
                    <a:pt x="459581" y="318611"/>
                  </a:lnTo>
                  <a:lnTo>
                    <a:pt x="424339" y="318611"/>
                  </a:lnTo>
                  <a:close/>
                  <a:moveTo>
                    <a:pt x="199549" y="78581"/>
                  </a:moveTo>
                  <a:cubicBezTo>
                    <a:pt x="199549" y="67151"/>
                    <a:pt x="209074" y="56674"/>
                    <a:pt x="221456" y="56674"/>
                  </a:cubicBezTo>
                  <a:lnTo>
                    <a:pt x="236696" y="56674"/>
                  </a:lnTo>
                  <a:lnTo>
                    <a:pt x="236696" y="107156"/>
                  </a:lnTo>
                  <a:lnTo>
                    <a:pt x="199549" y="107156"/>
                  </a:lnTo>
                  <a:lnTo>
                    <a:pt x="199549" y="78581"/>
                  </a:lnTo>
                  <a:close/>
                  <a:moveTo>
                    <a:pt x="159544" y="137636"/>
                  </a:moveTo>
                  <a:lnTo>
                    <a:pt x="236696" y="137636"/>
                  </a:lnTo>
                  <a:lnTo>
                    <a:pt x="236696" y="303371"/>
                  </a:lnTo>
                  <a:lnTo>
                    <a:pt x="193834" y="303371"/>
                  </a:lnTo>
                  <a:lnTo>
                    <a:pt x="193834" y="190976"/>
                  </a:lnTo>
                  <a:cubicBezTo>
                    <a:pt x="193834" y="178594"/>
                    <a:pt x="183356" y="168116"/>
                    <a:pt x="170974" y="168116"/>
                  </a:cubicBezTo>
                  <a:lnTo>
                    <a:pt x="159544" y="168116"/>
                  </a:lnTo>
                  <a:lnTo>
                    <a:pt x="159544" y="137636"/>
                  </a:lnTo>
                  <a:close/>
                  <a:moveTo>
                    <a:pt x="129064" y="200501"/>
                  </a:moveTo>
                  <a:lnTo>
                    <a:pt x="159544" y="200501"/>
                  </a:lnTo>
                  <a:lnTo>
                    <a:pt x="159544" y="230981"/>
                  </a:lnTo>
                  <a:lnTo>
                    <a:pt x="129064" y="230981"/>
                  </a:lnTo>
                  <a:lnTo>
                    <a:pt x="129064" y="200501"/>
                  </a:lnTo>
                  <a:close/>
                  <a:moveTo>
                    <a:pt x="129064" y="251936"/>
                  </a:moveTo>
                  <a:lnTo>
                    <a:pt x="159544" y="251936"/>
                  </a:lnTo>
                  <a:lnTo>
                    <a:pt x="159544" y="282416"/>
                  </a:lnTo>
                  <a:lnTo>
                    <a:pt x="129064" y="282416"/>
                  </a:lnTo>
                  <a:lnTo>
                    <a:pt x="129064" y="251936"/>
                  </a:lnTo>
                  <a:close/>
                  <a:moveTo>
                    <a:pt x="75724" y="200501"/>
                  </a:moveTo>
                  <a:lnTo>
                    <a:pt x="107156" y="200501"/>
                  </a:lnTo>
                  <a:lnTo>
                    <a:pt x="107156" y="230981"/>
                  </a:lnTo>
                  <a:lnTo>
                    <a:pt x="75724" y="230981"/>
                  </a:lnTo>
                  <a:lnTo>
                    <a:pt x="75724" y="200501"/>
                  </a:lnTo>
                  <a:close/>
                  <a:moveTo>
                    <a:pt x="75724" y="251936"/>
                  </a:moveTo>
                  <a:lnTo>
                    <a:pt x="107156" y="251936"/>
                  </a:lnTo>
                  <a:lnTo>
                    <a:pt x="107156" y="282416"/>
                  </a:lnTo>
                  <a:lnTo>
                    <a:pt x="75724" y="282416"/>
                  </a:lnTo>
                  <a:lnTo>
                    <a:pt x="75724" y="251936"/>
                  </a:lnTo>
                  <a:close/>
                </a:path>
              </a:pathLst>
            </a:custGeom>
            <a:solidFill>
              <a:srgbClr val="1078B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700">
                <a:latin typeface="+mn-ea"/>
              </a:endParaRPr>
            </a:p>
          </p:txBody>
        </p:sp>
      </p:grpSp>
      <p:cxnSp>
        <p:nvCxnSpPr>
          <p:cNvPr id="170" name="직선 화살표 연결선 169">
            <a:extLst>
              <a:ext uri="{FF2B5EF4-FFF2-40B4-BE49-F238E27FC236}">
                <a16:creationId xmlns:a16="http://schemas.microsoft.com/office/drawing/2014/main" id="{08DE9695-5397-49AF-B12B-34C79FCF751F}"/>
              </a:ext>
            </a:extLst>
          </p:cNvPr>
          <p:cNvCxnSpPr>
            <a:cxnSpLocks/>
            <a:stCxn id="120" idx="4"/>
            <a:endCxn id="166" idx="0"/>
          </p:cNvCxnSpPr>
          <p:nvPr/>
        </p:nvCxnSpPr>
        <p:spPr>
          <a:xfrm>
            <a:off x="8996632" y="3623437"/>
            <a:ext cx="0" cy="97640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8935555" y="4039327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i="1" dirty="0">
                <a:latin typeface="+mn-ea"/>
              </a:rPr>
              <a:t>(</a:t>
            </a:r>
            <a:r>
              <a:rPr lang="ko-KR" altLang="en-US" sz="900" i="1" dirty="0">
                <a:latin typeface="+mn-ea"/>
              </a:rPr>
              <a:t>전자고지</a:t>
            </a:r>
            <a:r>
              <a:rPr lang="en-US" altLang="ko-KR" sz="900" i="1" dirty="0">
                <a:latin typeface="+mn-ea"/>
              </a:rPr>
              <a:t>)</a:t>
            </a:r>
          </a:p>
          <a:p>
            <a:pPr algn="ctr"/>
            <a:r>
              <a:rPr lang="ko-KR" altLang="en-US" sz="900" i="1" dirty="0">
                <a:latin typeface="+mn-ea"/>
              </a:rPr>
              <a:t>온라인납부</a:t>
            </a:r>
          </a:p>
        </p:txBody>
      </p:sp>
      <p:grpSp>
        <p:nvGrpSpPr>
          <p:cNvPr id="97" name="그룹 96"/>
          <p:cNvGrpSpPr/>
          <p:nvPr/>
        </p:nvGrpSpPr>
        <p:grpSpPr>
          <a:xfrm>
            <a:off x="5355050" y="2523989"/>
            <a:ext cx="1108165" cy="1516429"/>
            <a:chOff x="3330534" y="2302018"/>
            <a:chExt cx="1340879" cy="1345657"/>
          </a:xfrm>
        </p:grpSpPr>
        <p:grpSp>
          <p:nvGrpSpPr>
            <p:cNvPr id="98" name="그룹 97"/>
            <p:cNvGrpSpPr/>
            <p:nvPr/>
          </p:nvGrpSpPr>
          <p:grpSpPr>
            <a:xfrm>
              <a:off x="3330534" y="2302018"/>
              <a:ext cx="1340879" cy="1345657"/>
              <a:chOff x="3330534" y="2302018"/>
              <a:chExt cx="1340879" cy="660881"/>
            </a:xfrm>
          </p:grpSpPr>
          <p:sp>
            <p:nvSpPr>
              <p:cNvPr id="103" name="사각형: 둥근 모서리 81">
                <a:extLst>
                  <a:ext uri="{FF2B5EF4-FFF2-40B4-BE49-F238E27FC236}">
                    <a16:creationId xmlns:a16="http://schemas.microsoft.com/office/drawing/2014/main" id="{98ED6832-87C3-4D70-88F3-9BA1D2140D92}"/>
                  </a:ext>
                </a:extLst>
              </p:cNvPr>
              <p:cNvSpPr/>
              <p:nvPr/>
            </p:nvSpPr>
            <p:spPr>
              <a:xfrm>
                <a:off x="3330534" y="2665419"/>
                <a:ext cx="1340879" cy="297480"/>
              </a:xfrm>
              <a:prstGeom prst="roundRect">
                <a:avLst>
                  <a:gd name="adj" fmla="val 6947"/>
                </a:avLst>
              </a:prstGeom>
              <a:solidFill>
                <a:schemeClr val="bg1">
                  <a:lumMod val="85000"/>
                </a:schemeClr>
              </a:solidFill>
              <a:ln w="19050" cap="flat" cmpd="sng" algn="ctr">
                <a:solidFill>
                  <a:schemeClr val="bg1"/>
                </a:solidFill>
                <a:prstDash val="solid"/>
                <a:miter lim="800000"/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ko-KR" altLang="en-US" sz="1100" b="1" kern="0" spc="-150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104" name="직사각형 103">
                <a:extLst>
                  <a:ext uri="{FF2B5EF4-FFF2-40B4-BE49-F238E27FC236}">
                    <a16:creationId xmlns:a16="http://schemas.microsoft.com/office/drawing/2014/main" id="{AA6762CE-AEFD-40A3-BB61-91C3E32CB35C}"/>
                  </a:ext>
                </a:extLst>
              </p:cNvPr>
              <p:cNvSpPr/>
              <p:nvPr/>
            </p:nvSpPr>
            <p:spPr>
              <a:xfrm>
                <a:off x="3396644" y="2707034"/>
                <a:ext cx="1209869" cy="214250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ko-KR" altLang="en-US" sz="1400" b="1" spc="-150" dirty="0">
                    <a:ln>
                      <a:solidFill>
                        <a:srgbClr val="369CE2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</a:rPr>
                  <a:t>실물우편</a:t>
                </a:r>
                <a:endParaRPr lang="en-US" altLang="ko-KR" sz="1400" b="1" spc="-1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  <a:p>
                <a:pPr lvl="0" algn="ctr">
                  <a:lnSpc>
                    <a:spcPct val="120000"/>
                  </a:lnSpc>
                </a:pPr>
                <a:r>
                  <a:rPr lang="ko-KR" altLang="en-US" sz="1400" b="1" spc="-150" dirty="0">
                    <a:ln>
                      <a:solidFill>
                        <a:srgbClr val="369CE2">
                          <a:alpha val="0"/>
                        </a:srgb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</a:rPr>
                  <a:t>발송 대행</a:t>
                </a:r>
              </a:p>
            </p:txBody>
          </p:sp>
          <p:sp>
            <p:nvSpPr>
              <p:cNvPr id="105" name="사각형: 둥근 모서리 81">
                <a:extLst>
                  <a:ext uri="{FF2B5EF4-FFF2-40B4-BE49-F238E27FC236}">
                    <a16:creationId xmlns:a16="http://schemas.microsoft.com/office/drawing/2014/main" id="{98ED6832-87C3-4D70-88F3-9BA1D2140D92}"/>
                  </a:ext>
                </a:extLst>
              </p:cNvPr>
              <p:cNvSpPr/>
              <p:nvPr/>
            </p:nvSpPr>
            <p:spPr>
              <a:xfrm>
                <a:off x="3331124" y="2302018"/>
                <a:ext cx="1340289" cy="297478"/>
              </a:xfrm>
              <a:prstGeom prst="roundRect">
                <a:avLst>
                  <a:gd name="adj" fmla="val 6947"/>
                </a:avLst>
              </a:prstGeom>
              <a:solidFill>
                <a:srgbClr val="006DD0"/>
              </a:solidFill>
              <a:ln w="19050" cap="flat" cmpd="sng" algn="ctr">
                <a:solidFill>
                  <a:schemeClr val="bg1"/>
                </a:solidFill>
                <a:prstDash val="solid"/>
                <a:miter lim="800000"/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/>
                <a:endParaRPr lang="ko-KR" altLang="en-US" sz="1100" b="1" kern="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99" name="직사각형 98">
              <a:extLst>
                <a:ext uri="{FF2B5EF4-FFF2-40B4-BE49-F238E27FC236}">
                  <a16:creationId xmlns:a16="http://schemas.microsoft.com/office/drawing/2014/main" id="{AA6762CE-AEFD-40A3-BB61-91C3E32CB35C}"/>
                </a:ext>
              </a:extLst>
            </p:cNvPr>
            <p:cNvSpPr/>
            <p:nvPr/>
          </p:nvSpPr>
          <p:spPr>
            <a:xfrm>
              <a:off x="3396750" y="2386750"/>
              <a:ext cx="1208447" cy="43624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ko-KR" altLang="en-US" sz="1400" b="1" spc="-1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전자우편</a:t>
              </a:r>
              <a:endParaRPr lang="en-US" altLang="ko-KR" sz="14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bg1"/>
                </a:solidFill>
                <a:latin typeface="+mn-ea"/>
              </a:endParaRPr>
            </a:p>
            <a:p>
              <a:pPr lvl="0" algn="ctr">
                <a:lnSpc>
                  <a:spcPct val="120000"/>
                </a:lnSpc>
              </a:pPr>
              <a:r>
                <a:rPr lang="ko-KR" altLang="en-US" sz="1400" b="1" spc="-150" dirty="0">
                  <a:ln>
                    <a:solidFill>
                      <a:srgbClr val="369CE2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n-ea"/>
                </a:rPr>
                <a:t>발송 대행</a:t>
              </a:r>
            </a:p>
          </p:txBody>
        </p:sp>
      </p:grpSp>
      <p:sp>
        <p:nvSpPr>
          <p:cNvPr id="174" name="사각형: 둥근 위쪽 모서리 522">
            <a:extLst>
              <a:ext uri="{FF2B5EF4-FFF2-40B4-BE49-F238E27FC236}">
                <a16:creationId xmlns:a16="http://schemas.microsoft.com/office/drawing/2014/main" id="{CA42B7AA-A678-4319-B416-6C097EB735EC}"/>
              </a:ext>
            </a:extLst>
          </p:cNvPr>
          <p:cNvSpPr/>
          <p:nvPr/>
        </p:nvSpPr>
        <p:spPr>
          <a:xfrm>
            <a:off x="1800199" y="2341785"/>
            <a:ext cx="1188000" cy="767104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327F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6680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>
                <a:solidFill>
                  <a:schemeClr val="bg1"/>
                </a:solidFill>
                <a:latin typeface="+mn-ea"/>
              </a:rPr>
              <a:t>우편발송대행</a:t>
            </a:r>
            <a:endParaRPr kumimoji="0" lang="en-US" altLang="ko-KR" sz="1100" b="1" kern="0" dirty="0">
              <a:solidFill>
                <a:schemeClr val="bg1"/>
              </a:solidFill>
              <a:latin typeface="+mn-ea"/>
            </a:endParaRPr>
          </a:p>
          <a:p>
            <a:pPr algn="ctr" defTabSz="1066800" eaLnBrk="0" fontAlgn="auto" latinLnBrk="0" hangingPunc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75000"/>
                </a:schemeClr>
              </a:buClr>
            </a:pPr>
            <a:r>
              <a:rPr kumimoji="0" lang="ko-KR" altLang="en-US" sz="1100" b="1" kern="0" dirty="0">
                <a:solidFill>
                  <a:schemeClr val="bg1"/>
                </a:solidFill>
                <a:latin typeface="+mn-ea"/>
              </a:rPr>
              <a:t>서비스 계약</a:t>
            </a:r>
          </a:p>
        </p:txBody>
      </p:sp>
      <p:sp>
        <p:nvSpPr>
          <p:cNvPr id="175" name="화살표: 오른쪽 588">
            <a:extLst>
              <a:ext uri="{FF2B5EF4-FFF2-40B4-BE49-F238E27FC236}">
                <a16:creationId xmlns:a16="http://schemas.microsoft.com/office/drawing/2014/main" id="{C8A5869B-7ED1-42A8-A7FB-B7557498BCFD}"/>
              </a:ext>
            </a:extLst>
          </p:cNvPr>
          <p:cNvSpPr/>
          <p:nvPr/>
        </p:nvSpPr>
        <p:spPr>
          <a:xfrm>
            <a:off x="1001969" y="2570897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6FD06B29-5ADF-4D49-BCF4-C680D9312629}"/>
              </a:ext>
            </a:extLst>
          </p:cNvPr>
          <p:cNvSpPr/>
          <p:nvPr/>
        </p:nvSpPr>
        <p:spPr>
          <a:xfrm>
            <a:off x="5638409" y="315830"/>
            <a:ext cx="42594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Ⅵ.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디지털 우정플랫폼의 주요 서비스는 무엇인가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cxnSp>
        <p:nvCxnSpPr>
          <p:cNvPr id="3" name="연결선: 꺾임 2">
            <a:extLst>
              <a:ext uri="{FF2B5EF4-FFF2-40B4-BE49-F238E27FC236}">
                <a16:creationId xmlns:a16="http://schemas.microsoft.com/office/drawing/2014/main" id="{AFF13500-29CC-40D8-9953-BD1C72890BEA}"/>
              </a:ext>
            </a:extLst>
          </p:cNvPr>
          <p:cNvCxnSpPr>
            <a:stCxn id="93" idx="3"/>
            <a:endCxn id="105" idx="1"/>
          </p:cNvCxnSpPr>
          <p:nvPr/>
        </p:nvCxnSpPr>
        <p:spPr>
          <a:xfrm flipV="1">
            <a:off x="4517126" y="2865279"/>
            <a:ext cx="838412" cy="416924"/>
          </a:xfrm>
          <a:prstGeom prst="bent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연결선: 꺾임 67">
            <a:extLst>
              <a:ext uri="{FF2B5EF4-FFF2-40B4-BE49-F238E27FC236}">
                <a16:creationId xmlns:a16="http://schemas.microsoft.com/office/drawing/2014/main" id="{D6F5A2E2-8ECF-45EF-8AC1-F4E90FF370DB}"/>
              </a:ext>
            </a:extLst>
          </p:cNvPr>
          <p:cNvCxnSpPr>
            <a:cxnSpLocks/>
            <a:stCxn id="93" idx="3"/>
            <a:endCxn id="103" idx="1"/>
          </p:cNvCxnSpPr>
          <p:nvPr/>
        </p:nvCxnSpPr>
        <p:spPr>
          <a:xfrm>
            <a:off x="4517126" y="3282203"/>
            <a:ext cx="837924" cy="416923"/>
          </a:xfrm>
          <a:prstGeom prst="bentConnector3">
            <a:avLst/>
          </a:prstGeom>
          <a:ln w="19050">
            <a:solidFill>
              <a:srgbClr val="11BD73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511780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Rectangle 2">
            <a:extLst>
              <a:ext uri="{FF2B5EF4-FFF2-40B4-BE49-F238E27FC236}">
                <a16:creationId xmlns:a16="http://schemas.microsoft.com/office/drawing/2014/main" id="{77CA273F-F6F5-4914-AF79-9EDBB6FECAE9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지역화폐 연계 서비스</a:t>
            </a: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6FD06B29-5ADF-4D49-BCF4-C680D9312629}"/>
              </a:ext>
            </a:extLst>
          </p:cNvPr>
          <p:cNvSpPr/>
          <p:nvPr/>
        </p:nvSpPr>
        <p:spPr>
          <a:xfrm>
            <a:off x="5638409" y="315830"/>
            <a:ext cx="42594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Ⅵ.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디지털 우정플랫폼의 주요 서비스는 무엇인가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65" name="Rectangle 3">
            <a:extLst>
              <a:ext uri="{FF2B5EF4-FFF2-40B4-BE49-F238E27FC236}">
                <a16:creationId xmlns:a16="http://schemas.microsoft.com/office/drawing/2014/main" id="{357E2EE8-490C-470F-9F58-62493318698F}"/>
              </a:ext>
            </a:extLst>
          </p:cNvPr>
          <p:cNvSpPr txBox="1">
            <a:spLocks/>
          </p:cNvSpPr>
          <p:nvPr/>
        </p:nvSpPr>
        <p:spPr bwMode="auto">
          <a:xfrm>
            <a:off x="1409312" y="779781"/>
            <a:ext cx="70839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spcBef>
                <a:spcPct val="20000"/>
              </a:spcBef>
              <a:defRPr sz="2000" spc="-15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디지털 우정플랫폼을 활용하여 </a:t>
            </a:r>
            <a:r>
              <a:rPr lang="ko-KR" altLang="en-US" dirty="0">
                <a:solidFill>
                  <a:srgbClr val="FFFF00"/>
                </a:solidFill>
              </a:rPr>
              <a:t>단계적 지역화폐 운영 서비스 </a:t>
            </a:r>
            <a:r>
              <a:rPr lang="ko-KR" altLang="en-US" dirty="0"/>
              <a:t>구축</a:t>
            </a:r>
            <a:endParaRPr lang="en-US" altLang="ko-KR" dirty="0"/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079FDD1C-CE94-4FC7-B59B-33657FCEA0D3}"/>
              </a:ext>
            </a:extLst>
          </p:cNvPr>
          <p:cNvGrpSpPr/>
          <p:nvPr/>
        </p:nvGrpSpPr>
        <p:grpSpPr>
          <a:xfrm>
            <a:off x="3082661" y="1853202"/>
            <a:ext cx="3759235" cy="2485559"/>
            <a:chOff x="5239134" y="2999248"/>
            <a:chExt cx="3998846" cy="3671650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5D94CCE8-FBB8-42E9-9FFC-F9C328E76334}"/>
                </a:ext>
              </a:extLst>
            </p:cNvPr>
            <p:cNvSpPr/>
            <p:nvPr/>
          </p:nvSpPr>
          <p:spPr>
            <a:xfrm>
              <a:off x="5239134" y="2999248"/>
              <a:ext cx="3998846" cy="3671650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400"/>
              <a:endParaRPr lang="ko-KR" altLang="en-US" kern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1CBC24DB-852E-45DA-9DCE-7C80A773B584}"/>
                </a:ext>
              </a:extLst>
            </p:cNvPr>
            <p:cNvSpPr/>
            <p:nvPr/>
          </p:nvSpPr>
          <p:spPr>
            <a:xfrm>
              <a:off x="5338240" y="3112780"/>
              <a:ext cx="3796768" cy="3378825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latinLnBrk="0">
                <a:spcAft>
                  <a:spcPts val="200"/>
                </a:spcAft>
                <a:tabLst>
                  <a:tab pos="92075" algn="l"/>
                </a:tabLst>
              </a:pPr>
              <a:endParaRPr lang="en-US" altLang="ko-KR" spc="-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8" name="_PO1">
            <a:extLst>
              <a:ext uri="{FF2B5EF4-FFF2-40B4-BE49-F238E27FC236}">
                <a16:creationId xmlns:a16="http://schemas.microsoft.com/office/drawing/2014/main" id="{CDF46B0E-98B0-4B43-BEBA-D1C414216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9416" y="3632116"/>
            <a:ext cx="3323475" cy="435665"/>
          </a:xfrm>
          <a:prstGeom prst="roundRect">
            <a:avLst>
              <a:gd name="adj" fmla="val 0"/>
            </a:avLst>
          </a:prstGeom>
          <a:solidFill>
            <a:srgbClr val="006DD0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4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우정플랫폼</a:t>
            </a:r>
            <a:endParaRPr lang="en-US" altLang="ko-KR" sz="1400" b="1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_PO1">
            <a:extLst>
              <a:ext uri="{FF2B5EF4-FFF2-40B4-BE49-F238E27FC236}">
                <a16:creationId xmlns:a16="http://schemas.microsoft.com/office/drawing/2014/main" id="{8B16A7DA-8552-4E43-B91A-40E1802BF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9416" y="3186983"/>
            <a:ext cx="3323475" cy="396000"/>
          </a:xfrm>
          <a:prstGeom prst="roundRect">
            <a:avLst>
              <a:gd name="adj" fmla="val 0"/>
            </a:avLst>
          </a:prstGeom>
          <a:solidFill>
            <a:srgbClr val="38B0B6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4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가상우편환</a:t>
            </a:r>
            <a:r>
              <a:rPr lang="en-US" altLang="ko-KR" sz="14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전자지갑</a:t>
            </a:r>
            <a:r>
              <a:rPr lang="en-US" altLang="ko-KR" sz="1400" b="1" kern="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400" kern="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94" name="그룹 93">
            <a:extLst>
              <a:ext uri="{FF2B5EF4-FFF2-40B4-BE49-F238E27FC236}">
                <a16:creationId xmlns:a16="http://schemas.microsoft.com/office/drawing/2014/main" id="{5541707B-901F-4E0E-A17E-F15776DC2F6E}"/>
              </a:ext>
            </a:extLst>
          </p:cNvPr>
          <p:cNvGrpSpPr/>
          <p:nvPr/>
        </p:nvGrpSpPr>
        <p:grpSpPr>
          <a:xfrm>
            <a:off x="1242160" y="3284949"/>
            <a:ext cx="932400" cy="932400"/>
            <a:chOff x="513808" y="3932990"/>
            <a:chExt cx="620066" cy="620066"/>
          </a:xfrm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5" name="타원 94">
              <a:extLst>
                <a:ext uri="{FF2B5EF4-FFF2-40B4-BE49-F238E27FC236}">
                  <a16:creationId xmlns:a16="http://schemas.microsoft.com/office/drawing/2014/main" id="{B0C83424-8E25-4865-AFF6-ACB8366E4C89}"/>
                </a:ext>
              </a:extLst>
            </p:cNvPr>
            <p:cNvSpPr/>
            <p:nvPr/>
          </p:nvSpPr>
          <p:spPr>
            <a:xfrm>
              <a:off x="513808" y="3932990"/>
              <a:ext cx="620066" cy="620066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0" name="자유형: 도형 328">
              <a:extLst>
                <a:ext uri="{FF2B5EF4-FFF2-40B4-BE49-F238E27FC236}">
                  <a16:creationId xmlns:a16="http://schemas.microsoft.com/office/drawing/2014/main" id="{2C8C3B75-8B00-492E-A4C7-67E06B1F8840}"/>
                </a:ext>
              </a:extLst>
            </p:cNvPr>
            <p:cNvSpPr/>
            <p:nvPr/>
          </p:nvSpPr>
          <p:spPr>
            <a:xfrm>
              <a:off x="527726" y="4334185"/>
              <a:ext cx="593731" cy="21887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5575B31D-80EE-4B85-B273-B31B5C8C9376}"/>
                </a:ext>
              </a:extLst>
            </p:cNvPr>
            <p:cNvSpPr txBox="1"/>
            <p:nvPr/>
          </p:nvSpPr>
          <p:spPr>
            <a:xfrm>
              <a:off x="644748" y="4358250"/>
              <a:ext cx="358187" cy="10745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정산은행</a:t>
              </a:r>
            </a:p>
          </p:txBody>
        </p:sp>
        <p:sp>
          <p:nvSpPr>
            <p:cNvPr id="107" name="그래픽 355">
              <a:extLst>
                <a:ext uri="{FF2B5EF4-FFF2-40B4-BE49-F238E27FC236}">
                  <a16:creationId xmlns:a16="http://schemas.microsoft.com/office/drawing/2014/main" id="{C59C3284-9CE7-41FB-87B3-1749A4D270A4}"/>
                </a:ext>
              </a:extLst>
            </p:cNvPr>
            <p:cNvSpPr/>
            <p:nvPr/>
          </p:nvSpPr>
          <p:spPr>
            <a:xfrm>
              <a:off x="630980" y="4047828"/>
              <a:ext cx="385723" cy="291260"/>
            </a:xfrm>
            <a:custGeom>
              <a:avLst/>
              <a:gdLst>
                <a:gd name="connsiteX0" fmla="*/ 424339 w 466725"/>
                <a:gd name="connsiteY0" fmla="*/ 318611 h 352425"/>
                <a:gd name="connsiteX1" fmla="*/ 424339 w 466725"/>
                <a:gd name="connsiteY1" fmla="*/ 313849 h 352425"/>
                <a:gd name="connsiteX2" fmla="*/ 424339 w 466725"/>
                <a:gd name="connsiteY2" fmla="*/ 43339 h 352425"/>
                <a:gd name="connsiteX3" fmla="*/ 388144 w 466725"/>
                <a:gd name="connsiteY3" fmla="*/ 7144 h 352425"/>
                <a:gd name="connsiteX4" fmla="*/ 357664 w 466725"/>
                <a:gd name="connsiteY4" fmla="*/ 7144 h 352425"/>
                <a:gd name="connsiteX5" fmla="*/ 350044 w 466725"/>
                <a:gd name="connsiteY5" fmla="*/ 8096 h 352425"/>
                <a:gd name="connsiteX6" fmla="*/ 362426 w 466725"/>
                <a:gd name="connsiteY6" fmla="*/ 43339 h 352425"/>
                <a:gd name="connsiteX7" fmla="*/ 362426 w 466725"/>
                <a:gd name="connsiteY7" fmla="*/ 312896 h 352425"/>
                <a:gd name="connsiteX8" fmla="*/ 362426 w 466725"/>
                <a:gd name="connsiteY8" fmla="*/ 317659 h 352425"/>
                <a:gd name="connsiteX9" fmla="*/ 340519 w 466725"/>
                <a:gd name="connsiteY9" fmla="*/ 317659 h 352425"/>
                <a:gd name="connsiteX10" fmla="*/ 340519 w 466725"/>
                <a:gd name="connsiteY10" fmla="*/ 312896 h 352425"/>
                <a:gd name="connsiteX11" fmla="*/ 340519 w 466725"/>
                <a:gd name="connsiteY11" fmla="*/ 43339 h 352425"/>
                <a:gd name="connsiteX12" fmla="*/ 303371 w 466725"/>
                <a:gd name="connsiteY12" fmla="*/ 7144 h 352425"/>
                <a:gd name="connsiteX13" fmla="*/ 272891 w 466725"/>
                <a:gd name="connsiteY13" fmla="*/ 7144 h 352425"/>
                <a:gd name="connsiteX14" fmla="*/ 240506 w 466725"/>
                <a:gd name="connsiteY14" fmla="*/ 27146 h 352425"/>
                <a:gd name="connsiteX15" fmla="*/ 220504 w 466725"/>
                <a:gd name="connsiteY15" fmla="*/ 27146 h 352425"/>
                <a:gd name="connsiteX16" fmla="*/ 169069 w 466725"/>
                <a:gd name="connsiteY16" fmla="*/ 78581 h 352425"/>
                <a:gd name="connsiteX17" fmla="*/ 169069 w 466725"/>
                <a:gd name="connsiteY17" fmla="*/ 107156 h 352425"/>
                <a:gd name="connsiteX18" fmla="*/ 156686 w 466725"/>
                <a:gd name="connsiteY18" fmla="*/ 107156 h 352425"/>
                <a:gd name="connsiteX19" fmla="*/ 129064 w 466725"/>
                <a:gd name="connsiteY19" fmla="*/ 134779 h 352425"/>
                <a:gd name="connsiteX20" fmla="*/ 129064 w 466725"/>
                <a:gd name="connsiteY20" fmla="*/ 168116 h 352425"/>
                <a:gd name="connsiteX21" fmla="*/ 64294 w 466725"/>
                <a:gd name="connsiteY21" fmla="*/ 168116 h 352425"/>
                <a:gd name="connsiteX22" fmla="*/ 41434 w 466725"/>
                <a:gd name="connsiteY22" fmla="*/ 190976 h 352425"/>
                <a:gd name="connsiteX23" fmla="*/ 41434 w 466725"/>
                <a:gd name="connsiteY23" fmla="*/ 318611 h 352425"/>
                <a:gd name="connsiteX24" fmla="*/ 7144 w 466725"/>
                <a:gd name="connsiteY24" fmla="*/ 318611 h 352425"/>
                <a:gd name="connsiteX25" fmla="*/ 7144 w 466725"/>
                <a:gd name="connsiteY25" fmla="*/ 352901 h 352425"/>
                <a:gd name="connsiteX26" fmla="*/ 459581 w 466725"/>
                <a:gd name="connsiteY26" fmla="*/ 352901 h 352425"/>
                <a:gd name="connsiteX27" fmla="*/ 459581 w 466725"/>
                <a:gd name="connsiteY27" fmla="*/ 318611 h 352425"/>
                <a:gd name="connsiteX28" fmla="*/ 424339 w 466725"/>
                <a:gd name="connsiteY28" fmla="*/ 318611 h 352425"/>
                <a:gd name="connsiteX29" fmla="*/ 199549 w 466725"/>
                <a:gd name="connsiteY29" fmla="*/ 78581 h 352425"/>
                <a:gd name="connsiteX30" fmla="*/ 221456 w 466725"/>
                <a:gd name="connsiteY30" fmla="*/ 56674 h 352425"/>
                <a:gd name="connsiteX31" fmla="*/ 236696 w 466725"/>
                <a:gd name="connsiteY31" fmla="*/ 56674 h 352425"/>
                <a:gd name="connsiteX32" fmla="*/ 236696 w 466725"/>
                <a:gd name="connsiteY32" fmla="*/ 107156 h 352425"/>
                <a:gd name="connsiteX33" fmla="*/ 199549 w 466725"/>
                <a:gd name="connsiteY33" fmla="*/ 107156 h 352425"/>
                <a:gd name="connsiteX34" fmla="*/ 199549 w 466725"/>
                <a:gd name="connsiteY34" fmla="*/ 78581 h 352425"/>
                <a:gd name="connsiteX35" fmla="*/ 159544 w 466725"/>
                <a:gd name="connsiteY35" fmla="*/ 137636 h 352425"/>
                <a:gd name="connsiteX36" fmla="*/ 236696 w 466725"/>
                <a:gd name="connsiteY36" fmla="*/ 137636 h 352425"/>
                <a:gd name="connsiteX37" fmla="*/ 236696 w 466725"/>
                <a:gd name="connsiteY37" fmla="*/ 303371 h 352425"/>
                <a:gd name="connsiteX38" fmla="*/ 193834 w 466725"/>
                <a:gd name="connsiteY38" fmla="*/ 303371 h 352425"/>
                <a:gd name="connsiteX39" fmla="*/ 193834 w 466725"/>
                <a:gd name="connsiteY39" fmla="*/ 190976 h 352425"/>
                <a:gd name="connsiteX40" fmla="*/ 170974 w 466725"/>
                <a:gd name="connsiteY40" fmla="*/ 168116 h 352425"/>
                <a:gd name="connsiteX41" fmla="*/ 159544 w 466725"/>
                <a:gd name="connsiteY41" fmla="*/ 168116 h 352425"/>
                <a:gd name="connsiteX42" fmla="*/ 159544 w 466725"/>
                <a:gd name="connsiteY42" fmla="*/ 137636 h 352425"/>
                <a:gd name="connsiteX43" fmla="*/ 129064 w 466725"/>
                <a:gd name="connsiteY43" fmla="*/ 200501 h 352425"/>
                <a:gd name="connsiteX44" fmla="*/ 159544 w 466725"/>
                <a:gd name="connsiteY44" fmla="*/ 200501 h 352425"/>
                <a:gd name="connsiteX45" fmla="*/ 159544 w 466725"/>
                <a:gd name="connsiteY45" fmla="*/ 230981 h 352425"/>
                <a:gd name="connsiteX46" fmla="*/ 129064 w 466725"/>
                <a:gd name="connsiteY46" fmla="*/ 230981 h 352425"/>
                <a:gd name="connsiteX47" fmla="*/ 129064 w 466725"/>
                <a:gd name="connsiteY47" fmla="*/ 200501 h 352425"/>
                <a:gd name="connsiteX48" fmla="*/ 129064 w 466725"/>
                <a:gd name="connsiteY48" fmla="*/ 251936 h 352425"/>
                <a:gd name="connsiteX49" fmla="*/ 159544 w 466725"/>
                <a:gd name="connsiteY49" fmla="*/ 251936 h 352425"/>
                <a:gd name="connsiteX50" fmla="*/ 159544 w 466725"/>
                <a:gd name="connsiteY50" fmla="*/ 282416 h 352425"/>
                <a:gd name="connsiteX51" fmla="*/ 129064 w 466725"/>
                <a:gd name="connsiteY51" fmla="*/ 282416 h 352425"/>
                <a:gd name="connsiteX52" fmla="*/ 129064 w 466725"/>
                <a:gd name="connsiteY52" fmla="*/ 251936 h 352425"/>
                <a:gd name="connsiteX53" fmla="*/ 75724 w 466725"/>
                <a:gd name="connsiteY53" fmla="*/ 200501 h 352425"/>
                <a:gd name="connsiteX54" fmla="*/ 107156 w 466725"/>
                <a:gd name="connsiteY54" fmla="*/ 200501 h 352425"/>
                <a:gd name="connsiteX55" fmla="*/ 107156 w 466725"/>
                <a:gd name="connsiteY55" fmla="*/ 230981 h 352425"/>
                <a:gd name="connsiteX56" fmla="*/ 75724 w 466725"/>
                <a:gd name="connsiteY56" fmla="*/ 230981 h 352425"/>
                <a:gd name="connsiteX57" fmla="*/ 75724 w 466725"/>
                <a:gd name="connsiteY57" fmla="*/ 200501 h 352425"/>
                <a:gd name="connsiteX58" fmla="*/ 75724 w 466725"/>
                <a:gd name="connsiteY58" fmla="*/ 251936 h 352425"/>
                <a:gd name="connsiteX59" fmla="*/ 107156 w 466725"/>
                <a:gd name="connsiteY59" fmla="*/ 251936 h 352425"/>
                <a:gd name="connsiteX60" fmla="*/ 107156 w 466725"/>
                <a:gd name="connsiteY60" fmla="*/ 282416 h 352425"/>
                <a:gd name="connsiteX61" fmla="*/ 75724 w 466725"/>
                <a:gd name="connsiteY61" fmla="*/ 282416 h 352425"/>
                <a:gd name="connsiteX62" fmla="*/ 75724 w 466725"/>
                <a:gd name="connsiteY62" fmla="*/ 251936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466725" h="352425">
                  <a:moveTo>
                    <a:pt x="424339" y="318611"/>
                  </a:moveTo>
                  <a:cubicBezTo>
                    <a:pt x="424339" y="316706"/>
                    <a:pt x="424339" y="315754"/>
                    <a:pt x="424339" y="313849"/>
                  </a:cubicBezTo>
                  <a:lnTo>
                    <a:pt x="424339" y="43339"/>
                  </a:lnTo>
                  <a:cubicBezTo>
                    <a:pt x="424339" y="23336"/>
                    <a:pt x="408146" y="7144"/>
                    <a:pt x="388144" y="7144"/>
                  </a:cubicBezTo>
                  <a:lnTo>
                    <a:pt x="357664" y="7144"/>
                  </a:lnTo>
                  <a:cubicBezTo>
                    <a:pt x="354806" y="7144"/>
                    <a:pt x="351949" y="7144"/>
                    <a:pt x="350044" y="8096"/>
                  </a:cubicBezTo>
                  <a:cubicBezTo>
                    <a:pt x="357664" y="17621"/>
                    <a:pt x="362426" y="30004"/>
                    <a:pt x="362426" y="43339"/>
                  </a:cubicBezTo>
                  <a:lnTo>
                    <a:pt x="362426" y="312896"/>
                  </a:lnTo>
                  <a:cubicBezTo>
                    <a:pt x="362426" y="314801"/>
                    <a:pt x="362426" y="315754"/>
                    <a:pt x="362426" y="317659"/>
                  </a:cubicBezTo>
                  <a:lnTo>
                    <a:pt x="340519" y="317659"/>
                  </a:lnTo>
                  <a:cubicBezTo>
                    <a:pt x="340519" y="315754"/>
                    <a:pt x="340519" y="314801"/>
                    <a:pt x="340519" y="312896"/>
                  </a:cubicBezTo>
                  <a:lnTo>
                    <a:pt x="340519" y="43339"/>
                  </a:lnTo>
                  <a:cubicBezTo>
                    <a:pt x="340519" y="23336"/>
                    <a:pt x="323374" y="7144"/>
                    <a:pt x="303371" y="7144"/>
                  </a:cubicBezTo>
                  <a:lnTo>
                    <a:pt x="272891" y="7144"/>
                  </a:lnTo>
                  <a:cubicBezTo>
                    <a:pt x="258604" y="7144"/>
                    <a:pt x="246221" y="15716"/>
                    <a:pt x="240506" y="27146"/>
                  </a:cubicBezTo>
                  <a:lnTo>
                    <a:pt x="220504" y="27146"/>
                  </a:lnTo>
                  <a:cubicBezTo>
                    <a:pt x="191929" y="27146"/>
                    <a:pt x="169069" y="50006"/>
                    <a:pt x="169069" y="78581"/>
                  </a:cubicBezTo>
                  <a:lnTo>
                    <a:pt x="169069" y="107156"/>
                  </a:lnTo>
                  <a:lnTo>
                    <a:pt x="156686" y="107156"/>
                  </a:lnTo>
                  <a:cubicBezTo>
                    <a:pt x="141446" y="107156"/>
                    <a:pt x="129064" y="119539"/>
                    <a:pt x="129064" y="134779"/>
                  </a:cubicBezTo>
                  <a:lnTo>
                    <a:pt x="129064" y="168116"/>
                  </a:lnTo>
                  <a:lnTo>
                    <a:pt x="64294" y="168116"/>
                  </a:lnTo>
                  <a:cubicBezTo>
                    <a:pt x="51911" y="168116"/>
                    <a:pt x="41434" y="178594"/>
                    <a:pt x="41434" y="190976"/>
                  </a:cubicBezTo>
                  <a:lnTo>
                    <a:pt x="41434" y="318611"/>
                  </a:lnTo>
                  <a:lnTo>
                    <a:pt x="7144" y="318611"/>
                  </a:lnTo>
                  <a:lnTo>
                    <a:pt x="7144" y="352901"/>
                  </a:lnTo>
                  <a:lnTo>
                    <a:pt x="459581" y="352901"/>
                  </a:lnTo>
                  <a:lnTo>
                    <a:pt x="459581" y="318611"/>
                  </a:lnTo>
                  <a:lnTo>
                    <a:pt x="424339" y="318611"/>
                  </a:lnTo>
                  <a:close/>
                  <a:moveTo>
                    <a:pt x="199549" y="78581"/>
                  </a:moveTo>
                  <a:cubicBezTo>
                    <a:pt x="199549" y="67151"/>
                    <a:pt x="209074" y="56674"/>
                    <a:pt x="221456" y="56674"/>
                  </a:cubicBezTo>
                  <a:lnTo>
                    <a:pt x="236696" y="56674"/>
                  </a:lnTo>
                  <a:lnTo>
                    <a:pt x="236696" y="107156"/>
                  </a:lnTo>
                  <a:lnTo>
                    <a:pt x="199549" y="107156"/>
                  </a:lnTo>
                  <a:lnTo>
                    <a:pt x="199549" y="78581"/>
                  </a:lnTo>
                  <a:close/>
                  <a:moveTo>
                    <a:pt x="159544" y="137636"/>
                  </a:moveTo>
                  <a:lnTo>
                    <a:pt x="236696" y="137636"/>
                  </a:lnTo>
                  <a:lnTo>
                    <a:pt x="236696" y="303371"/>
                  </a:lnTo>
                  <a:lnTo>
                    <a:pt x="193834" y="303371"/>
                  </a:lnTo>
                  <a:lnTo>
                    <a:pt x="193834" y="190976"/>
                  </a:lnTo>
                  <a:cubicBezTo>
                    <a:pt x="193834" y="178594"/>
                    <a:pt x="183356" y="168116"/>
                    <a:pt x="170974" y="168116"/>
                  </a:cubicBezTo>
                  <a:lnTo>
                    <a:pt x="159544" y="168116"/>
                  </a:lnTo>
                  <a:lnTo>
                    <a:pt x="159544" y="137636"/>
                  </a:lnTo>
                  <a:close/>
                  <a:moveTo>
                    <a:pt x="129064" y="200501"/>
                  </a:moveTo>
                  <a:lnTo>
                    <a:pt x="159544" y="200501"/>
                  </a:lnTo>
                  <a:lnTo>
                    <a:pt x="159544" y="230981"/>
                  </a:lnTo>
                  <a:lnTo>
                    <a:pt x="129064" y="230981"/>
                  </a:lnTo>
                  <a:lnTo>
                    <a:pt x="129064" y="200501"/>
                  </a:lnTo>
                  <a:close/>
                  <a:moveTo>
                    <a:pt x="129064" y="251936"/>
                  </a:moveTo>
                  <a:lnTo>
                    <a:pt x="159544" y="251936"/>
                  </a:lnTo>
                  <a:lnTo>
                    <a:pt x="159544" y="282416"/>
                  </a:lnTo>
                  <a:lnTo>
                    <a:pt x="129064" y="282416"/>
                  </a:lnTo>
                  <a:lnTo>
                    <a:pt x="129064" y="251936"/>
                  </a:lnTo>
                  <a:close/>
                  <a:moveTo>
                    <a:pt x="75724" y="200501"/>
                  </a:moveTo>
                  <a:lnTo>
                    <a:pt x="107156" y="200501"/>
                  </a:lnTo>
                  <a:lnTo>
                    <a:pt x="107156" y="230981"/>
                  </a:lnTo>
                  <a:lnTo>
                    <a:pt x="75724" y="230981"/>
                  </a:lnTo>
                  <a:lnTo>
                    <a:pt x="75724" y="200501"/>
                  </a:lnTo>
                  <a:close/>
                  <a:moveTo>
                    <a:pt x="75724" y="251936"/>
                  </a:moveTo>
                  <a:lnTo>
                    <a:pt x="107156" y="251936"/>
                  </a:lnTo>
                  <a:lnTo>
                    <a:pt x="107156" y="282416"/>
                  </a:lnTo>
                  <a:lnTo>
                    <a:pt x="75724" y="282416"/>
                  </a:lnTo>
                  <a:lnTo>
                    <a:pt x="75724" y="251936"/>
                  </a:lnTo>
                  <a:close/>
                </a:path>
              </a:pathLst>
            </a:custGeom>
            <a:solidFill>
              <a:srgbClr val="1078B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7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76404735-A160-457D-92F7-B450374CBFD8}"/>
              </a:ext>
            </a:extLst>
          </p:cNvPr>
          <p:cNvGrpSpPr/>
          <p:nvPr/>
        </p:nvGrpSpPr>
        <p:grpSpPr>
          <a:xfrm>
            <a:off x="7839428" y="1692939"/>
            <a:ext cx="933015" cy="933823"/>
            <a:chOff x="8289728" y="1752141"/>
            <a:chExt cx="465865" cy="465865"/>
          </a:xfrm>
        </p:grpSpPr>
        <p:sp>
          <p:nvSpPr>
            <p:cNvPr id="113" name="타원 112">
              <a:extLst>
                <a:ext uri="{FF2B5EF4-FFF2-40B4-BE49-F238E27FC236}">
                  <a16:creationId xmlns:a16="http://schemas.microsoft.com/office/drawing/2014/main" id="{EFB9C014-3408-4620-955B-42B22F8B9FA5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9" name="자유형: 도형 293">
              <a:extLst>
                <a:ext uri="{FF2B5EF4-FFF2-40B4-BE49-F238E27FC236}">
                  <a16:creationId xmlns:a16="http://schemas.microsoft.com/office/drawing/2014/main" id="{970D85A4-5097-4B18-AE1F-2844FA29B457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gradFill flip="none" rotWithShape="0">
              <a:gsLst>
                <a:gs pos="100000">
                  <a:srgbClr val="0054A6"/>
                </a:gs>
                <a:gs pos="0">
                  <a:srgbClr val="117ABB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316F172B-2FF1-4F79-AD59-F109482547B8}"/>
                </a:ext>
              </a:extLst>
            </p:cNvPr>
            <p:cNvSpPr txBox="1"/>
            <p:nvPr/>
          </p:nvSpPr>
          <p:spPr>
            <a:xfrm>
              <a:off x="8376188" y="2071645"/>
              <a:ext cx="292946" cy="8061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주민</a:t>
              </a:r>
              <a:endParaRPr lang="ko-KR" altLang="en-US" sz="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30" name="그래픽 353">
              <a:extLst>
                <a:ext uri="{FF2B5EF4-FFF2-40B4-BE49-F238E27FC236}">
                  <a16:creationId xmlns:a16="http://schemas.microsoft.com/office/drawing/2014/main" id="{F1FDD40B-23B0-4EFC-8C75-845F5A32B4CE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131" name="자유형: 도형 296">
                <a:extLst>
                  <a:ext uri="{FF2B5EF4-FFF2-40B4-BE49-F238E27FC236}">
                    <a16:creationId xmlns:a16="http://schemas.microsoft.com/office/drawing/2014/main" id="{F3E46B8A-CF00-4E17-BEA9-F91DA6DA082B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2" name="자유형: 도형 297">
                <a:extLst>
                  <a:ext uri="{FF2B5EF4-FFF2-40B4-BE49-F238E27FC236}">
                    <a16:creationId xmlns:a16="http://schemas.microsoft.com/office/drawing/2014/main" id="{5CA56A98-9CD6-494B-BF7C-58AF6F448028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3" name="자유형: 도형 298">
                <a:extLst>
                  <a:ext uri="{FF2B5EF4-FFF2-40B4-BE49-F238E27FC236}">
                    <a16:creationId xmlns:a16="http://schemas.microsoft.com/office/drawing/2014/main" id="{D97DF873-5453-4B63-8AE7-7943B4B6B915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34" name="자유형: 도형 299">
                <a:extLst>
                  <a:ext uri="{FF2B5EF4-FFF2-40B4-BE49-F238E27FC236}">
                    <a16:creationId xmlns:a16="http://schemas.microsoft.com/office/drawing/2014/main" id="{5F3E8895-BE73-42F8-84A3-870D68F247F9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grpSp>
        <p:nvGrpSpPr>
          <p:cNvPr id="141" name="그룹 140">
            <a:extLst>
              <a:ext uri="{FF2B5EF4-FFF2-40B4-BE49-F238E27FC236}">
                <a16:creationId xmlns:a16="http://schemas.microsoft.com/office/drawing/2014/main" id="{E7245085-1518-42FE-812C-D6591C1B3940}"/>
              </a:ext>
            </a:extLst>
          </p:cNvPr>
          <p:cNvGrpSpPr/>
          <p:nvPr/>
        </p:nvGrpSpPr>
        <p:grpSpPr>
          <a:xfrm>
            <a:off x="1314703" y="1759614"/>
            <a:ext cx="756000" cy="743859"/>
            <a:chOff x="539592" y="1578877"/>
            <a:chExt cx="756000" cy="743859"/>
          </a:xfrm>
        </p:grpSpPr>
        <p:sp>
          <p:nvSpPr>
            <p:cNvPr id="143" name="사각형: 둥근 모서리 563">
              <a:extLst>
                <a:ext uri="{FF2B5EF4-FFF2-40B4-BE49-F238E27FC236}">
                  <a16:creationId xmlns:a16="http://schemas.microsoft.com/office/drawing/2014/main" id="{58EFEAFA-4541-4D0B-AFAD-6D5F066C8A72}"/>
                </a:ext>
              </a:extLst>
            </p:cNvPr>
            <p:cNvSpPr/>
            <p:nvPr/>
          </p:nvSpPr>
          <p:spPr>
            <a:xfrm>
              <a:off x="539592" y="2036938"/>
              <a:ext cx="756000" cy="285798"/>
            </a:xfrm>
            <a:prstGeom prst="roundRect">
              <a:avLst>
                <a:gd name="adj" fmla="val 0"/>
              </a:avLst>
            </a:prstGeom>
            <a:solidFill>
              <a:srgbClr val="17375E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r>
                <a:rPr lang="ko-KR" altLang="en-US" sz="1400" kern="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지자체</a:t>
              </a:r>
            </a:p>
          </p:txBody>
        </p:sp>
        <p:pic>
          <p:nvPicPr>
            <p:cNvPr id="144" name="그림 143">
              <a:extLst>
                <a:ext uri="{FF2B5EF4-FFF2-40B4-BE49-F238E27FC236}">
                  <a16:creationId xmlns:a16="http://schemas.microsoft.com/office/drawing/2014/main" id="{0335F58C-5216-4F76-9F90-06B8026CF6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0684" y="1578877"/>
              <a:ext cx="433816" cy="409269"/>
            </a:xfrm>
            <a:prstGeom prst="rect">
              <a:avLst/>
            </a:prstGeom>
          </p:spPr>
        </p:pic>
      </p:grpSp>
      <p:grpSp>
        <p:nvGrpSpPr>
          <p:cNvPr id="145" name="그룹 144">
            <a:extLst>
              <a:ext uri="{FF2B5EF4-FFF2-40B4-BE49-F238E27FC236}">
                <a16:creationId xmlns:a16="http://schemas.microsoft.com/office/drawing/2014/main" id="{B14D1398-EF78-4705-9C24-CCE08D402798}"/>
              </a:ext>
            </a:extLst>
          </p:cNvPr>
          <p:cNvGrpSpPr/>
          <p:nvPr/>
        </p:nvGrpSpPr>
        <p:grpSpPr>
          <a:xfrm>
            <a:off x="7839428" y="3283526"/>
            <a:ext cx="933015" cy="933823"/>
            <a:chOff x="8289728" y="1752141"/>
            <a:chExt cx="465865" cy="465865"/>
          </a:xfrm>
        </p:grpSpPr>
        <p:sp>
          <p:nvSpPr>
            <p:cNvPr id="146" name="타원 145">
              <a:extLst>
                <a:ext uri="{FF2B5EF4-FFF2-40B4-BE49-F238E27FC236}">
                  <a16:creationId xmlns:a16="http://schemas.microsoft.com/office/drawing/2014/main" id="{01A3E492-3D64-48FA-B378-880EA56B1CB5}"/>
                </a:ext>
              </a:extLst>
            </p:cNvPr>
            <p:cNvSpPr/>
            <p:nvPr/>
          </p:nvSpPr>
          <p:spPr>
            <a:xfrm>
              <a:off x="8289728" y="1752141"/>
              <a:ext cx="465865" cy="465865"/>
            </a:xfrm>
            <a:prstGeom prst="ellipse">
              <a:avLst/>
            </a:prstGeom>
            <a:solidFill>
              <a:schemeClr val="bg1"/>
            </a:solidFill>
            <a:ln w="15240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00">
                <a:latin typeface="+mn-ea"/>
              </a:endParaRPr>
            </a:p>
          </p:txBody>
        </p:sp>
        <p:sp>
          <p:nvSpPr>
            <p:cNvPr id="147" name="자유형: 도형 293">
              <a:extLst>
                <a:ext uri="{FF2B5EF4-FFF2-40B4-BE49-F238E27FC236}">
                  <a16:creationId xmlns:a16="http://schemas.microsoft.com/office/drawing/2014/main" id="{A303E6A3-8B79-47E8-A7BB-D52E3752C863}"/>
                </a:ext>
              </a:extLst>
            </p:cNvPr>
            <p:cNvSpPr/>
            <p:nvPr/>
          </p:nvSpPr>
          <p:spPr>
            <a:xfrm>
              <a:off x="8301150" y="2053565"/>
              <a:ext cx="443023" cy="164441"/>
            </a:xfrm>
            <a:custGeom>
              <a:avLst/>
              <a:gdLst>
                <a:gd name="connsiteX0" fmla="*/ 0 w 589663"/>
                <a:gd name="connsiteY0" fmla="*/ 0 h 218871"/>
                <a:gd name="connsiteX1" fmla="*/ 589663 w 589663"/>
                <a:gd name="connsiteY1" fmla="*/ 0 h 218871"/>
                <a:gd name="connsiteX2" fmla="*/ 580500 w 589663"/>
                <a:gd name="connsiteY2" fmla="*/ 29517 h 218871"/>
                <a:gd name="connsiteX3" fmla="*/ 294831 w 589663"/>
                <a:gd name="connsiteY3" fmla="*/ 218871 h 218871"/>
                <a:gd name="connsiteX4" fmla="*/ 9162 w 589663"/>
                <a:gd name="connsiteY4" fmla="*/ 29517 h 21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663" h="218871">
                  <a:moveTo>
                    <a:pt x="0" y="0"/>
                  </a:moveTo>
                  <a:lnTo>
                    <a:pt x="589663" y="0"/>
                  </a:lnTo>
                  <a:lnTo>
                    <a:pt x="580500" y="29517"/>
                  </a:lnTo>
                  <a:cubicBezTo>
                    <a:pt x="533434" y="140792"/>
                    <a:pt x="423251" y="218871"/>
                    <a:pt x="294831" y="218871"/>
                  </a:cubicBezTo>
                  <a:cubicBezTo>
                    <a:pt x="166412" y="218871"/>
                    <a:pt x="56228" y="140792"/>
                    <a:pt x="9162" y="29517"/>
                  </a:cubicBezTo>
                  <a:close/>
                </a:path>
              </a:pathLst>
            </a:custGeom>
            <a:solidFill>
              <a:srgbClr val="11BD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700" b="1">
                <a:ln>
                  <a:solidFill>
                    <a:srgbClr val="369CE2">
                      <a:alpha val="0"/>
                    </a:srgbClr>
                  </a:solidFill>
                </a:ln>
                <a:latin typeface="+mn-ea"/>
              </a:endParaRP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2E04AE9E-9A56-4090-81D4-6965BCF8E1E4}"/>
                </a:ext>
              </a:extLst>
            </p:cNvPr>
            <p:cNvSpPr txBox="1"/>
            <p:nvPr/>
          </p:nvSpPr>
          <p:spPr>
            <a:xfrm>
              <a:off x="8421806" y="2071645"/>
              <a:ext cx="201701" cy="8061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b="1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5400" dist="127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ea typeface="+mn-ea"/>
                </a:rPr>
                <a:t>가맹점</a:t>
              </a:r>
              <a:endParaRPr lang="ko-KR" altLang="en-US" sz="800" b="1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54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  <a:ea typeface="+mn-ea"/>
              </a:endParaRPr>
            </a:p>
          </p:txBody>
        </p:sp>
        <p:grpSp>
          <p:nvGrpSpPr>
            <p:cNvPr id="149" name="그래픽 353">
              <a:extLst>
                <a:ext uri="{FF2B5EF4-FFF2-40B4-BE49-F238E27FC236}">
                  <a16:creationId xmlns:a16="http://schemas.microsoft.com/office/drawing/2014/main" id="{34B0755C-4180-4FF6-A9EF-49BDBDEDCD33}"/>
                </a:ext>
              </a:extLst>
            </p:cNvPr>
            <p:cNvGrpSpPr/>
            <p:nvPr/>
          </p:nvGrpSpPr>
          <p:grpSpPr>
            <a:xfrm>
              <a:off x="8404391" y="1786771"/>
              <a:ext cx="236540" cy="281903"/>
              <a:chOff x="562283" y="3214315"/>
              <a:chExt cx="324375" cy="386583"/>
            </a:xfrm>
            <a:solidFill>
              <a:srgbClr val="1078BA"/>
            </a:solidFill>
          </p:grpSpPr>
          <p:sp>
            <p:nvSpPr>
              <p:cNvPr id="150" name="자유형: 도형 296">
                <a:extLst>
                  <a:ext uri="{FF2B5EF4-FFF2-40B4-BE49-F238E27FC236}">
                    <a16:creationId xmlns:a16="http://schemas.microsoft.com/office/drawing/2014/main" id="{DE3CCDCC-483D-41DD-8F09-19D5ADEF4765}"/>
                  </a:ext>
                </a:extLst>
              </p:cNvPr>
              <p:cNvSpPr/>
              <p:nvPr/>
            </p:nvSpPr>
            <p:spPr>
              <a:xfrm>
                <a:off x="558950" y="3433601"/>
                <a:ext cx="119974" cy="159965"/>
              </a:xfrm>
              <a:custGeom>
                <a:avLst/>
                <a:gdLst>
                  <a:gd name="connsiteX0" fmla="*/ 105977 w 119974"/>
                  <a:gd name="connsiteY0" fmla="*/ 3333 h 159965"/>
                  <a:gd name="connsiteX1" fmla="*/ 3333 w 119974"/>
                  <a:gd name="connsiteY1" fmla="*/ 43324 h 159965"/>
                  <a:gd name="connsiteX2" fmla="*/ 3333 w 119974"/>
                  <a:gd name="connsiteY2" fmla="*/ 159299 h 159965"/>
                  <a:gd name="connsiteX3" fmla="*/ 119308 w 119974"/>
                  <a:gd name="connsiteY3" fmla="*/ 159299 h 159965"/>
                  <a:gd name="connsiteX4" fmla="*/ 93536 w 119974"/>
                  <a:gd name="connsiteY4" fmla="*/ 123307 h 159965"/>
                  <a:gd name="connsiteX5" fmla="*/ 119752 w 119974"/>
                  <a:gd name="connsiteY5" fmla="*/ 17107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105977" y="3333"/>
                    </a:moveTo>
                    <a:lnTo>
                      <a:pt x="3333" y="43324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93536" y="123307"/>
                    </a:lnTo>
                    <a:lnTo>
                      <a:pt x="119752" y="17107"/>
                    </a:ln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151" name="자유형: 도형 297">
                <a:extLst>
                  <a:ext uri="{FF2B5EF4-FFF2-40B4-BE49-F238E27FC236}">
                    <a16:creationId xmlns:a16="http://schemas.microsoft.com/office/drawing/2014/main" id="{3F2B7D04-9164-4B71-AECD-11A17EBD1655}"/>
                  </a:ext>
                </a:extLst>
              </p:cNvPr>
              <p:cNvSpPr/>
              <p:nvPr/>
            </p:nvSpPr>
            <p:spPr>
              <a:xfrm>
                <a:off x="769128" y="3433601"/>
                <a:ext cx="119974" cy="159965"/>
              </a:xfrm>
              <a:custGeom>
                <a:avLst/>
                <a:gdLst>
                  <a:gd name="connsiteX0" fmla="*/ 21551 w 119974"/>
                  <a:gd name="connsiteY0" fmla="*/ 3333 h 159965"/>
                  <a:gd name="connsiteX1" fmla="*/ 3333 w 119974"/>
                  <a:gd name="connsiteY1" fmla="*/ 19774 h 159965"/>
                  <a:gd name="connsiteX2" fmla="*/ 29105 w 119974"/>
                  <a:gd name="connsiteY2" fmla="*/ 123307 h 159965"/>
                  <a:gd name="connsiteX3" fmla="*/ 3333 w 119974"/>
                  <a:gd name="connsiteY3" fmla="*/ 159299 h 159965"/>
                  <a:gd name="connsiteX4" fmla="*/ 119308 w 119974"/>
                  <a:gd name="connsiteY4" fmla="*/ 159299 h 159965"/>
                  <a:gd name="connsiteX5" fmla="*/ 119308 w 119974"/>
                  <a:gd name="connsiteY5" fmla="*/ 43324 h 159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9974" h="159965">
                    <a:moveTo>
                      <a:pt x="21551" y="3333"/>
                    </a:moveTo>
                    <a:lnTo>
                      <a:pt x="3333" y="19774"/>
                    </a:lnTo>
                    <a:lnTo>
                      <a:pt x="29105" y="123307"/>
                    </a:lnTo>
                    <a:lnTo>
                      <a:pt x="3333" y="159299"/>
                    </a:lnTo>
                    <a:lnTo>
                      <a:pt x="119308" y="159299"/>
                    </a:lnTo>
                    <a:lnTo>
                      <a:pt x="119308" y="43324"/>
                    </a:ln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152" name="자유형: 도형 298">
                <a:extLst>
                  <a:ext uri="{FF2B5EF4-FFF2-40B4-BE49-F238E27FC236}">
                    <a16:creationId xmlns:a16="http://schemas.microsoft.com/office/drawing/2014/main" id="{7E49B486-4D06-463E-810E-3CC2DAFC4106}"/>
                  </a:ext>
                </a:extLst>
              </p:cNvPr>
              <p:cNvSpPr/>
              <p:nvPr/>
            </p:nvSpPr>
            <p:spPr>
              <a:xfrm>
                <a:off x="647312" y="3210982"/>
                <a:ext cx="155522" cy="208844"/>
              </a:xfrm>
              <a:custGeom>
                <a:avLst/>
                <a:gdLst>
                  <a:gd name="connsiteX0" fmla="*/ 152254 w 155522"/>
                  <a:gd name="connsiteY0" fmla="*/ 68207 h 208843"/>
                  <a:gd name="connsiteX1" fmla="*/ 78048 w 155522"/>
                  <a:gd name="connsiteY1" fmla="*/ 3333 h 208843"/>
                  <a:gd name="connsiteX2" fmla="*/ 3841 w 155522"/>
                  <a:gd name="connsiteY2" fmla="*/ 68207 h 208843"/>
                  <a:gd name="connsiteX3" fmla="*/ 7396 w 155522"/>
                  <a:gd name="connsiteY3" fmla="*/ 125973 h 208843"/>
                  <a:gd name="connsiteX4" fmla="*/ 78048 w 155522"/>
                  <a:gd name="connsiteY4" fmla="*/ 206844 h 208843"/>
                  <a:gd name="connsiteX5" fmla="*/ 148699 w 155522"/>
                  <a:gd name="connsiteY5" fmla="*/ 125973 h 208843"/>
                  <a:gd name="connsiteX6" fmla="*/ 152254 w 155522"/>
                  <a:gd name="connsiteY6" fmla="*/ 68207 h 20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5522" h="208843">
                    <a:moveTo>
                      <a:pt x="152254" y="68207"/>
                    </a:moveTo>
                    <a:cubicBezTo>
                      <a:pt x="150032" y="24661"/>
                      <a:pt x="115817" y="3333"/>
                      <a:pt x="78048" y="3333"/>
                    </a:cubicBezTo>
                    <a:cubicBezTo>
                      <a:pt x="40722" y="3333"/>
                      <a:pt x="6063" y="24661"/>
                      <a:pt x="3841" y="68207"/>
                    </a:cubicBezTo>
                    <a:cubicBezTo>
                      <a:pt x="1619" y="101978"/>
                      <a:pt x="7396" y="125973"/>
                      <a:pt x="7396" y="125973"/>
                    </a:cubicBezTo>
                    <a:cubicBezTo>
                      <a:pt x="16727" y="168630"/>
                      <a:pt x="39834" y="206844"/>
                      <a:pt x="78048" y="206844"/>
                    </a:cubicBezTo>
                    <a:cubicBezTo>
                      <a:pt x="116262" y="206844"/>
                      <a:pt x="139368" y="168630"/>
                      <a:pt x="148699" y="125973"/>
                    </a:cubicBezTo>
                    <a:cubicBezTo>
                      <a:pt x="148699" y="125973"/>
                      <a:pt x="154476" y="101978"/>
                      <a:pt x="152254" y="68207"/>
                    </a:cubicBez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  <p:sp>
            <p:nvSpPr>
              <p:cNvPr id="153" name="자유형: 도형 299">
                <a:extLst>
                  <a:ext uri="{FF2B5EF4-FFF2-40B4-BE49-F238E27FC236}">
                    <a16:creationId xmlns:a16="http://schemas.microsoft.com/office/drawing/2014/main" id="{4C5908D9-9C75-471F-980C-CC7D82658B71}"/>
                  </a:ext>
                </a:extLst>
              </p:cNvPr>
              <p:cNvSpPr/>
              <p:nvPr/>
            </p:nvSpPr>
            <p:spPr>
              <a:xfrm>
                <a:off x="686479" y="3458040"/>
                <a:ext cx="75539" cy="146635"/>
              </a:xfrm>
              <a:custGeom>
                <a:avLst/>
                <a:gdLst>
                  <a:gd name="connsiteX0" fmla="*/ 17552 w 75539"/>
                  <a:gd name="connsiteY0" fmla="*/ 3333 h 146634"/>
                  <a:gd name="connsiteX1" fmla="*/ 3333 w 75539"/>
                  <a:gd name="connsiteY1" fmla="*/ 98867 h 146634"/>
                  <a:gd name="connsiteX2" fmla="*/ 38881 w 75539"/>
                  <a:gd name="connsiteY2" fmla="*/ 144191 h 146634"/>
                  <a:gd name="connsiteX3" fmla="*/ 74429 w 75539"/>
                  <a:gd name="connsiteY3" fmla="*/ 98867 h 146634"/>
                  <a:gd name="connsiteX4" fmla="*/ 60209 w 75539"/>
                  <a:gd name="connsiteY4" fmla="*/ 3333 h 146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539" h="146634">
                    <a:moveTo>
                      <a:pt x="17552" y="3333"/>
                    </a:moveTo>
                    <a:lnTo>
                      <a:pt x="3333" y="98867"/>
                    </a:lnTo>
                    <a:lnTo>
                      <a:pt x="38881" y="144191"/>
                    </a:lnTo>
                    <a:lnTo>
                      <a:pt x="74429" y="98867"/>
                    </a:lnTo>
                    <a:lnTo>
                      <a:pt x="60209" y="3333"/>
                    </a:lnTo>
                    <a:close/>
                  </a:path>
                </a:pathLst>
              </a:custGeom>
              <a:solidFill>
                <a:srgbClr val="11BD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700" b="1">
                  <a:ln>
                    <a:solidFill>
                      <a:srgbClr val="369CE2">
                        <a:alpha val="0"/>
                      </a:srgbClr>
                    </a:solidFill>
                  </a:ln>
                  <a:latin typeface="+mn-ea"/>
                </a:endParaRPr>
              </a:p>
            </p:txBody>
          </p:sp>
        </p:grpSp>
      </p:grpSp>
      <p:sp>
        <p:nvSpPr>
          <p:cNvPr id="154" name="_PO1">
            <a:extLst>
              <a:ext uri="{FF2B5EF4-FFF2-40B4-BE49-F238E27FC236}">
                <a16:creationId xmlns:a16="http://schemas.microsoft.com/office/drawing/2014/main" id="{72F5D793-C6E5-40BA-BEB8-0399C6922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140" y="1446379"/>
            <a:ext cx="3759235" cy="396000"/>
          </a:xfrm>
          <a:prstGeom prst="roundRect">
            <a:avLst>
              <a:gd name="adj" fmla="val 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지역화폐 운영 플랫폼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56" name="_PO1">
            <a:extLst>
              <a:ext uri="{FF2B5EF4-FFF2-40B4-BE49-F238E27FC236}">
                <a16:creationId xmlns:a16="http://schemas.microsoft.com/office/drawing/2014/main" id="{97C4E8B1-68CE-4BD0-9348-4297F82FA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9417" y="2070521"/>
            <a:ext cx="1620000" cy="396000"/>
          </a:xfrm>
          <a:prstGeom prst="roundRect">
            <a:avLst>
              <a:gd name="adj" fmla="val 0"/>
            </a:avLst>
          </a:prstGeom>
          <a:solidFill>
            <a:srgbClr val="38B0B6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4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복지 바우처 관리</a:t>
            </a:r>
            <a:endParaRPr lang="en-US" altLang="ko-KR" sz="1400" kern="0" spc="-15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7" name="_PO1">
            <a:extLst>
              <a:ext uri="{FF2B5EF4-FFF2-40B4-BE49-F238E27FC236}">
                <a16:creationId xmlns:a16="http://schemas.microsoft.com/office/drawing/2014/main" id="{F6DCFEB2-2D8D-44C4-B84E-2AB18A906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2892" y="2070521"/>
            <a:ext cx="1620000" cy="396000"/>
          </a:xfrm>
          <a:prstGeom prst="roundRect">
            <a:avLst>
              <a:gd name="adj" fmla="val 0"/>
            </a:avLst>
          </a:prstGeom>
          <a:solidFill>
            <a:srgbClr val="38B0B6"/>
          </a:solidFill>
          <a:ln w="0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 latinLnBrk="0"/>
            <a:r>
              <a:rPr lang="ko-KR" altLang="en-US" sz="1400" b="1" kern="0" spc="-15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간편 결제</a:t>
            </a:r>
            <a:endParaRPr lang="en-US" altLang="ko-KR" sz="1400" kern="0" spc="-15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8" name="화살표: 오른쪽 588">
            <a:extLst>
              <a:ext uri="{FF2B5EF4-FFF2-40B4-BE49-F238E27FC236}">
                <a16:creationId xmlns:a16="http://schemas.microsoft.com/office/drawing/2014/main" id="{11CA1D86-5384-48B2-9632-86C5BCEBF213}"/>
              </a:ext>
            </a:extLst>
          </p:cNvPr>
          <p:cNvSpPr/>
          <p:nvPr/>
        </p:nvSpPr>
        <p:spPr>
          <a:xfrm>
            <a:off x="2226729" y="3630902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159" name="화살표: 오른쪽 588">
            <a:extLst>
              <a:ext uri="{FF2B5EF4-FFF2-40B4-BE49-F238E27FC236}">
                <a16:creationId xmlns:a16="http://schemas.microsoft.com/office/drawing/2014/main" id="{46DFDE8A-FEAB-4778-B4B9-3D0B65BE4BCA}"/>
              </a:ext>
            </a:extLst>
          </p:cNvPr>
          <p:cNvSpPr/>
          <p:nvPr/>
        </p:nvSpPr>
        <p:spPr>
          <a:xfrm>
            <a:off x="2226729" y="2240719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5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160" name="화살표: 오른쪽 588">
            <a:extLst>
              <a:ext uri="{FF2B5EF4-FFF2-40B4-BE49-F238E27FC236}">
                <a16:creationId xmlns:a16="http://schemas.microsoft.com/office/drawing/2014/main" id="{77626F9E-F0E6-43B8-9BDB-1B1074F14F09}"/>
              </a:ext>
            </a:extLst>
          </p:cNvPr>
          <p:cNvSpPr/>
          <p:nvPr/>
        </p:nvSpPr>
        <p:spPr>
          <a:xfrm flipH="1">
            <a:off x="6912840" y="2219017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161" name="화살표: 오른쪽 588">
            <a:extLst>
              <a:ext uri="{FF2B5EF4-FFF2-40B4-BE49-F238E27FC236}">
                <a16:creationId xmlns:a16="http://schemas.microsoft.com/office/drawing/2014/main" id="{6A813F3B-9460-4554-A1EC-F1378886B50E}"/>
              </a:ext>
            </a:extLst>
          </p:cNvPr>
          <p:cNvSpPr/>
          <p:nvPr/>
        </p:nvSpPr>
        <p:spPr>
          <a:xfrm flipH="1">
            <a:off x="6912840" y="3664327"/>
            <a:ext cx="720000" cy="187106"/>
          </a:xfrm>
          <a:prstGeom prst="rightArrow">
            <a:avLst>
              <a:gd name="adj1" fmla="val 50000"/>
              <a:gd name="adj2" fmla="val 61950"/>
            </a:avLst>
          </a:prstGeom>
          <a:gradFill flip="none" rotWithShape="1">
            <a:gsLst>
              <a:gs pos="0">
                <a:srgbClr val="0070C0"/>
              </a:gs>
              <a:gs pos="22000">
                <a:srgbClr val="2DAFFF"/>
              </a:gs>
              <a:gs pos="100000">
                <a:schemeClr val="bg1">
                  <a:lumMod val="9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E650645A-CBDC-4021-9E83-5CED0B9E4DF2}"/>
              </a:ext>
            </a:extLst>
          </p:cNvPr>
          <p:cNvSpPr txBox="1"/>
          <p:nvPr/>
        </p:nvSpPr>
        <p:spPr>
          <a:xfrm>
            <a:off x="6895611" y="1716744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/>
            </a:lvl1pPr>
          </a:lstStyle>
          <a:p>
            <a:pPr algn="ctr"/>
            <a:r>
              <a:rPr lang="ko-KR" altLang="en-US" sz="1400" b="1" dirty="0">
                <a:latin typeface="+mn-ea"/>
              </a:rPr>
              <a:t>지역화폐</a:t>
            </a:r>
            <a:endParaRPr lang="en-US" altLang="ko-KR" sz="1400" b="1" dirty="0">
              <a:latin typeface="+mn-ea"/>
            </a:endParaRPr>
          </a:p>
          <a:p>
            <a:pPr algn="ctr"/>
            <a:r>
              <a:rPr lang="ko-KR" altLang="en-US" sz="1400" b="1" dirty="0">
                <a:latin typeface="+mn-ea"/>
              </a:rPr>
              <a:t>구매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5F437ED2-2A90-4392-976E-CDB005FBB05B}"/>
              </a:ext>
            </a:extLst>
          </p:cNvPr>
          <p:cNvSpPr txBox="1"/>
          <p:nvPr/>
        </p:nvSpPr>
        <p:spPr>
          <a:xfrm>
            <a:off x="7075147" y="316739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/>
            </a:lvl1pPr>
          </a:lstStyle>
          <a:p>
            <a:pPr algn="ctr"/>
            <a:r>
              <a:rPr lang="ko-KR" altLang="en-US" sz="1400" b="1" dirty="0">
                <a:latin typeface="+mn-ea"/>
              </a:rPr>
              <a:t>출금</a:t>
            </a:r>
            <a:endParaRPr lang="en-US" altLang="ko-KR" sz="1400" b="1" dirty="0">
              <a:latin typeface="+mn-ea"/>
            </a:endParaRPr>
          </a:p>
          <a:p>
            <a:pPr algn="ctr"/>
            <a:r>
              <a:rPr lang="ko-KR" altLang="en-US" sz="1400" b="1" dirty="0">
                <a:latin typeface="+mn-ea"/>
              </a:rPr>
              <a:t>요청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BFFF54BD-BE3B-4F11-AB47-0698163AEF92}"/>
              </a:ext>
            </a:extLst>
          </p:cNvPr>
          <p:cNvSpPr txBox="1"/>
          <p:nvPr/>
        </p:nvSpPr>
        <p:spPr>
          <a:xfrm>
            <a:off x="2135323" y="173602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/>
            </a:lvl1pPr>
          </a:lstStyle>
          <a:p>
            <a:pPr algn="ctr"/>
            <a:r>
              <a:rPr lang="ko-KR" altLang="en-US" sz="1400" b="1" dirty="0">
                <a:latin typeface="+mn-ea"/>
              </a:rPr>
              <a:t>지역화폐</a:t>
            </a:r>
            <a:endParaRPr lang="en-US" altLang="ko-KR" sz="1400" b="1" dirty="0">
              <a:latin typeface="+mn-ea"/>
            </a:endParaRPr>
          </a:p>
          <a:p>
            <a:pPr algn="ctr"/>
            <a:r>
              <a:rPr lang="ko-KR" altLang="en-US" sz="1400" b="1" dirty="0">
                <a:latin typeface="+mn-ea"/>
              </a:rPr>
              <a:t>발행</a:t>
            </a:r>
          </a:p>
        </p:txBody>
      </p:sp>
      <p:cxnSp>
        <p:nvCxnSpPr>
          <p:cNvPr id="173" name="직선 화살표 연결선 172">
            <a:extLst>
              <a:ext uri="{FF2B5EF4-FFF2-40B4-BE49-F238E27FC236}">
                <a16:creationId xmlns:a16="http://schemas.microsoft.com/office/drawing/2014/main" id="{233D6045-4027-41FE-957C-0F3B0AEC93F0}"/>
              </a:ext>
            </a:extLst>
          </p:cNvPr>
          <p:cNvCxnSpPr>
            <a:cxnSpLocks/>
            <a:stCxn id="119" idx="3"/>
            <a:endCxn id="146" idx="0"/>
          </p:cNvCxnSpPr>
          <p:nvPr/>
        </p:nvCxnSpPr>
        <p:spPr>
          <a:xfrm flipH="1">
            <a:off x="8305936" y="2626762"/>
            <a:ext cx="1" cy="656764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TextBox 175">
            <a:extLst>
              <a:ext uri="{FF2B5EF4-FFF2-40B4-BE49-F238E27FC236}">
                <a16:creationId xmlns:a16="http://schemas.microsoft.com/office/drawing/2014/main" id="{5EE4DC7E-35E6-4874-A7A0-2D0AF022EDEF}"/>
              </a:ext>
            </a:extLst>
          </p:cNvPr>
          <p:cNvSpPr txBox="1"/>
          <p:nvPr/>
        </p:nvSpPr>
        <p:spPr>
          <a:xfrm>
            <a:off x="8255400" y="2833625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latin typeface="+mn-ea"/>
              </a:rPr>
              <a:t>결제</a:t>
            </a:r>
          </a:p>
        </p:txBody>
      </p:sp>
      <p:sp>
        <p:nvSpPr>
          <p:cNvPr id="177" name="직사각형 176">
            <a:extLst>
              <a:ext uri="{FF2B5EF4-FFF2-40B4-BE49-F238E27FC236}">
                <a16:creationId xmlns:a16="http://schemas.microsoft.com/office/drawing/2014/main" id="{F97C604C-0513-4BCD-BAFD-EE2F07B8E8D6}"/>
              </a:ext>
            </a:extLst>
          </p:cNvPr>
          <p:cNvSpPr/>
          <p:nvPr/>
        </p:nvSpPr>
        <p:spPr>
          <a:xfrm>
            <a:off x="8180891" y="4128988"/>
            <a:ext cx="288124" cy="82804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78" name="직사각형 177">
            <a:extLst>
              <a:ext uri="{FF2B5EF4-FFF2-40B4-BE49-F238E27FC236}">
                <a16:creationId xmlns:a16="http://schemas.microsoft.com/office/drawing/2014/main" id="{007E94DE-6722-46CC-9986-7DBE39BC26E6}"/>
              </a:ext>
            </a:extLst>
          </p:cNvPr>
          <p:cNvSpPr/>
          <p:nvPr/>
        </p:nvSpPr>
        <p:spPr>
          <a:xfrm>
            <a:off x="1583513" y="4128988"/>
            <a:ext cx="288124" cy="82804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cxnSp>
        <p:nvCxnSpPr>
          <p:cNvPr id="179" name="연결선: 꺾임 178">
            <a:extLst>
              <a:ext uri="{FF2B5EF4-FFF2-40B4-BE49-F238E27FC236}">
                <a16:creationId xmlns:a16="http://schemas.microsoft.com/office/drawing/2014/main" id="{54F356B4-78A7-45E2-ACBC-45089FA9534F}"/>
              </a:ext>
            </a:extLst>
          </p:cNvPr>
          <p:cNvCxnSpPr>
            <a:cxnSpLocks/>
            <a:stCxn id="178" idx="2"/>
            <a:endCxn id="177" idx="2"/>
          </p:cNvCxnSpPr>
          <p:nvPr/>
        </p:nvCxnSpPr>
        <p:spPr>
          <a:xfrm rot="16200000" flipH="1">
            <a:off x="5026264" y="913103"/>
            <a:ext cx="12700" cy="6597378"/>
          </a:xfrm>
          <a:prstGeom prst="bentConnector3">
            <a:avLst>
              <a:gd name="adj1" fmla="val 3465386"/>
            </a:avLst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>
            <a:extLst>
              <a:ext uri="{FF2B5EF4-FFF2-40B4-BE49-F238E27FC236}">
                <a16:creationId xmlns:a16="http://schemas.microsoft.com/office/drawing/2014/main" id="{EA3EB42D-AD9E-44E9-8753-F7F641E8C5E8}"/>
              </a:ext>
            </a:extLst>
          </p:cNvPr>
          <p:cNvSpPr txBox="1"/>
          <p:nvPr/>
        </p:nvSpPr>
        <p:spPr>
          <a:xfrm>
            <a:off x="4702416" y="4358856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latin typeface="+mn-ea"/>
              </a:rPr>
              <a:t>출금</a:t>
            </a:r>
            <a:endParaRPr lang="en-US" altLang="ko-KR" sz="1200" dirty="0">
              <a:latin typeface="+mn-ea"/>
            </a:endParaRP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A3B8580A-8040-40FA-B9FC-E43C840B4C3D}"/>
              </a:ext>
            </a:extLst>
          </p:cNvPr>
          <p:cNvSpPr txBox="1"/>
          <p:nvPr/>
        </p:nvSpPr>
        <p:spPr>
          <a:xfrm>
            <a:off x="2315255" y="332498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900"/>
            </a:lvl1pPr>
          </a:lstStyle>
          <a:p>
            <a:pPr algn="ctr"/>
            <a:r>
              <a:rPr lang="ko-KR" altLang="en-US" sz="1400" b="1" dirty="0">
                <a:latin typeface="+mn-ea"/>
              </a:rPr>
              <a:t>정산</a:t>
            </a:r>
          </a:p>
        </p:txBody>
      </p:sp>
      <p:cxnSp>
        <p:nvCxnSpPr>
          <p:cNvPr id="182" name="직선 화살표 연결선 181">
            <a:extLst>
              <a:ext uri="{FF2B5EF4-FFF2-40B4-BE49-F238E27FC236}">
                <a16:creationId xmlns:a16="http://schemas.microsoft.com/office/drawing/2014/main" id="{48975C06-1E2B-4813-AEE1-CC47DCC92D4A}"/>
              </a:ext>
            </a:extLst>
          </p:cNvPr>
          <p:cNvCxnSpPr>
            <a:cxnSpLocks/>
          </p:cNvCxnSpPr>
          <p:nvPr/>
        </p:nvCxnSpPr>
        <p:spPr>
          <a:xfrm flipH="1">
            <a:off x="1689589" y="2616526"/>
            <a:ext cx="1" cy="656764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TextBox 182">
            <a:extLst>
              <a:ext uri="{FF2B5EF4-FFF2-40B4-BE49-F238E27FC236}">
                <a16:creationId xmlns:a16="http://schemas.microsoft.com/office/drawing/2014/main" id="{9A5EB0E5-69B7-4C3A-8A37-B10A72FE5062}"/>
              </a:ext>
            </a:extLst>
          </p:cNvPr>
          <p:cNvSpPr txBox="1"/>
          <p:nvPr/>
        </p:nvSpPr>
        <p:spPr>
          <a:xfrm>
            <a:off x="1200410" y="2823853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latin typeface="+mn-ea"/>
              </a:rPr>
              <a:t>입금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48A09F04-D1FF-44D4-A17F-9BDCF7F6F337}"/>
              </a:ext>
            </a:extLst>
          </p:cNvPr>
          <p:cNvSpPr txBox="1"/>
          <p:nvPr/>
        </p:nvSpPr>
        <p:spPr>
          <a:xfrm>
            <a:off x="4087298" y="2572575"/>
            <a:ext cx="1745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C00000"/>
                </a:solidFill>
                <a:latin typeface="+mn-ea"/>
              </a:rPr>
              <a:t>디지털 우정플랫폼 </a:t>
            </a:r>
            <a:endParaRPr lang="en-US" altLang="ko-KR" sz="1400" b="1" dirty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ko-KR" altLang="en-US" sz="1400" b="1" dirty="0">
                <a:solidFill>
                  <a:srgbClr val="C00000"/>
                </a:solidFill>
                <a:latin typeface="+mn-ea"/>
              </a:rPr>
              <a:t>기능 활용</a:t>
            </a:r>
          </a:p>
        </p:txBody>
      </p:sp>
      <p:cxnSp>
        <p:nvCxnSpPr>
          <p:cNvPr id="185" name="직선 화살표 연결선 184">
            <a:extLst>
              <a:ext uri="{FF2B5EF4-FFF2-40B4-BE49-F238E27FC236}">
                <a16:creationId xmlns:a16="http://schemas.microsoft.com/office/drawing/2014/main" id="{D2E88488-4488-4316-A96D-F6F8825A5090}"/>
              </a:ext>
            </a:extLst>
          </p:cNvPr>
          <p:cNvCxnSpPr>
            <a:cxnSpLocks/>
          </p:cNvCxnSpPr>
          <p:nvPr/>
        </p:nvCxnSpPr>
        <p:spPr>
          <a:xfrm>
            <a:off x="4109417" y="2544972"/>
            <a:ext cx="0" cy="540000"/>
          </a:xfrm>
          <a:prstGeom prst="straightConnector1">
            <a:avLst/>
          </a:prstGeom>
          <a:ln w="317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직선 화살표 연결선 185">
            <a:extLst>
              <a:ext uri="{FF2B5EF4-FFF2-40B4-BE49-F238E27FC236}">
                <a16:creationId xmlns:a16="http://schemas.microsoft.com/office/drawing/2014/main" id="{731781F5-208C-406F-85C1-2AD8B6A33EB8}"/>
              </a:ext>
            </a:extLst>
          </p:cNvPr>
          <p:cNvCxnSpPr>
            <a:cxnSpLocks/>
          </p:cNvCxnSpPr>
          <p:nvPr/>
        </p:nvCxnSpPr>
        <p:spPr>
          <a:xfrm flipV="1">
            <a:off x="5812892" y="2544972"/>
            <a:ext cx="0" cy="540000"/>
          </a:xfrm>
          <a:prstGeom prst="straightConnector1">
            <a:avLst/>
          </a:prstGeom>
          <a:ln w="317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3B175F3D-34F7-450F-964C-D060765DE6FA}"/>
              </a:ext>
            </a:extLst>
          </p:cNvPr>
          <p:cNvSpPr/>
          <p:nvPr/>
        </p:nvSpPr>
        <p:spPr>
          <a:xfrm>
            <a:off x="1633415" y="4847095"/>
            <a:ext cx="7875541" cy="1334288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tIns="36000" rIns="72000" bIns="36000" rtlCol="0" anchor="ctr"/>
          <a:lstStyle/>
          <a:p>
            <a:pPr defTabSz="914400"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 kern="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디지털 우정플랫폼 및 우체국금융의 </a:t>
            </a:r>
            <a:r>
              <a:rPr lang="en-US" altLang="ko-KR" sz="1400" b="1" kern="0" spc="-100" dirty="0" err="1">
                <a:solidFill>
                  <a:schemeClr val="tx1"/>
                </a:solidFill>
                <a:latin typeface="맑은 고딕" panose="020B0503020000020004" pitchFamily="50" charset="-127"/>
              </a:rPr>
              <a:t>PostPay</a:t>
            </a:r>
            <a:r>
              <a:rPr lang="en-US" altLang="ko-KR" sz="1400" b="1" kern="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kern="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기능 </a:t>
            </a:r>
            <a:r>
              <a:rPr lang="ko-KR" altLang="en-US" sz="1400" kern="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등을</a:t>
            </a:r>
            <a:r>
              <a:rPr lang="ko-KR" altLang="en-US" sz="1400" b="1" kern="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kern="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이용한 지역화폐 운영 서비스 구축</a:t>
            </a:r>
            <a:endParaRPr lang="en-US" altLang="ko-KR" sz="1400" kern="0" spc="-100" dirty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defTabSz="914400"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블록체인 기반 가상우편환</a:t>
            </a:r>
            <a:r>
              <a:rPr lang="en-US" altLang="ko-KR" sz="1400" b="1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시스템 구축</a:t>
            </a:r>
            <a:r>
              <a:rPr lang="en-US" altLang="ko-KR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자체 </a:t>
            </a:r>
            <a:r>
              <a:rPr lang="en-US" altLang="ko-KR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Stable</a:t>
            </a:r>
            <a:r>
              <a:rPr lang="ko-KR" altLang="en-US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Coin</a:t>
            </a:r>
            <a:r>
              <a:rPr lang="ko-KR" altLang="en-US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 기반</a:t>
            </a:r>
            <a:r>
              <a:rPr lang="en-US" altLang="ko-KR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 defTabSz="914400"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kern="0" dirty="0">
                <a:solidFill>
                  <a:schemeClr val="tx1"/>
                </a:solidFill>
                <a:latin typeface="맑은 고딕" panose="020B0503020000020004" pitchFamily="50" charset="-127"/>
              </a:rPr>
              <a:t>지역화폐 운영 서비스 및 블록체인 기반 송금 서비스 등 </a:t>
            </a:r>
            <a:r>
              <a:rPr lang="ko-KR" altLang="en-US" sz="1400" b="1" kern="0" dirty="0">
                <a:solidFill>
                  <a:srgbClr val="C00000"/>
                </a:solidFill>
                <a:latin typeface="맑은 고딕" panose="020B0503020000020004" pitchFamily="50" charset="-127"/>
              </a:rPr>
              <a:t>디지털 우정플랫폼 비즈니스 확대</a:t>
            </a: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7B692E5D-F032-4C7F-9205-FC293A495556}"/>
              </a:ext>
            </a:extLst>
          </p:cNvPr>
          <p:cNvSpPr/>
          <p:nvPr/>
        </p:nvSpPr>
        <p:spPr>
          <a:xfrm>
            <a:off x="397043" y="4847095"/>
            <a:ext cx="1236372" cy="1339747"/>
          </a:xfrm>
          <a:prstGeom prst="rect">
            <a:avLst/>
          </a:prstGeom>
          <a:solidFill>
            <a:srgbClr val="006D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단계적</a:t>
            </a:r>
            <a:endParaRPr lang="en-US" altLang="ko-KR" sz="1600" b="1" spc="-150" dirty="0">
              <a:ln>
                <a:solidFill>
                  <a:srgbClr val="369CE2">
                    <a:alpha val="0"/>
                  </a:srgb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endParaRPr lang="en-US" altLang="ko-KR" sz="1600" b="1" spc="-150" dirty="0">
              <a:ln>
                <a:solidFill>
                  <a:srgbClr val="369CE2">
                    <a:alpha val="0"/>
                  </a:srgb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914400"/>
            <a:r>
              <a:rPr lang="ko-KR" altLang="en-US" sz="1600" b="1" spc="-150" dirty="0">
                <a:ln>
                  <a:solidFill>
                    <a:srgbClr val="369CE2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구축</a:t>
            </a: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3CBC83FD-96BA-4BEE-A31A-E37D7D3AA8B1}"/>
              </a:ext>
            </a:extLst>
          </p:cNvPr>
          <p:cNvSpPr/>
          <p:nvPr/>
        </p:nvSpPr>
        <p:spPr>
          <a:xfrm>
            <a:off x="1833280" y="5077256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F8EA6281-0443-4A26-A050-6003F2FC8716}"/>
              </a:ext>
            </a:extLst>
          </p:cNvPr>
          <p:cNvSpPr/>
          <p:nvPr/>
        </p:nvSpPr>
        <p:spPr>
          <a:xfrm>
            <a:off x="1833280" y="5386409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BB9A15D3-8A3E-4155-836F-A96AC9140513}"/>
              </a:ext>
            </a:extLst>
          </p:cNvPr>
          <p:cNvSpPr/>
          <p:nvPr/>
        </p:nvSpPr>
        <p:spPr>
          <a:xfrm>
            <a:off x="1831411" y="5739791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02564285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5628" y="1064607"/>
            <a:ext cx="7298871" cy="58782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구축을 위한 이행 계획은</a:t>
            </a:r>
            <a:r>
              <a:rPr lang="en-US" altLang="ko-KR" sz="2800" b="1" spc="-150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2562" y="2253383"/>
            <a:ext cx="6053214" cy="2310867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규제 및 제도 검토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이행 로드맵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디지털 우정플랫폼 목표 서비스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운영 조직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제휴를 통한 회원 확보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457200" indent="-4572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기대 효과 </a:t>
            </a:r>
            <a:endParaRPr lang="en-US" altLang="ko-KR" sz="2000" b="1" spc="-15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1004578"/>
            <a:ext cx="96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맑은 고딕" panose="020B0503020000020004" pitchFamily="50" charset="-127"/>
              </a:rPr>
              <a:t>Ⅴ</a:t>
            </a:r>
          </a:p>
        </p:txBody>
      </p:sp>
    </p:spTree>
    <p:extLst>
      <p:ext uri="{BB962C8B-B14F-4D97-AF65-F5344CB8AC3E}">
        <p14:creationId xmlns:p14="http://schemas.microsoft.com/office/powerpoint/2010/main" val="3798766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D4D8796-09C5-424C-8E15-49AC08B1000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규제 및 제도 검토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C87E4C-DA96-4E2E-B3B3-9FF52FA1462D}"/>
              </a:ext>
            </a:extLst>
          </p:cNvPr>
          <p:cNvSpPr/>
          <p:nvPr/>
        </p:nvSpPr>
        <p:spPr>
          <a:xfrm>
            <a:off x="7364843" y="315830"/>
            <a:ext cx="2533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Ⅴ.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구축을 위한 이행 계획은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260B0B0-BCDB-49F1-8697-C3448846BFB5}"/>
              </a:ext>
            </a:extLst>
          </p:cNvPr>
          <p:cNvSpPr txBox="1">
            <a:spLocks/>
          </p:cNvSpPr>
          <p:nvPr/>
        </p:nvSpPr>
        <p:spPr bwMode="auto">
          <a:xfrm>
            <a:off x="830518" y="791138"/>
            <a:ext cx="82368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90" dirty="0">
                <a:solidFill>
                  <a:srgbClr val="FFFF00"/>
                </a:solidFill>
              </a:rPr>
              <a:t>디지털 우정플랫폼 구축을 위한 제도 개선</a:t>
            </a:r>
            <a:r>
              <a:rPr lang="ko-KR" altLang="en-US" spc="-90" dirty="0">
                <a:solidFill>
                  <a:schemeClr val="bg1"/>
                </a:solidFill>
              </a:rPr>
              <a:t>과 이를 반영한 구축 로드맵 필요</a:t>
            </a:r>
          </a:p>
        </p:txBody>
      </p:sp>
      <p:sp>
        <p:nvSpPr>
          <p:cNvPr id="6" name="Text Box 69">
            <a:extLst>
              <a:ext uri="{FF2B5EF4-FFF2-40B4-BE49-F238E27FC236}">
                <a16:creationId xmlns:a16="http://schemas.microsoft.com/office/drawing/2014/main" id="{2C534187-D4C2-4205-BCF8-F67FFDA4F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17" y="1567395"/>
            <a:ext cx="1260000" cy="1556899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>
            <a:defPPr>
              <a:defRPr lang="en-US"/>
            </a:defPPr>
            <a:lvl1pPr algn="ctr" defTabSz="914400" fontAlgn="base" latinLnBrk="1">
              <a:spcBef>
                <a:spcPct val="0"/>
              </a:spcBef>
              <a:spcAft>
                <a:spcPct val="0"/>
              </a:spcAft>
              <a:defRPr kumimoji="1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/>
              <a:t>민간 클라우드</a:t>
            </a:r>
            <a:br>
              <a:rPr lang="en-US" altLang="ko-KR" b="1" dirty="0"/>
            </a:br>
            <a:r>
              <a:rPr lang="ko-KR" altLang="en-US" b="1" dirty="0"/>
              <a:t>가이드라인</a:t>
            </a:r>
          </a:p>
        </p:txBody>
      </p:sp>
      <p:sp>
        <p:nvSpPr>
          <p:cNvPr id="7" name="Text Box 69">
            <a:extLst>
              <a:ext uri="{FF2B5EF4-FFF2-40B4-BE49-F238E27FC236}">
                <a16:creationId xmlns:a16="http://schemas.microsoft.com/office/drawing/2014/main" id="{869B4979-7631-4F1C-864E-04F3F1D2B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17" y="3209373"/>
            <a:ext cx="1260000" cy="1636166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>
            <a:defPPr>
              <a:defRPr lang="en-US"/>
            </a:defPPr>
            <a:lvl1pPr algn="ctr">
              <a:defRPr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b="1"/>
              <a:t>우편법</a:t>
            </a:r>
            <a:r>
              <a:rPr lang="en-US" altLang="ko-KR" b="1" dirty="0"/>
              <a:t>/</a:t>
            </a:r>
          </a:p>
          <a:p>
            <a:pPr>
              <a:lnSpc>
                <a:spcPct val="120000"/>
              </a:lnSpc>
            </a:pPr>
            <a:r>
              <a:rPr lang="ko-KR" altLang="en-US" b="1" dirty="0"/>
              <a:t>우편시행령</a:t>
            </a:r>
          </a:p>
        </p:txBody>
      </p:sp>
      <p:sp>
        <p:nvSpPr>
          <p:cNvPr id="8" name="Text Box 69">
            <a:extLst>
              <a:ext uri="{FF2B5EF4-FFF2-40B4-BE49-F238E27FC236}">
                <a16:creationId xmlns:a16="http://schemas.microsoft.com/office/drawing/2014/main" id="{EE639128-E117-4175-B9A8-4891995CA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17" y="4931508"/>
            <a:ext cx="1260000" cy="961062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>
            <a:defPPr>
              <a:defRPr lang="en-US"/>
            </a:defPPr>
            <a:lvl1pPr algn="ctr" defTabSz="914400" fontAlgn="base" latinLnBrk="1">
              <a:spcBef>
                <a:spcPct val="0"/>
              </a:spcBef>
              <a:spcAft>
                <a:spcPct val="0"/>
              </a:spcAft>
              <a:defRPr kumimoji="1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/>
              <a:t> 우편환법</a:t>
            </a:r>
            <a:r>
              <a:rPr lang="en-US" altLang="ko-KR" b="1" dirty="0"/>
              <a:t>/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/>
              <a:t>외국환거래시행령</a:t>
            </a:r>
            <a:endParaRPr lang="en-US" altLang="ko-KR" b="1" dirty="0"/>
          </a:p>
        </p:txBody>
      </p:sp>
      <p:sp>
        <p:nvSpPr>
          <p:cNvPr id="9" name="Text Box 69">
            <a:extLst>
              <a:ext uri="{FF2B5EF4-FFF2-40B4-BE49-F238E27FC236}">
                <a16:creationId xmlns:a16="http://schemas.microsoft.com/office/drawing/2014/main" id="{9E8CFA18-55A6-4AF6-AA37-F4CD7E82B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611" y="3209373"/>
            <a:ext cx="5112000" cy="1636166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72000" tIns="72000" rIns="72000" bIns="72000" anchor="ctr"/>
          <a:lstStyle/>
          <a:p>
            <a:pPr marL="92075" indent="-92075" defTabSz="196850" eaLnBrk="0" hangingPunct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2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실물 </a:t>
            </a:r>
            <a:r>
              <a:rPr lang="ko-KR" altLang="en-US" sz="1200" spc="-5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우편사서함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 설치 및 이용에 대한 규정을</a:t>
            </a:r>
            <a:r>
              <a:rPr lang="en-US" altLang="ko-KR" sz="12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200" b="1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전자 </a:t>
            </a:r>
            <a:r>
              <a:rPr lang="ko-KR" altLang="en-US" sz="1200" b="1" spc="-5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우편사서함에도</a:t>
            </a:r>
            <a:r>
              <a:rPr lang="ko-KR" altLang="en-US" sz="1200" b="1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 확대 적용 필요</a:t>
            </a:r>
            <a:endParaRPr lang="en-US" altLang="ko-KR" sz="1200" b="1" spc="-5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92075" indent="-92075" defTabSz="196850" eaLnBrk="0" hangingPunct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200" spc="-5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기재지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 외 </a:t>
            </a:r>
            <a:r>
              <a:rPr lang="ko-KR" altLang="en-US" sz="1200" b="1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배달 요건에 </a:t>
            </a:r>
            <a:r>
              <a:rPr lang="en-US" altLang="ko-KR" sz="1200" b="1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P</a:t>
            </a:r>
            <a:r>
              <a:rPr lang="ko-KR" altLang="en-US" sz="1200" b="1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코드 주소지 변환 배달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의 추가 필요</a:t>
            </a:r>
            <a:endParaRPr lang="en-US" altLang="ko-KR" sz="1200" spc="-5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92075" indent="-92075" defTabSz="196850" eaLnBrk="0" hangingPunct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en-US" altLang="ko-KR" sz="1200" dirty="0"/>
              <a:t>On2Off</a:t>
            </a:r>
            <a:r>
              <a:rPr lang="ko-KR" altLang="en-US" sz="1200" dirty="0"/>
              <a:t>의 전자우편의 범위에 </a:t>
            </a:r>
            <a:r>
              <a:rPr lang="en-US" altLang="ko-KR" sz="1200" dirty="0"/>
              <a:t>Off2On</a:t>
            </a:r>
            <a:r>
              <a:rPr lang="ko-KR" altLang="en-US" sz="1200" dirty="0"/>
              <a:t> 서비스</a:t>
            </a:r>
            <a:r>
              <a:rPr lang="en-US" altLang="ko-KR" sz="1200" dirty="0"/>
              <a:t> </a:t>
            </a:r>
            <a:r>
              <a:rPr lang="ko-KR" altLang="en-US" sz="1200" dirty="0"/>
              <a:t>포함 필요</a:t>
            </a:r>
            <a:endParaRPr lang="ko-KR" altLang="en-US" sz="1200" spc="-5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0" name="Text Box 69">
            <a:extLst>
              <a:ext uri="{FF2B5EF4-FFF2-40B4-BE49-F238E27FC236}">
                <a16:creationId xmlns:a16="http://schemas.microsoft.com/office/drawing/2014/main" id="{3863F61D-E14C-43B8-981B-173ADC7FD8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611" y="4931508"/>
            <a:ext cx="5112000" cy="96106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72000" tIns="72000" rIns="72000" bIns="72000" anchor="ctr"/>
          <a:lstStyle/>
          <a:p>
            <a:pPr marL="92075" indent="-92075" defTabSz="196850" eaLnBrk="0" hangingPunct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2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우편환의 종류와 전달 수단에 가상우편환 추가 필요</a:t>
            </a:r>
            <a:endParaRPr lang="en-US" altLang="ko-KR" sz="1200" spc="-5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92075" indent="-92075" defTabSz="196850" eaLnBrk="0" hangingPunct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2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블록체인 기술을 활용한 외화 송금에 대한 규제 존재 </a:t>
            </a:r>
          </a:p>
        </p:txBody>
      </p:sp>
      <p:sp>
        <p:nvSpPr>
          <p:cNvPr id="11" name="Text Box 69">
            <a:extLst>
              <a:ext uri="{FF2B5EF4-FFF2-40B4-BE49-F238E27FC236}">
                <a16:creationId xmlns:a16="http://schemas.microsoft.com/office/drawing/2014/main" id="{F3389475-B0E9-4F08-8EA1-752B7726E2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611" y="1567395"/>
            <a:ext cx="5112000" cy="1556899"/>
          </a:xfrm>
          <a:prstGeom prst="rect">
            <a:avLst/>
          </a:prstGeom>
          <a:noFill/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72000" tIns="72000" rIns="72000" bIns="72000" anchor="ctr"/>
          <a:lstStyle/>
          <a:p>
            <a:pPr marL="92075" indent="-92075" fontAlgn="base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itchFamily="34" charset="0"/>
              <a:buChar char="•"/>
            </a:pPr>
            <a:r>
              <a:rPr kumimoji="1" lang="ko-KR" altLang="en-US" sz="1200" spc="-50" dirty="0">
                <a:latin typeface="맑은 고딕" panose="020B0503020000020004" pitchFamily="50" charset="-127"/>
              </a:rPr>
              <a:t>대국민서비스 민간 클라우드 이용에 관한 가이드라인 中</a:t>
            </a:r>
            <a:br>
              <a:rPr kumimoji="1" lang="en-US" altLang="ko-KR" sz="1200" spc="-50" dirty="0">
                <a:latin typeface="맑은 고딕" panose="020B0503020000020004" pitchFamily="50" charset="-127"/>
              </a:rPr>
            </a:br>
            <a:r>
              <a:rPr kumimoji="1" lang="en-US" altLang="ko-KR" sz="1200" spc="-50" dirty="0">
                <a:latin typeface="맑은 고딕" panose="020B0503020000020004" pitchFamily="50" charset="-127"/>
              </a:rPr>
              <a:t>  - 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「</a:t>
            </a:r>
            <a:r>
              <a:rPr kumimoji="1" lang="ko-KR" altLang="en-US" sz="1200" spc="-50" dirty="0" err="1">
                <a:latin typeface="맑은 고딕" panose="020B0503020000020004" pitchFamily="50" charset="-127"/>
              </a:rPr>
              <a:t>개인정보보호법」의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 민감정보 처리 또는 개인정보영향평가 대상</a:t>
            </a:r>
            <a:endParaRPr kumimoji="1" lang="en-US" altLang="ko-KR" sz="1200" spc="-50" dirty="0">
              <a:latin typeface="맑은 고딕" panose="020B0503020000020004" pitchFamily="50" charset="-127"/>
            </a:endParaRPr>
          </a:p>
          <a:p>
            <a:pPr fontAlgn="base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</a:pPr>
            <a:r>
              <a:rPr kumimoji="1" lang="en-US" altLang="ko-KR" sz="1200" spc="-50" dirty="0">
                <a:latin typeface="맑은 고딕" panose="020B0503020000020004" pitchFamily="50" charset="-127"/>
              </a:rPr>
              <a:t>    - 5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만명 이상 민감</a:t>
            </a:r>
            <a:r>
              <a:rPr kumimoji="1" lang="en-US" altLang="ko-KR" sz="1200" spc="-50" dirty="0">
                <a:latin typeface="맑은 고딕" panose="020B0503020000020004" pitchFamily="50" charset="-127"/>
              </a:rPr>
              <a:t> 〮 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고유식별정보</a:t>
            </a:r>
            <a:r>
              <a:rPr kumimoji="1" lang="en-US" altLang="ko-KR" sz="1200" spc="-50" dirty="0">
                <a:latin typeface="맑은 고딕" panose="020B0503020000020004" pitchFamily="50" charset="-127"/>
              </a:rPr>
              <a:t>, 50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만명 이상 연계</a:t>
            </a:r>
            <a:r>
              <a:rPr kumimoji="1" lang="en-US" altLang="ko-KR" sz="1200" spc="-50" dirty="0">
                <a:latin typeface="맑은 고딕" panose="020B0503020000020004" pitchFamily="50" charset="-127"/>
              </a:rPr>
              <a:t>, 100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만명 이상 보유 </a:t>
            </a:r>
            <a:br>
              <a:rPr kumimoji="1" lang="en-US" altLang="ko-KR" sz="1200" spc="-50" dirty="0">
                <a:latin typeface="맑은 고딕" panose="020B0503020000020004" pitchFamily="50" charset="-127"/>
              </a:rPr>
            </a:br>
            <a:r>
              <a:rPr kumimoji="1" lang="en-US" altLang="ko-KR" sz="1200" spc="-50" dirty="0">
                <a:latin typeface="맑은 고딕" panose="020B0503020000020004" pitchFamily="50" charset="-127"/>
              </a:rPr>
              <a:t>      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시 민간</a:t>
            </a:r>
            <a:r>
              <a:rPr kumimoji="1" lang="en-US" altLang="ko-KR" sz="1200" spc="-50" dirty="0">
                <a:latin typeface="맑은 고딕" panose="020B0503020000020004" pitchFamily="50" charset="-127"/>
              </a:rPr>
              <a:t> </a:t>
            </a:r>
            <a:r>
              <a:rPr kumimoji="1" lang="ko-KR" altLang="en-US" sz="1200" spc="-50" dirty="0">
                <a:latin typeface="맑은 고딕" panose="020B0503020000020004" pitchFamily="50" charset="-127"/>
              </a:rPr>
              <a:t>클라우드 사용 제약 존재</a:t>
            </a:r>
          </a:p>
        </p:txBody>
      </p:sp>
      <p:sp>
        <p:nvSpPr>
          <p:cNvPr id="13" name="Text Box 69">
            <a:extLst>
              <a:ext uri="{FF2B5EF4-FFF2-40B4-BE49-F238E27FC236}">
                <a16:creationId xmlns:a16="http://schemas.microsoft.com/office/drawing/2014/main" id="{258AE778-72B3-45FA-B9E0-3134E2B7F5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7481" y="1567395"/>
            <a:ext cx="2508222" cy="1556899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0" bIns="0" anchor="ctr" anchorCtr="0"/>
          <a:lstStyle/>
          <a:p>
            <a:pPr marL="85725" indent="-85725" eaLnBrk="0" hangingPunct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0"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민감</a:t>
            </a:r>
            <a:r>
              <a:rPr kumimoji="0" lang="en-US" altLang="ko-KR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고유식별정보 존재하지 않음</a:t>
            </a:r>
            <a:r>
              <a:rPr kumimoji="0" lang="en-US" altLang="ko-KR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0"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진입단계에는 민간 클라우드 이용 가능</a:t>
            </a:r>
            <a:endParaRPr lang="en-US" altLang="ko-KR" sz="1400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5725" indent="-85725" eaLnBrk="0" hangingPunct="0">
              <a:lnSpc>
                <a:spcPct val="120000"/>
              </a:lnSpc>
              <a:spcBef>
                <a:spcPts val="6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lang="ko-KR" altLang="en-US" sz="1400" b="1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진화 및 확산 단계에서 가이드라인 규제 완화 필요</a:t>
            </a:r>
            <a:endParaRPr kumimoji="0" lang="ko-KR" altLang="en-US" sz="1400" b="1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 Box 69">
            <a:extLst>
              <a:ext uri="{FF2B5EF4-FFF2-40B4-BE49-F238E27FC236}">
                <a16:creationId xmlns:a16="http://schemas.microsoft.com/office/drawing/2014/main" id="{D09501CA-0BDD-40CA-8529-1B4E15A52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7481" y="3209373"/>
            <a:ext cx="2508222" cy="1636166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0" bIns="0" anchor="ctr" anchorCtr="0"/>
          <a:lstStyle>
            <a:defPPr>
              <a:defRPr lang="en-US"/>
            </a:defPPr>
            <a:lvl1pPr marL="85725" indent="-85725" eaLnBrk="0" hangingPunct="0">
              <a:spcBef>
                <a:spcPct val="50000"/>
              </a:spcBef>
              <a:buClr>
                <a:srgbClr val="7E0000"/>
              </a:buClr>
              <a:buFont typeface="Arial" panose="020B0604020202020204" pitchFamily="34" charset="0"/>
              <a:buChar char="•"/>
              <a:defRPr kumimoji="0" sz="1100" spc="-5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 dirty="0"/>
              <a:t>서비스 시행 전까지 </a:t>
            </a:r>
            <a:r>
              <a:rPr lang="ko-KR" altLang="en-US" sz="1400" b="1" dirty="0" err="1"/>
              <a:t>우편법</a:t>
            </a:r>
            <a:r>
              <a:rPr lang="ko-KR" altLang="en-US" sz="1400" b="1" dirty="0"/>
              <a:t> 시행규칙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우정사업본부장 고시의 개정 필요</a:t>
            </a:r>
          </a:p>
        </p:txBody>
      </p:sp>
      <p:sp>
        <p:nvSpPr>
          <p:cNvPr id="15" name="Text Box 69">
            <a:extLst>
              <a:ext uri="{FF2B5EF4-FFF2-40B4-BE49-F238E27FC236}">
                <a16:creationId xmlns:a16="http://schemas.microsoft.com/office/drawing/2014/main" id="{CA1A5B3E-A914-49BE-AF38-EB69A0B8B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7481" y="4931508"/>
            <a:ext cx="2508222" cy="96106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108000" tIns="0" rIns="0" bIns="0" anchor="ctr" anchorCtr="0"/>
          <a:lstStyle>
            <a:defPPr>
              <a:defRPr lang="en-US"/>
            </a:defPPr>
            <a:lvl1pPr marL="85725" indent="-85725" eaLnBrk="0" hangingPunct="0">
              <a:lnSpc>
                <a:spcPct val="150000"/>
              </a:lnSpc>
              <a:spcBef>
                <a:spcPct val="50000"/>
              </a:spcBef>
              <a:buClr>
                <a:srgbClr val="7E0000"/>
              </a:buClr>
              <a:buFont typeface="Arial" panose="020B0604020202020204" pitchFamily="34" charset="0"/>
              <a:buChar char="•"/>
              <a:defRPr kumimoji="0" sz="1100" spc="-5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 dirty="0"/>
              <a:t>해당 금융 규제 및 제도 변경 이후 서비스 검토 필요</a:t>
            </a:r>
          </a:p>
        </p:txBody>
      </p:sp>
      <p:sp>
        <p:nvSpPr>
          <p:cNvPr id="16" name="오른쪽 화살표 22">
            <a:extLst>
              <a:ext uri="{FF2B5EF4-FFF2-40B4-BE49-F238E27FC236}">
                <a16:creationId xmlns:a16="http://schemas.microsoft.com/office/drawing/2014/main" id="{55B12A6F-2A04-4024-B18A-8A9498269C53}"/>
              </a:ext>
            </a:extLst>
          </p:cNvPr>
          <p:cNvSpPr/>
          <p:nvPr/>
        </p:nvSpPr>
        <p:spPr bwMode="auto">
          <a:xfrm>
            <a:off x="6779105" y="2227608"/>
            <a:ext cx="252000" cy="252000"/>
          </a:xfrm>
          <a:prstGeom prst="rightArrow">
            <a:avLst>
              <a:gd name="adj1" fmla="val 67775"/>
              <a:gd name="adj2" fmla="val 50000"/>
            </a:avLst>
          </a:prstGeom>
          <a:gradFill flip="none" rotWithShape="1">
            <a:gsLst>
              <a:gs pos="58000">
                <a:srgbClr val="334D97"/>
              </a:gs>
              <a:gs pos="2000">
                <a:srgbClr val="38B0B6"/>
              </a:gs>
            </a:gsLst>
            <a:lin ang="0" scaled="0"/>
            <a:tileRect/>
          </a:gradFill>
          <a:ln w="6350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 rtlCol="0" anchor="ctr"/>
          <a:lstStyle/>
          <a:p>
            <a:pPr algn="ctr" eaLnBrk="0" latinLnBrk="0" hangingPunct="0"/>
            <a:endParaRPr lang="ko-KR" altLang="en-US" sz="1100" b="1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오른쪽 화살표 23">
            <a:extLst>
              <a:ext uri="{FF2B5EF4-FFF2-40B4-BE49-F238E27FC236}">
                <a16:creationId xmlns:a16="http://schemas.microsoft.com/office/drawing/2014/main" id="{166C4A0D-577A-4F93-9BBB-569369700B3A}"/>
              </a:ext>
            </a:extLst>
          </p:cNvPr>
          <p:cNvSpPr/>
          <p:nvPr/>
        </p:nvSpPr>
        <p:spPr bwMode="auto">
          <a:xfrm>
            <a:off x="6779105" y="3901456"/>
            <a:ext cx="252000" cy="252000"/>
          </a:xfrm>
          <a:prstGeom prst="rightArrow">
            <a:avLst>
              <a:gd name="adj1" fmla="val 67775"/>
              <a:gd name="adj2" fmla="val 50000"/>
            </a:avLst>
          </a:prstGeom>
          <a:gradFill flip="none" rotWithShape="1">
            <a:gsLst>
              <a:gs pos="58000">
                <a:srgbClr val="334D97"/>
              </a:gs>
              <a:gs pos="2000">
                <a:srgbClr val="38B0B6"/>
              </a:gs>
            </a:gsLst>
            <a:lin ang="0" scaled="0"/>
            <a:tileRect/>
          </a:gradFill>
          <a:ln w="6350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 rtlCol="0" anchor="ctr"/>
          <a:lstStyle/>
          <a:p>
            <a:pPr algn="ctr" eaLnBrk="0" latinLnBrk="0" hangingPunct="0"/>
            <a:endParaRPr lang="ko-KR" altLang="en-US" sz="1100" b="1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오른쪽 화살표 24">
            <a:extLst>
              <a:ext uri="{FF2B5EF4-FFF2-40B4-BE49-F238E27FC236}">
                <a16:creationId xmlns:a16="http://schemas.microsoft.com/office/drawing/2014/main" id="{BA32CA7E-ABE2-4D09-AF15-B751751D2247}"/>
              </a:ext>
            </a:extLst>
          </p:cNvPr>
          <p:cNvSpPr/>
          <p:nvPr/>
        </p:nvSpPr>
        <p:spPr bwMode="auto">
          <a:xfrm>
            <a:off x="6779105" y="5286039"/>
            <a:ext cx="252000" cy="252000"/>
          </a:xfrm>
          <a:prstGeom prst="rightArrow">
            <a:avLst>
              <a:gd name="adj1" fmla="val 67775"/>
              <a:gd name="adj2" fmla="val 50000"/>
            </a:avLst>
          </a:prstGeom>
          <a:gradFill flip="none" rotWithShape="1">
            <a:gsLst>
              <a:gs pos="58000">
                <a:srgbClr val="334D97"/>
              </a:gs>
              <a:gs pos="2000">
                <a:srgbClr val="38B0B6"/>
              </a:gs>
            </a:gsLst>
            <a:lin ang="0" scaled="0"/>
            <a:tileRect/>
          </a:gradFill>
          <a:ln w="6350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lIns="0" tIns="0" rIns="0" bIns="0" rtlCol="0" anchor="ctr"/>
          <a:lstStyle/>
          <a:p>
            <a:pPr algn="ctr" eaLnBrk="0" latinLnBrk="0" hangingPunct="0"/>
            <a:endParaRPr lang="ko-KR" altLang="en-US" sz="1100" b="1" spc="-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77489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D4D8796-09C5-424C-8E15-49AC08B1000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이행 로드맵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C87E4C-DA96-4E2E-B3B3-9FF52FA1462D}"/>
              </a:ext>
            </a:extLst>
          </p:cNvPr>
          <p:cNvSpPr/>
          <p:nvPr/>
        </p:nvSpPr>
        <p:spPr>
          <a:xfrm>
            <a:off x="7364843" y="315830"/>
            <a:ext cx="2533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Ⅴ.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구축을 위한 이행 계획은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207A158-0FC0-4055-AD6A-97B1B8825CE3}"/>
              </a:ext>
            </a:extLst>
          </p:cNvPr>
          <p:cNvSpPr/>
          <p:nvPr/>
        </p:nvSpPr>
        <p:spPr bwMode="auto">
          <a:xfrm>
            <a:off x="3856007" y="3239680"/>
            <a:ext cx="2801210" cy="66451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sm" len="sm"/>
          </a:ln>
          <a:effectLst/>
        </p:spPr>
        <p:txBody>
          <a:bodyPr lIns="72000" tIns="36000" rIns="72000" bIns="36000" anchor="ctr"/>
          <a:lstStyle/>
          <a:p>
            <a:pPr lvl="0" algn="ctr" latinLnBrk="0">
              <a:defRPr/>
            </a:pPr>
            <a:r>
              <a:rPr lang="ko-KR" altLang="en-US" sz="1400" b="1" kern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안정적인 서비스 제공 및 </a:t>
            </a:r>
            <a:endParaRPr lang="en-US" altLang="ko-KR" sz="1400" b="1" kern="0" spc="-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algn="ctr" latinLnBrk="0">
              <a:defRPr/>
            </a:pPr>
            <a:r>
              <a:rPr lang="ko-KR" altLang="en-US" sz="1400" b="1" kern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확대를 통한 회원 증대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C2B3C72-261A-4EF3-A659-B59C838BCCB0}"/>
              </a:ext>
            </a:extLst>
          </p:cNvPr>
          <p:cNvSpPr/>
          <p:nvPr/>
        </p:nvSpPr>
        <p:spPr bwMode="auto">
          <a:xfrm>
            <a:off x="6726914" y="3239680"/>
            <a:ext cx="2824449" cy="653121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sm" len="sm"/>
          </a:ln>
          <a:effectLst/>
        </p:spPr>
        <p:txBody>
          <a:bodyPr lIns="72000" tIns="36000" rIns="72000" bIns="36000" anchor="ctr"/>
          <a:lstStyle/>
          <a:p>
            <a:pPr algn="ctr" latinLnBrk="0"/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컨텐츠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추가 및 </a:t>
            </a:r>
            <a:b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제휴 확대를 통한 수익 창출</a:t>
            </a:r>
          </a:p>
        </p:txBody>
      </p:sp>
      <p:sp>
        <p:nvSpPr>
          <p:cNvPr id="9" name="AutoShape 5">
            <a:extLst>
              <a:ext uri="{FF2B5EF4-FFF2-40B4-BE49-F238E27FC236}">
                <a16:creationId xmlns:a16="http://schemas.microsoft.com/office/drawing/2014/main" id="{ACFFF7D4-26FD-46A7-98A1-96AC92E61270}"/>
              </a:ext>
            </a:extLst>
          </p:cNvPr>
          <p:cNvSpPr>
            <a:spLocks noChangeArrowheads="1"/>
          </p:cNvSpPr>
          <p:nvPr/>
        </p:nvSpPr>
        <p:spPr bwMode="gray">
          <a:xfrm>
            <a:off x="1532962" y="1895670"/>
            <a:ext cx="2255558" cy="360000"/>
          </a:xfrm>
          <a:prstGeom prst="homePlate">
            <a:avLst>
              <a:gd name="adj" fmla="val 26196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ko-KR" altLang="en-US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진입단계</a:t>
            </a:r>
            <a:r>
              <a:rPr lang="en-US" altLang="ko-KR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(‘20)</a:t>
            </a:r>
            <a:endParaRPr lang="ko-KR" altLang="en-US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1" name="AutoShape 7">
            <a:extLst>
              <a:ext uri="{FF2B5EF4-FFF2-40B4-BE49-F238E27FC236}">
                <a16:creationId xmlns:a16="http://schemas.microsoft.com/office/drawing/2014/main" id="{43B9E637-EDBB-4AB5-8475-08BA6C52D1D0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01920" y="2411483"/>
            <a:ext cx="2681450" cy="660537"/>
          </a:xfrm>
          <a:prstGeom prst="rect">
            <a:avLst/>
          </a:prstGeom>
          <a:gradFill flip="none" rotWithShape="1">
            <a:gsLst>
              <a:gs pos="0">
                <a:srgbClr val="10248A"/>
              </a:gs>
              <a:gs pos="100000">
                <a:srgbClr val="5389D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디지털 우정플랫폼 구축 및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운영 안정화</a:t>
            </a:r>
          </a:p>
        </p:txBody>
      </p:sp>
      <p:sp>
        <p:nvSpPr>
          <p:cNvPr id="12" name="AutoShape 5">
            <a:extLst>
              <a:ext uri="{FF2B5EF4-FFF2-40B4-BE49-F238E27FC236}">
                <a16:creationId xmlns:a16="http://schemas.microsoft.com/office/drawing/2014/main" id="{0B0DAD8C-00F3-4E3C-8D49-1BD4957FBB3F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99115" y="1895670"/>
            <a:ext cx="384463" cy="3600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altLang="ko-KR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Ⅰ</a:t>
            </a:r>
          </a:p>
        </p:txBody>
      </p:sp>
      <p:sp>
        <p:nvSpPr>
          <p:cNvPr id="13" name="AutoShape 5">
            <a:extLst>
              <a:ext uri="{FF2B5EF4-FFF2-40B4-BE49-F238E27FC236}">
                <a16:creationId xmlns:a16="http://schemas.microsoft.com/office/drawing/2014/main" id="{8FA09E3E-659D-42B0-A5A9-F88162A79B81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93104" y="1721185"/>
            <a:ext cx="2364112" cy="360000"/>
          </a:xfrm>
          <a:prstGeom prst="homePlate">
            <a:avLst>
              <a:gd name="adj" fmla="val 26196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ko-KR" altLang="en-US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진화단계</a:t>
            </a:r>
            <a:r>
              <a:rPr lang="en-US" altLang="ko-KR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(‘21~’22)</a:t>
            </a:r>
            <a:endParaRPr lang="ko-KR" altLang="en-US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4" name="AutoShape 7">
            <a:extLst>
              <a:ext uri="{FF2B5EF4-FFF2-40B4-BE49-F238E27FC236}">
                <a16:creationId xmlns:a16="http://schemas.microsoft.com/office/drawing/2014/main" id="{E1C9C9F8-BC3C-4CEF-A286-624EB5812717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54537" y="2235414"/>
            <a:ext cx="2801210" cy="836607"/>
          </a:xfrm>
          <a:prstGeom prst="rect">
            <a:avLst/>
          </a:prstGeom>
          <a:gradFill flip="none" rotWithShape="1">
            <a:gsLst>
              <a:gs pos="0">
                <a:srgbClr val="10248A"/>
              </a:gs>
              <a:gs pos="100000">
                <a:srgbClr val="5389D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디지털</a:t>
            </a:r>
            <a:r>
              <a:rPr kumimoji="1" lang="en-US" altLang="ko-KR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kumimoji="1" lang="ko-KR" altLang="en-US" sz="16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우정플랫폼 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서비스 </a:t>
            </a:r>
            <a:r>
              <a:rPr kumimoji="1" lang="ko-KR" altLang="en-US" sz="16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활성화 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5" name="AutoShape 5">
            <a:extLst>
              <a:ext uri="{FF2B5EF4-FFF2-40B4-BE49-F238E27FC236}">
                <a16:creationId xmlns:a16="http://schemas.microsoft.com/office/drawing/2014/main" id="{C5AAA322-D543-4990-96C3-68EA503C56D4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64214" y="1728269"/>
            <a:ext cx="384463" cy="3600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altLang="ko-KR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Ⅱ</a:t>
            </a:r>
          </a:p>
        </p:txBody>
      </p:sp>
      <p:sp>
        <p:nvSpPr>
          <p:cNvPr id="16" name="AutoShape 5">
            <a:extLst>
              <a:ext uri="{FF2B5EF4-FFF2-40B4-BE49-F238E27FC236}">
                <a16:creationId xmlns:a16="http://schemas.microsoft.com/office/drawing/2014/main" id="{DBE70F39-2641-440C-B1EF-B9476B67FED5}"/>
              </a:ext>
            </a:extLst>
          </p:cNvPr>
          <p:cNvSpPr>
            <a:spLocks noChangeArrowheads="1"/>
          </p:cNvSpPr>
          <p:nvPr/>
        </p:nvSpPr>
        <p:spPr bwMode="gray">
          <a:xfrm>
            <a:off x="7160729" y="1525866"/>
            <a:ext cx="2400784" cy="360000"/>
          </a:xfrm>
          <a:prstGeom prst="homePlate">
            <a:avLst>
              <a:gd name="adj" fmla="val 26196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ko-KR" altLang="en-US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확산단계</a:t>
            </a:r>
            <a:r>
              <a:rPr lang="en-US" altLang="ko-KR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(‘23~)</a:t>
            </a:r>
            <a:endParaRPr lang="ko-KR" altLang="en-US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7" name="AutoShape 7">
            <a:extLst>
              <a:ext uri="{FF2B5EF4-FFF2-40B4-BE49-F238E27FC236}">
                <a16:creationId xmlns:a16="http://schemas.microsoft.com/office/drawing/2014/main" id="{C5352946-9D0D-4DC5-B355-3826A3757DC2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26914" y="2050588"/>
            <a:ext cx="2824448" cy="1021432"/>
          </a:xfrm>
          <a:prstGeom prst="rect">
            <a:avLst/>
          </a:prstGeom>
          <a:gradFill flip="none" rotWithShape="1">
            <a:gsLst>
              <a:gs pos="0">
                <a:srgbClr val="10248A"/>
              </a:gs>
              <a:gs pos="100000">
                <a:srgbClr val="5389D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디지털 우정플랫폼 </a:t>
            </a:r>
            <a:r>
              <a:rPr kumimoji="1" lang="ko-KR" altLang="en-US" sz="16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기반 </a:t>
            </a:r>
            <a:br>
              <a:rPr kumimoji="1" lang="en-US" altLang="ko-KR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</a:b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생태계 조성</a:t>
            </a:r>
          </a:p>
        </p:txBody>
      </p:sp>
      <p:sp>
        <p:nvSpPr>
          <p:cNvPr id="18" name="AutoShape 5">
            <a:extLst>
              <a:ext uri="{FF2B5EF4-FFF2-40B4-BE49-F238E27FC236}">
                <a16:creationId xmlns:a16="http://schemas.microsoft.com/office/drawing/2014/main" id="{77E390CB-C127-4A2A-84A5-22BBEDE58152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32912" y="1533515"/>
            <a:ext cx="384463" cy="360000"/>
          </a:xfrm>
          <a:prstGeom prst="roundRect">
            <a:avLst>
              <a:gd name="adj" fmla="val 0"/>
            </a:avLst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altLang="ko-KR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Ⅲ</a:t>
            </a:r>
          </a:p>
        </p:txBody>
      </p:sp>
      <p:sp>
        <p:nvSpPr>
          <p:cNvPr id="19" name="AutoShape 7">
            <a:extLst>
              <a:ext uri="{FF2B5EF4-FFF2-40B4-BE49-F238E27FC236}">
                <a16:creationId xmlns:a16="http://schemas.microsoft.com/office/drawing/2014/main" id="{F30A344E-DA83-4165-80ED-CA867E6D5AA7}"/>
              </a:ext>
            </a:extLst>
          </p:cNvPr>
          <p:cNvSpPr>
            <a:spLocks noChangeArrowheads="1"/>
          </p:cNvSpPr>
          <p:nvPr/>
        </p:nvSpPr>
        <p:spPr bwMode="gray">
          <a:xfrm>
            <a:off x="344488" y="3239680"/>
            <a:ext cx="664147" cy="660537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lIns="54000" rIns="36000" anchor="ctr"/>
          <a:lstStyle/>
          <a:p>
            <a:pPr lvl="0" algn="ctr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EDCFF">
                  <a:lumMod val="10000"/>
                </a:srgbClr>
              </a:buClr>
              <a:buSzPct val="130000"/>
              <a:buNone/>
              <a:defRPr/>
            </a:pPr>
            <a:r>
              <a:rPr lang="ko-KR" altLang="en-US" sz="1400" b="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추진</a:t>
            </a:r>
            <a:endParaRPr lang="en-US" altLang="ko-KR" sz="1400" b="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algn="ctr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EDCFF">
                  <a:lumMod val="10000"/>
                </a:srgbClr>
              </a:buClr>
              <a:buSzPct val="130000"/>
              <a:buNone/>
              <a:defRPr/>
            </a:pPr>
            <a:r>
              <a:rPr lang="ko-KR" altLang="en-US" sz="1400" b="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방향</a:t>
            </a:r>
            <a:endParaRPr lang="en-US" altLang="ko-KR" sz="1400" b="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40291B2-DB40-43EE-B835-BCDBA899EB70}"/>
              </a:ext>
            </a:extLst>
          </p:cNvPr>
          <p:cNvSpPr/>
          <p:nvPr/>
        </p:nvSpPr>
        <p:spPr bwMode="auto">
          <a:xfrm>
            <a:off x="1101920" y="3239680"/>
            <a:ext cx="2686597" cy="660537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sm" len="sm"/>
          </a:ln>
          <a:effectLst/>
        </p:spPr>
        <p:txBody>
          <a:bodyPr lIns="72000" tIns="36000" rIns="72000" bIns="36000" anchor="ctr"/>
          <a:lstStyle/>
          <a:p>
            <a:pPr algn="ctr" latinLnBrk="0">
              <a:buNone/>
              <a:defRPr/>
            </a:pPr>
            <a:r>
              <a:rPr lang="ko-KR" altLang="en-US" sz="1400" b="1" kern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클라우드 기반 유연한 플랫폼 </a:t>
            </a:r>
            <a:br>
              <a:rPr lang="en-US" altLang="ko-KR" sz="1400" b="1" kern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b="1" kern="0" spc="-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구축 및 초기 회원 확보</a:t>
            </a:r>
          </a:p>
        </p:txBody>
      </p:sp>
      <p:sp>
        <p:nvSpPr>
          <p:cNvPr id="25" name="AutoShape 7">
            <a:extLst>
              <a:ext uri="{FF2B5EF4-FFF2-40B4-BE49-F238E27FC236}">
                <a16:creationId xmlns:a16="http://schemas.microsoft.com/office/drawing/2014/main" id="{4788E5A1-6813-4B90-B815-5C765E02CE8F}"/>
              </a:ext>
            </a:extLst>
          </p:cNvPr>
          <p:cNvSpPr>
            <a:spLocks noChangeArrowheads="1"/>
          </p:cNvSpPr>
          <p:nvPr/>
        </p:nvSpPr>
        <p:spPr bwMode="gray">
          <a:xfrm>
            <a:off x="344488" y="2411483"/>
            <a:ext cx="664147" cy="695888"/>
          </a:xfrm>
          <a:prstGeom prst="rect">
            <a:avLst/>
          </a:prstGeom>
          <a:gradFill flip="none" rotWithShape="1">
            <a:gsLst>
              <a:gs pos="0">
                <a:srgbClr val="10248A"/>
              </a:gs>
              <a:gs pos="100000">
                <a:srgbClr val="5389D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추진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목표</a:t>
            </a:r>
            <a:endParaRPr kumimoji="1" lang="en-US" altLang="ko-KR" sz="16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6" name="AutoShape 352">
            <a:extLst>
              <a:ext uri="{FF2B5EF4-FFF2-40B4-BE49-F238E27FC236}">
                <a16:creationId xmlns:a16="http://schemas.microsoft.com/office/drawing/2014/main" id="{F3BBAFA5-6AC1-467A-BBE1-F50487CACA06}"/>
              </a:ext>
            </a:extLst>
          </p:cNvPr>
          <p:cNvSpPr>
            <a:spLocks noChangeArrowheads="1"/>
          </p:cNvSpPr>
          <p:nvPr/>
        </p:nvSpPr>
        <p:spPr bwMode="gray">
          <a:xfrm>
            <a:off x="342561" y="4032526"/>
            <a:ext cx="664147" cy="2029248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lIns="54000" rIns="36000" anchor="ctr" anchorCtr="0"/>
          <a:lstStyle/>
          <a:p>
            <a:pPr algn="ctr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EDCFF">
                  <a:lumMod val="10000"/>
                </a:srgbClr>
              </a:buClr>
              <a:buSzPct val="130000"/>
              <a:buNone/>
            </a:pPr>
            <a:r>
              <a:rPr lang="ko-KR" altLang="en-US" sz="1400" b="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구축 대상</a:t>
            </a:r>
            <a:endParaRPr lang="en-US" altLang="ko-KR" sz="1400" b="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AutoShape 352">
            <a:extLst>
              <a:ext uri="{FF2B5EF4-FFF2-40B4-BE49-F238E27FC236}">
                <a16:creationId xmlns:a16="http://schemas.microsoft.com/office/drawing/2014/main" id="{35157A62-AD68-4299-9A06-99D75E0E3031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99114" y="4032526"/>
            <a:ext cx="2689403" cy="2029248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lIns="72000" tIns="36000" rIns="72000" bIns="36000" anchor="ctr" anchorCtr="0"/>
          <a:lstStyle/>
          <a:p>
            <a:pPr marL="85725" lvl="0" indent="-85725" defTabSz="196850" eaLnBrk="0" latinLnBrk="0" hangingPunct="0">
              <a:spcBef>
                <a:spcPts val="60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4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퍼블릭 클라우드에 인프라 구축</a:t>
            </a:r>
            <a:br>
              <a:rPr lang="en-US" altLang="ko-KR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05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(IaaS, PaaS)</a:t>
            </a:r>
          </a:p>
          <a:p>
            <a:pPr marL="85725" lvl="0" indent="-85725" defTabSz="196850" eaLnBrk="0" hangingPunct="0">
              <a:spcBef>
                <a:spcPts val="60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블록체인 플랫폼</a:t>
            </a:r>
            <a:r>
              <a:rPr lang="en-US" altLang="ko-KR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구축</a:t>
            </a:r>
            <a:br>
              <a:rPr lang="en-US" altLang="ko-KR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1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</a:t>
            </a:r>
            <a:r>
              <a:rPr lang="ko-KR" altLang="en-US" sz="11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인증</a:t>
            </a:r>
            <a:r>
              <a:rPr lang="en-US" altLang="ko-KR" sz="11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spc="-1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위변조</a:t>
            </a:r>
            <a:r>
              <a:rPr lang="ko-KR" altLang="en-US" sz="11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방지</a:t>
            </a:r>
            <a:r>
              <a:rPr lang="en-US" altLang="ko-KR" sz="1100" spc="-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spc="-100" dirty="0">
                <a:solidFill>
                  <a:srgbClr val="000000"/>
                </a:solidFill>
                <a:latin typeface="맑은 고딕" panose="020B0503020000020004" pitchFamily="50" charset="-127"/>
              </a:rPr>
              <a:t>거래 및 행위증명</a:t>
            </a:r>
            <a:r>
              <a:rPr lang="en-US" altLang="ko-KR" sz="1100" spc="-10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endParaRPr lang="en-US" altLang="ko-KR" sz="1100" spc="-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5725" lvl="0" indent="-85725" defTabSz="196850" eaLnBrk="0" latinLnBrk="0" hangingPunct="0">
              <a:spcBef>
                <a:spcPts val="60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모바일 플랫폼</a:t>
            </a:r>
            <a:r>
              <a:rPr lang="en-US" altLang="ko-KR" sz="1400" spc="-50" dirty="0">
                <a:solidFill>
                  <a:srgbClr val="000000"/>
                </a:solidFill>
                <a:latin typeface="맑은 고딕" panose="020B0503020000020004" pitchFamily="50" charset="-127"/>
              </a:rPr>
              <a:t>(MEAP)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구축</a:t>
            </a:r>
            <a:br>
              <a:rPr lang="en-US" altLang="ko-KR" sz="14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000" spc="-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(Mobile Enterprise Application Platform)</a:t>
            </a:r>
          </a:p>
          <a:p>
            <a:pPr marL="85725" lvl="0" indent="-85725" defTabSz="196850" eaLnBrk="0" latinLnBrk="0" hangingPunct="0">
              <a:spcBef>
                <a:spcPts val="60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4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</a:t>
            </a:r>
            <a:r>
              <a:rPr lang="en-US" altLang="ko-KR" sz="14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사서함</a:t>
            </a:r>
            <a:r>
              <a:rPr lang="en-US" altLang="ko-KR" sz="14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하이브리드 우편 서비스</a:t>
            </a:r>
            <a:endParaRPr lang="en-US" altLang="ko-KR" sz="1400" spc="-1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AutoShape 352">
            <a:extLst>
              <a:ext uri="{FF2B5EF4-FFF2-40B4-BE49-F238E27FC236}">
                <a16:creationId xmlns:a16="http://schemas.microsoft.com/office/drawing/2014/main" id="{406AC4AD-2880-4CFE-A0A4-4D57DBAD3A93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58768" y="4032526"/>
            <a:ext cx="2796979" cy="2029248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lIns="72000" tIns="36000" rIns="72000" bIns="36000" anchor="ctr" anchorCtr="0"/>
          <a:lstStyle/>
          <a:p>
            <a:pPr marL="85725" indent="-85725" fontAlgn="auto" latinLnBrk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/>
            </a:pPr>
            <a:r>
              <a:rPr lang="ko-KR" altLang="en-US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빅데이터 플랫폼 연계</a:t>
            </a:r>
            <a:br>
              <a:rPr lang="en-US" altLang="ko-KR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우정 빅데이터 플랫폼</a:t>
            </a:r>
            <a:r>
              <a:rPr lang="en-US" altLang="ko-KR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85725" indent="-85725" fontAlgn="auto" latinLnBrk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  <a:defRPr/>
            </a:pPr>
            <a:r>
              <a:rPr lang="ko-KR" altLang="en-US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우정플랫폼 서비스 추가</a:t>
            </a:r>
            <a:br>
              <a:rPr lang="en-US" altLang="ko-KR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우편발송 대행</a:t>
            </a:r>
            <a:r>
              <a:rPr lang="en-US" altLang="ko-KR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주문이행</a:t>
            </a:r>
            <a:r>
              <a:rPr lang="en-US" altLang="ko-KR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방문자신원확인 등</a:t>
            </a:r>
            <a:r>
              <a:rPr lang="en-US" altLang="ko-KR" sz="105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85725" indent="-85725" fontAlgn="auto" latinLnBrk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rgbClr val="8A0000"/>
              </a:buClr>
              <a:buSzPct val="90000"/>
              <a:buFont typeface="Wingdings" panose="05000000000000000000" pitchFamily="2" charset="2"/>
              <a:buChar char="§"/>
              <a:defRPr/>
            </a:pPr>
            <a:endParaRPr lang="en-US" altLang="ko-KR" sz="1050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5725" indent="-85725" fontAlgn="auto" latinLnBrk="0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rgbClr val="8A0000"/>
              </a:buClr>
              <a:buSzPct val="90000"/>
              <a:buFont typeface="Wingdings" panose="05000000000000000000" pitchFamily="2" charset="2"/>
              <a:buChar char="§"/>
              <a:defRPr/>
            </a:pPr>
            <a:endParaRPr lang="en-US" altLang="ko-KR" sz="1400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AutoShape 352">
            <a:extLst>
              <a:ext uri="{FF2B5EF4-FFF2-40B4-BE49-F238E27FC236}">
                <a16:creationId xmlns:a16="http://schemas.microsoft.com/office/drawing/2014/main" id="{D242A5D1-D570-4EB9-98DB-0AA6E1837444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27464" y="4032526"/>
            <a:ext cx="2832524" cy="2029248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lIns="72000" tIns="36000" rIns="72000" bIns="36000" anchor="ctr" anchorCtr="0"/>
          <a:lstStyle/>
          <a:p>
            <a:pPr marL="85725" indent="-85725" latinLnBrk="0">
              <a:lnSpc>
                <a:spcPct val="15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ko-KR" sz="1400" kern="0" spc="-50" dirty="0" err="1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ePoCo</a:t>
            </a:r>
            <a:r>
              <a:rPr lang="en-US" altLang="ko-KR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가상우편환</a:t>
            </a:r>
            <a:r>
              <a:rPr lang="en-US" altLang="ko-KR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구축</a:t>
            </a:r>
            <a:endParaRPr lang="en-US" altLang="ko-KR" sz="1400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5725" indent="-85725" latinLnBrk="0">
              <a:lnSpc>
                <a:spcPct val="150000"/>
              </a:lnSpc>
              <a:spcBef>
                <a:spcPts val="3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§"/>
            </a:pPr>
            <a:r>
              <a:rPr lang="ko-KR" altLang="en-US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디지털 우정플랫폼 서비스 확대</a:t>
            </a:r>
            <a:br>
              <a:rPr lang="en-US" altLang="ko-KR" sz="14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</a:br>
            <a:r>
              <a:rPr lang="en-US" altLang="ko-KR" sz="11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가상우편환 송금</a:t>
            </a:r>
            <a:r>
              <a:rPr lang="en-US" altLang="ko-KR" sz="11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결제</a:t>
            </a:r>
            <a:r>
              <a:rPr lang="en-US" altLang="ko-KR" sz="11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국제 송금 등</a:t>
            </a:r>
            <a:r>
              <a:rPr lang="en-US" altLang="ko-KR" sz="1100" kern="0" spc="-5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)</a:t>
            </a:r>
          </a:p>
          <a:p>
            <a:pPr marL="85725" indent="-85725" latinLnBrk="0">
              <a:lnSpc>
                <a:spcPct val="150000"/>
              </a:lnSpc>
              <a:spcBef>
                <a:spcPts val="300"/>
              </a:spcBef>
              <a:buClr>
                <a:srgbClr val="8A0000"/>
              </a:buClr>
              <a:buSzPct val="90000"/>
              <a:buFont typeface="Wingdings" panose="05000000000000000000" pitchFamily="2" charset="2"/>
              <a:buChar char="§"/>
            </a:pPr>
            <a:endParaRPr lang="en-US" altLang="ko-KR" sz="1100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5725" indent="-85725" latinLnBrk="0">
              <a:lnSpc>
                <a:spcPct val="150000"/>
              </a:lnSpc>
              <a:spcBef>
                <a:spcPts val="300"/>
              </a:spcBef>
              <a:buClr>
                <a:srgbClr val="8A0000"/>
              </a:buClr>
              <a:buSzPct val="90000"/>
              <a:buFont typeface="Wingdings" panose="05000000000000000000" pitchFamily="2" charset="2"/>
              <a:buChar char="§"/>
            </a:pPr>
            <a:endParaRPr lang="en-US" altLang="ko-KR" sz="1100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5725" indent="-85725" latinLnBrk="0">
              <a:lnSpc>
                <a:spcPct val="150000"/>
              </a:lnSpc>
              <a:spcBef>
                <a:spcPts val="300"/>
              </a:spcBef>
              <a:buClr>
                <a:srgbClr val="8A0000"/>
              </a:buClr>
              <a:buSzPct val="90000"/>
              <a:buFont typeface="Wingdings" panose="05000000000000000000" pitchFamily="2" charset="2"/>
              <a:buChar char="§"/>
            </a:pPr>
            <a:endParaRPr lang="en-US" altLang="ko-KR" sz="1400" kern="0" spc="-5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Rectangle 3">
            <a:extLst>
              <a:ext uri="{FF2B5EF4-FFF2-40B4-BE49-F238E27FC236}">
                <a16:creationId xmlns:a16="http://schemas.microsoft.com/office/drawing/2014/main" id="{E36F04CC-9FE6-439D-96F1-D033CD4AAE62}"/>
              </a:ext>
            </a:extLst>
          </p:cNvPr>
          <p:cNvSpPr txBox="1">
            <a:spLocks/>
          </p:cNvSpPr>
          <p:nvPr/>
        </p:nvSpPr>
        <p:spPr bwMode="auto">
          <a:xfrm>
            <a:off x="486363" y="791138"/>
            <a:ext cx="8925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120" dirty="0">
                <a:solidFill>
                  <a:srgbClr val="FFFF00"/>
                </a:solidFill>
              </a:rPr>
              <a:t>진입단계에 기반 시스템 및 기본 서비스를 구축</a:t>
            </a:r>
            <a:r>
              <a:rPr lang="ko-KR" altLang="en-US" spc="-120" dirty="0">
                <a:solidFill>
                  <a:schemeClr val="bg1"/>
                </a:solidFill>
              </a:rPr>
              <a:t>하고</a:t>
            </a:r>
            <a:r>
              <a:rPr lang="en-US" altLang="ko-KR" spc="-120" dirty="0">
                <a:solidFill>
                  <a:schemeClr val="bg1"/>
                </a:solidFill>
              </a:rPr>
              <a:t>, </a:t>
            </a:r>
            <a:r>
              <a:rPr lang="ko-KR" altLang="en-US" spc="-120" dirty="0">
                <a:solidFill>
                  <a:schemeClr val="bg1"/>
                </a:solidFill>
              </a:rPr>
              <a:t>이후 단계적 서비스를 확대함</a:t>
            </a:r>
          </a:p>
        </p:txBody>
      </p:sp>
    </p:spTree>
    <p:extLst>
      <p:ext uri="{BB962C8B-B14F-4D97-AF65-F5344CB8AC3E}">
        <p14:creationId xmlns:p14="http://schemas.microsoft.com/office/powerpoint/2010/main" val="37519107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D4D8796-09C5-424C-8E15-49AC08B1000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디지털 우정플랫폼 목표 모델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C87E4C-DA96-4E2E-B3B3-9FF52FA1462D}"/>
              </a:ext>
            </a:extLst>
          </p:cNvPr>
          <p:cNvSpPr/>
          <p:nvPr/>
        </p:nvSpPr>
        <p:spPr>
          <a:xfrm>
            <a:off x="7364843" y="315830"/>
            <a:ext cx="2533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Ⅴ.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구축을 위한 이행 계획은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4" name="Rectangle 155">
            <a:extLst>
              <a:ext uri="{FF2B5EF4-FFF2-40B4-BE49-F238E27FC236}">
                <a16:creationId xmlns:a16="http://schemas.microsoft.com/office/drawing/2014/main" id="{C61143B4-7B8F-4A66-A0D2-34639E15939E}"/>
              </a:ext>
            </a:extLst>
          </p:cNvPr>
          <p:cNvSpPr>
            <a:spLocks noChangeArrowheads="1"/>
          </p:cNvSpPr>
          <p:nvPr/>
        </p:nvSpPr>
        <p:spPr bwMode="gray">
          <a:xfrm>
            <a:off x="344487" y="2310655"/>
            <a:ext cx="9205594" cy="264581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36000" rIns="72000" bIns="36000"/>
          <a:lstStyle/>
          <a:p>
            <a:pPr algn="ctr" latinLnBrk="0"/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우정플랫폼 응용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17">
            <a:extLst>
              <a:ext uri="{FF2B5EF4-FFF2-40B4-BE49-F238E27FC236}">
                <a16:creationId xmlns:a16="http://schemas.microsoft.com/office/drawing/2014/main" id="{987FBA38-EEA0-4065-847C-54C95EBF3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172" y="2549180"/>
            <a:ext cx="1634121" cy="1116000"/>
          </a:xfrm>
          <a:prstGeom prst="rect">
            <a:avLst/>
          </a:prstGeom>
          <a:solidFill>
            <a:srgbClr val="006DD0"/>
          </a:solidFill>
          <a:ln w="19050">
            <a:solidFill>
              <a:schemeClr val="accent5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하이브리드 우편</a:t>
            </a:r>
          </a:p>
        </p:txBody>
      </p:sp>
      <p:sp>
        <p:nvSpPr>
          <p:cNvPr id="6" name="TextBox 240">
            <a:extLst>
              <a:ext uri="{FF2B5EF4-FFF2-40B4-BE49-F238E27FC236}">
                <a16:creationId xmlns:a16="http://schemas.microsoft.com/office/drawing/2014/main" id="{4D230BD8-AD82-4805-BC76-DFDB361EAF97}"/>
              </a:ext>
            </a:extLst>
          </p:cNvPr>
          <p:cNvSpPr txBox="1"/>
          <p:nvPr/>
        </p:nvSpPr>
        <p:spPr bwMode="gray">
          <a:xfrm>
            <a:off x="686691" y="2815649"/>
            <a:ext cx="1381083" cy="1817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전자우편 수발신 관리</a:t>
            </a:r>
          </a:p>
        </p:txBody>
      </p:sp>
      <p:sp>
        <p:nvSpPr>
          <p:cNvPr id="7" name="TextBox 240">
            <a:extLst>
              <a:ext uri="{FF2B5EF4-FFF2-40B4-BE49-F238E27FC236}">
                <a16:creationId xmlns:a16="http://schemas.microsoft.com/office/drawing/2014/main" id="{353CD8F6-61B8-4BB3-8A9A-DD56C5694BE4}"/>
              </a:ext>
            </a:extLst>
          </p:cNvPr>
          <p:cNvSpPr txBox="1"/>
          <p:nvPr/>
        </p:nvSpPr>
        <p:spPr bwMode="gray">
          <a:xfrm>
            <a:off x="686691" y="3071481"/>
            <a:ext cx="1381083" cy="1817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>
                <a:solidFill>
                  <a:schemeClr val="tx1"/>
                </a:solidFill>
              </a:rPr>
              <a:t>증명관리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8" name="TextBox 240">
            <a:extLst>
              <a:ext uri="{FF2B5EF4-FFF2-40B4-BE49-F238E27FC236}">
                <a16:creationId xmlns:a16="http://schemas.microsoft.com/office/drawing/2014/main" id="{6F5AAFAB-9568-45DF-8AF4-376BA3972279}"/>
              </a:ext>
            </a:extLst>
          </p:cNvPr>
          <p:cNvSpPr txBox="1"/>
          <p:nvPr/>
        </p:nvSpPr>
        <p:spPr bwMode="gray">
          <a:xfrm>
            <a:off x="686691" y="3321004"/>
            <a:ext cx="1381083" cy="1817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하이브리드 전환관리</a:t>
            </a:r>
          </a:p>
        </p:txBody>
      </p:sp>
      <p:sp>
        <p:nvSpPr>
          <p:cNvPr id="9" name="Rectangle 17">
            <a:extLst>
              <a:ext uri="{FF2B5EF4-FFF2-40B4-BE49-F238E27FC236}">
                <a16:creationId xmlns:a16="http://schemas.microsoft.com/office/drawing/2014/main" id="{E12A9AAA-E194-4E70-AD60-CCADA9A17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0764" y="2549180"/>
            <a:ext cx="1634121" cy="1116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방문자</a:t>
            </a:r>
            <a:r>
              <a:rPr lang="en-US" altLang="ko-KR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신원확인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05937EAD-202E-465C-98C5-D5A3130F641E}"/>
              </a:ext>
            </a:extLst>
          </p:cNvPr>
          <p:cNvGrpSpPr/>
          <p:nvPr/>
        </p:nvGrpSpPr>
        <p:grpSpPr>
          <a:xfrm>
            <a:off x="4269369" y="2892575"/>
            <a:ext cx="1356911" cy="559454"/>
            <a:chOff x="1920484" y="2604375"/>
            <a:chExt cx="1040175" cy="61016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TextBox 240">
              <a:extLst>
                <a:ext uri="{FF2B5EF4-FFF2-40B4-BE49-F238E27FC236}">
                  <a16:creationId xmlns:a16="http://schemas.microsoft.com/office/drawing/2014/main" id="{8A67B2B2-2A8B-4882-BB4F-C13212A66C7A}"/>
                </a:ext>
              </a:extLst>
            </p:cNvPr>
            <p:cNvSpPr txBox="1"/>
            <p:nvPr/>
          </p:nvSpPr>
          <p:spPr bwMode="gray">
            <a:xfrm>
              <a:off x="1920484" y="2604375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/>
                <a:t>방문자신원관리</a:t>
              </a:r>
              <a:endParaRPr lang="en-US" altLang="ko-KR" sz="800" dirty="0">
                <a:solidFill>
                  <a:schemeClr val="tx1"/>
                </a:solidFill>
              </a:endParaRPr>
            </a:p>
          </p:txBody>
        </p:sp>
        <p:sp>
          <p:nvSpPr>
            <p:cNvPr id="12" name="TextBox 240">
              <a:extLst>
                <a:ext uri="{FF2B5EF4-FFF2-40B4-BE49-F238E27FC236}">
                  <a16:creationId xmlns:a16="http://schemas.microsoft.com/office/drawing/2014/main" id="{0DF634CD-BA7F-40E4-ABCF-C66685EB1FE8}"/>
                </a:ext>
              </a:extLst>
            </p:cNvPr>
            <p:cNvSpPr txBox="1"/>
            <p:nvPr/>
          </p:nvSpPr>
          <p:spPr bwMode="gray">
            <a:xfrm>
              <a:off x="1920484" y="3016537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 err="1"/>
                <a:t>방문알림관리</a:t>
              </a:r>
              <a:endParaRPr lang="en-US" altLang="ko-KR" sz="800" dirty="0">
                <a:solidFill>
                  <a:schemeClr val="tx1"/>
                </a:solidFill>
              </a:endParaRPr>
            </a:p>
          </p:txBody>
        </p:sp>
      </p:grpSp>
      <p:sp>
        <p:nvSpPr>
          <p:cNvPr id="13" name="Rectangle 17">
            <a:extLst>
              <a:ext uri="{FF2B5EF4-FFF2-40B4-BE49-F238E27FC236}">
                <a16:creationId xmlns:a16="http://schemas.microsoft.com/office/drawing/2014/main" id="{BA9B7BD7-B42B-4829-8AA8-C07119031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5523" y="2549180"/>
            <a:ext cx="1634121" cy="1116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전자계약관리 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56999D8-BD61-4FC6-8D7F-5830BA92A3F9}"/>
              </a:ext>
            </a:extLst>
          </p:cNvPr>
          <p:cNvGrpSpPr/>
          <p:nvPr/>
        </p:nvGrpSpPr>
        <p:grpSpPr>
          <a:xfrm>
            <a:off x="6054128" y="2770308"/>
            <a:ext cx="1356911" cy="830421"/>
            <a:chOff x="1920484" y="2471025"/>
            <a:chExt cx="1040175" cy="90568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TextBox 240">
              <a:extLst>
                <a:ext uri="{FF2B5EF4-FFF2-40B4-BE49-F238E27FC236}">
                  <a16:creationId xmlns:a16="http://schemas.microsoft.com/office/drawing/2014/main" id="{97C9F4B6-26D3-4450-8421-20B2B42E95EC}"/>
                </a:ext>
              </a:extLst>
            </p:cNvPr>
            <p:cNvSpPr txBox="1"/>
            <p:nvPr/>
          </p:nvSpPr>
          <p:spPr bwMode="gray">
            <a:xfrm>
              <a:off x="1920484" y="2942817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/>
                <a:t>증명서 발급 관리 </a:t>
              </a:r>
              <a:endParaRPr lang="en-US" altLang="ko-KR" sz="800" dirty="0">
                <a:solidFill>
                  <a:schemeClr val="tx1"/>
                </a:solidFill>
              </a:endParaRPr>
            </a:p>
          </p:txBody>
        </p:sp>
        <p:sp>
          <p:nvSpPr>
            <p:cNvPr id="16" name="TextBox 240">
              <a:extLst>
                <a:ext uri="{FF2B5EF4-FFF2-40B4-BE49-F238E27FC236}">
                  <a16:creationId xmlns:a16="http://schemas.microsoft.com/office/drawing/2014/main" id="{B1275B0C-04D2-4506-BB21-FD312DD28596}"/>
                </a:ext>
              </a:extLst>
            </p:cNvPr>
            <p:cNvSpPr txBox="1"/>
            <p:nvPr/>
          </p:nvSpPr>
          <p:spPr bwMode="gray">
            <a:xfrm>
              <a:off x="1920484" y="3178714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>
                  <a:solidFill>
                    <a:schemeClr val="tx1"/>
                  </a:solidFill>
                </a:rPr>
                <a:t>결제 관리</a:t>
              </a:r>
            </a:p>
          </p:txBody>
        </p:sp>
        <p:sp>
          <p:nvSpPr>
            <p:cNvPr id="17" name="TextBox 240">
              <a:extLst>
                <a:ext uri="{FF2B5EF4-FFF2-40B4-BE49-F238E27FC236}">
                  <a16:creationId xmlns:a16="http://schemas.microsoft.com/office/drawing/2014/main" id="{FC49F635-6AD3-48E2-A930-6FB9FCB1B21E}"/>
                </a:ext>
              </a:extLst>
            </p:cNvPr>
            <p:cNvSpPr txBox="1"/>
            <p:nvPr/>
          </p:nvSpPr>
          <p:spPr bwMode="gray">
            <a:xfrm>
              <a:off x="1920484" y="2471025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/>
                <a:t>전자계약 체결관리</a:t>
              </a:r>
            </a:p>
          </p:txBody>
        </p:sp>
        <p:sp>
          <p:nvSpPr>
            <p:cNvPr id="18" name="TextBox 240">
              <a:extLst>
                <a:ext uri="{FF2B5EF4-FFF2-40B4-BE49-F238E27FC236}">
                  <a16:creationId xmlns:a16="http://schemas.microsoft.com/office/drawing/2014/main" id="{1D5AA5F5-4F3E-441C-A127-DCB0E8784F97}"/>
                </a:ext>
              </a:extLst>
            </p:cNvPr>
            <p:cNvSpPr txBox="1"/>
            <p:nvPr/>
          </p:nvSpPr>
          <p:spPr bwMode="gray">
            <a:xfrm>
              <a:off x="1920484" y="2706921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spc="-100" dirty="0"/>
                <a:t>공인전자문서등록 관리 </a:t>
              </a:r>
            </a:p>
          </p:txBody>
        </p:sp>
      </p:grpSp>
      <p:sp>
        <p:nvSpPr>
          <p:cNvPr id="19" name="Rectangle 17">
            <a:extLst>
              <a:ext uri="{FF2B5EF4-FFF2-40B4-BE49-F238E27FC236}">
                <a16:creationId xmlns:a16="http://schemas.microsoft.com/office/drawing/2014/main" id="{8DD597A2-DC36-4EF2-BC33-8C46887E3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0280" y="2549180"/>
            <a:ext cx="1634121" cy="1116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주문이행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304A0ABD-CC87-428E-B02D-3EF7230182B3}"/>
              </a:ext>
            </a:extLst>
          </p:cNvPr>
          <p:cNvGrpSpPr/>
          <p:nvPr/>
        </p:nvGrpSpPr>
        <p:grpSpPr>
          <a:xfrm>
            <a:off x="7838885" y="2770308"/>
            <a:ext cx="1356911" cy="830421"/>
            <a:chOff x="1920484" y="2471025"/>
            <a:chExt cx="1040175" cy="90568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TextBox 240">
              <a:extLst>
                <a:ext uri="{FF2B5EF4-FFF2-40B4-BE49-F238E27FC236}">
                  <a16:creationId xmlns:a16="http://schemas.microsoft.com/office/drawing/2014/main" id="{685AE985-A736-4CEB-BEFF-1C83C083756C}"/>
                </a:ext>
              </a:extLst>
            </p:cNvPr>
            <p:cNvSpPr txBox="1"/>
            <p:nvPr/>
          </p:nvSpPr>
          <p:spPr bwMode="gray">
            <a:xfrm>
              <a:off x="1920484" y="3178714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 err="1"/>
                <a:t>종추적</a:t>
              </a:r>
              <a:r>
                <a:rPr lang="ko-KR" altLang="en-US" sz="800" dirty="0"/>
                <a:t> 정보 관리 </a:t>
              </a:r>
              <a:endParaRPr lang="en-US" altLang="ko-KR" sz="800" dirty="0">
                <a:solidFill>
                  <a:schemeClr val="tx1"/>
                </a:solidFill>
              </a:endParaRPr>
            </a:p>
          </p:txBody>
        </p:sp>
        <p:sp>
          <p:nvSpPr>
            <p:cNvPr id="22" name="TextBox 240">
              <a:extLst>
                <a:ext uri="{FF2B5EF4-FFF2-40B4-BE49-F238E27FC236}">
                  <a16:creationId xmlns:a16="http://schemas.microsoft.com/office/drawing/2014/main" id="{1858F468-1AE6-447A-9017-592867B1F99D}"/>
                </a:ext>
              </a:extLst>
            </p:cNvPr>
            <p:cNvSpPr txBox="1"/>
            <p:nvPr/>
          </p:nvSpPr>
          <p:spPr bwMode="gray">
            <a:xfrm>
              <a:off x="1920484" y="2471025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/>
                <a:t>우편물 접수 관리 </a:t>
              </a:r>
              <a:endParaRPr lang="en-US" altLang="ko-KR" sz="800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40">
              <a:extLst>
                <a:ext uri="{FF2B5EF4-FFF2-40B4-BE49-F238E27FC236}">
                  <a16:creationId xmlns:a16="http://schemas.microsoft.com/office/drawing/2014/main" id="{01B5D05F-DB25-4311-A753-714C20CAD8FA}"/>
                </a:ext>
              </a:extLst>
            </p:cNvPr>
            <p:cNvSpPr txBox="1"/>
            <p:nvPr/>
          </p:nvSpPr>
          <p:spPr bwMode="gray">
            <a:xfrm>
              <a:off x="1920484" y="2824869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 err="1"/>
                <a:t>기표지</a:t>
              </a:r>
              <a:r>
                <a:rPr lang="ko-KR" altLang="en-US" sz="800" dirty="0"/>
                <a:t> 관리 </a:t>
              </a:r>
              <a:endParaRPr lang="en-US" altLang="ko-KR" sz="800" dirty="0">
                <a:solidFill>
                  <a:schemeClr val="tx1"/>
                </a:solidFill>
              </a:endParaRPr>
            </a:p>
          </p:txBody>
        </p:sp>
      </p:grpSp>
      <p:sp>
        <p:nvSpPr>
          <p:cNvPr id="24" name="Rectangle 17">
            <a:extLst>
              <a:ext uri="{FF2B5EF4-FFF2-40B4-BE49-F238E27FC236}">
                <a16:creationId xmlns:a16="http://schemas.microsoft.com/office/drawing/2014/main" id="{26A21A9C-CC24-47C4-A932-D525976192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9821" y="3713353"/>
            <a:ext cx="1376112" cy="118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가맹점 결제관리</a:t>
            </a:r>
          </a:p>
        </p:txBody>
      </p:sp>
      <p:sp>
        <p:nvSpPr>
          <p:cNvPr id="25" name="TextBox 240">
            <a:extLst>
              <a:ext uri="{FF2B5EF4-FFF2-40B4-BE49-F238E27FC236}">
                <a16:creationId xmlns:a16="http://schemas.microsoft.com/office/drawing/2014/main" id="{9ADEA825-7321-47F1-AF28-E054CFF192B9}"/>
              </a:ext>
            </a:extLst>
          </p:cNvPr>
          <p:cNvSpPr txBox="1"/>
          <p:nvPr/>
        </p:nvSpPr>
        <p:spPr bwMode="gray">
          <a:xfrm>
            <a:off x="2151272" y="4232943"/>
            <a:ext cx="1142671" cy="13081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spc="-100" dirty="0"/>
              <a:t>온</a:t>
            </a:r>
            <a:r>
              <a:rPr lang="en-US" altLang="ko-KR" sz="800" spc="-100" dirty="0"/>
              <a:t>/</a:t>
            </a:r>
            <a:r>
              <a:rPr lang="ko-KR" altLang="en-US" sz="800" spc="-100" dirty="0"/>
              <a:t>오프라인 가맹점 결제관리</a:t>
            </a:r>
            <a:endParaRPr lang="en-US" altLang="ko-KR" sz="800" spc="-100" dirty="0">
              <a:solidFill>
                <a:schemeClr val="tx1"/>
              </a:solidFill>
            </a:endParaRPr>
          </a:p>
        </p:txBody>
      </p:sp>
      <p:sp>
        <p:nvSpPr>
          <p:cNvPr id="26" name="TextBox 240">
            <a:extLst>
              <a:ext uri="{FF2B5EF4-FFF2-40B4-BE49-F238E27FC236}">
                <a16:creationId xmlns:a16="http://schemas.microsoft.com/office/drawing/2014/main" id="{8F8CCEE2-8820-4F4D-A082-3F1323DEC81C}"/>
              </a:ext>
            </a:extLst>
          </p:cNvPr>
          <p:cNvSpPr txBox="1"/>
          <p:nvPr/>
        </p:nvSpPr>
        <p:spPr bwMode="gray">
          <a:xfrm>
            <a:off x="2151272" y="3915630"/>
            <a:ext cx="1142671" cy="13081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가맹점 신청관리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27" name="TextBox 240">
            <a:extLst>
              <a:ext uri="{FF2B5EF4-FFF2-40B4-BE49-F238E27FC236}">
                <a16:creationId xmlns:a16="http://schemas.microsoft.com/office/drawing/2014/main" id="{CDE6A193-551C-4ED0-AB0E-A73D00AA150E}"/>
              </a:ext>
            </a:extLst>
          </p:cNvPr>
          <p:cNvSpPr txBox="1"/>
          <p:nvPr/>
        </p:nvSpPr>
        <p:spPr bwMode="gray">
          <a:xfrm>
            <a:off x="2151272" y="4074287"/>
            <a:ext cx="1142671" cy="13081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가맹점 정보 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BB401014-FFAE-45BB-BAC4-D67CA2C30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9470" y="3713353"/>
            <a:ext cx="1376112" cy="118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복지전달</a:t>
            </a:r>
          </a:p>
        </p:txBody>
      </p:sp>
      <p:sp>
        <p:nvSpPr>
          <p:cNvPr id="33" name="Rectangle 17">
            <a:extLst>
              <a:ext uri="{FF2B5EF4-FFF2-40B4-BE49-F238E27FC236}">
                <a16:creationId xmlns:a16="http://schemas.microsoft.com/office/drawing/2014/main" id="{51FC6E91-441D-4DA6-BCBA-13EB52C3C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9118" y="3713353"/>
            <a:ext cx="1376112" cy="118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spc="-150" dirty="0">
                <a:solidFill>
                  <a:schemeClr val="tx1"/>
                </a:solidFill>
                <a:latin typeface="맑은 고딕" panose="020B0503020000020004" pitchFamily="50" charset="-127"/>
              </a:rPr>
              <a:t>온라인쇼핑 결제</a:t>
            </a:r>
            <a:r>
              <a:rPr lang="en-US" altLang="ko-KR" sz="1000" b="1" spc="-15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sz="1000" b="1" spc="-150" dirty="0">
                <a:solidFill>
                  <a:schemeClr val="tx1"/>
                </a:solidFill>
                <a:latin typeface="맑은 고딕" panose="020B0503020000020004" pitchFamily="50" charset="-127"/>
              </a:rPr>
              <a:t>배송</a:t>
            </a: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96DDF631-42DB-4CD4-8075-638EFFF9E2A0}"/>
              </a:ext>
            </a:extLst>
          </p:cNvPr>
          <p:cNvGrpSpPr/>
          <p:nvPr/>
        </p:nvGrpSpPr>
        <p:grpSpPr>
          <a:xfrm>
            <a:off x="5115839" y="4090660"/>
            <a:ext cx="1142671" cy="576278"/>
            <a:chOff x="1920484" y="2651750"/>
            <a:chExt cx="1040175" cy="6285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5" name="TextBox 240">
              <a:extLst>
                <a:ext uri="{FF2B5EF4-FFF2-40B4-BE49-F238E27FC236}">
                  <a16:creationId xmlns:a16="http://schemas.microsoft.com/office/drawing/2014/main" id="{FAFB5F3E-96BC-425A-B49C-DC98D3F022C8}"/>
                </a:ext>
              </a:extLst>
            </p:cNvPr>
            <p:cNvSpPr txBox="1"/>
            <p:nvPr/>
          </p:nvSpPr>
          <p:spPr bwMode="gray">
            <a:xfrm>
              <a:off x="1920484" y="3088081"/>
              <a:ext cx="1040175" cy="19218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/>
                <a:t>배송정보 연계</a:t>
              </a:r>
              <a:endParaRPr lang="en-US" altLang="ko-KR" sz="800" dirty="0">
                <a:solidFill>
                  <a:schemeClr val="tx1"/>
                </a:solidFill>
              </a:endParaRPr>
            </a:p>
          </p:txBody>
        </p:sp>
        <p:sp>
          <p:nvSpPr>
            <p:cNvPr id="36" name="TextBox 240">
              <a:extLst>
                <a:ext uri="{FF2B5EF4-FFF2-40B4-BE49-F238E27FC236}">
                  <a16:creationId xmlns:a16="http://schemas.microsoft.com/office/drawing/2014/main" id="{69099F95-7346-495D-A090-B27CAC942505}"/>
                </a:ext>
              </a:extLst>
            </p:cNvPr>
            <p:cNvSpPr txBox="1"/>
            <p:nvPr/>
          </p:nvSpPr>
          <p:spPr bwMode="gray">
            <a:xfrm>
              <a:off x="1920484" y="2651750"/>
              <a:ext cx="1040175" cy="19218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dirty="0"/>
                <a:t>통관정보 연계</a:t>
              </a:r>
            </a:p>
          </p:txBody>
        </p:sp>
      </p:grpSp>
      <p:sp>
        <p:nvSpPr>
          <p:cNvPr id="37" name="Rectangle 17">
            <a:extLst>
              <a:ext uri="{FF2B5EF4-FFF2-40B4-BE49-F238E27FC236}">
                <a16:creationId xmlns:a16="http://schemas.microsoft.com/office/drawing/2014/main" id="{C4EA2AE4-44D9-4117-95B6-0E7115CAA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8766" y="3713353"/>
            <a:ext cx="1376112" cy="118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 err="1">
                <a:solidFill>
                  <a:schemeClr val="tx1"/>
                </a:solidFill>
                <a:latin typeface="맑은 고딕" panose="020B0503020000020004" pitchFamily="50" charset="-127"/>
              </a:rPr>
              <a:t>기념우표판매</a:t>
            </a:r>
            <a:endParaRPr lang="ko-KR" altLang="en-US" sz="10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8" name="TextBox 240">
            <a:extLst>
              <a:ext uri="{FF2B5EF4-FFF2-40B4-BE49-F238E27FC236}">
                <a16:creationId xmlns:a16="http://schemas.microsoft.com/office/drawing/2014/main" id="{C0963AD7-A2C3-4578-8451-E974D9E89755}"/>
              </a:ext>
            </a:extLst>
          </p:cNvPr>
          <p:cNvSpPr txBox="1"/>
          <p:nvPr/>
        </p:nvSpPr>
        <p:spPr bwMode="gray">
          <a:xfrm>
            <a:off x="6595487" y="4373585"/>
            <a:ext cx="1142671" cy="1815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spc="-120" dirty="0"/>
              <a:t>기념우표 주문 조회</a:t>
            </a:r>
            <a:endParaRPr lang="en-US" altLang="ko-KR" sz="800" spc="-120" dirty="0">
              <a:solidFill>
                <a:schemeClr val="tx1"/>
              </a:solidFill>
            </a:endParaRPr>
          </a:p>
        </p:txBody>
      </p:sp>
      <p:sp>
        <p:nvSpPr>
          <p:cNvPr id="39" name="TextBox 240">
            <a:extLst>
              <a:ext uri="{FF2B5EF4-FFF2-40B4-BE49-F238E27FC236}">
                <a16:creationId xmlns:a16="http://schemas.microsoft.com/office/drawing/2014/main" id="{C8C17C7E-A42A-434C-B96B-20C51823C7FC}"/>
              </a:ext>
            </a:extLst>
          </p:cNvPr>
          <p:cNvSpPr txBox="1"/>
          <p:nvPr/>
        </p:nvSpPr>
        <p:spPr bwMode="gray">
          <a:xfrm>
            <a:off x="6595487" y="3924955"/>
            <a:ext cx="1142671" cy="1815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spc="-120" dirty="0"/>
              <a:t>기념우표 정보</a:t>
            </a:r>
          </a:p>
        </p:txBody>
      </p:sp>
      <p:sp>
        <p:nvSpPr>
          <p:cNvPr id="40" name="TextBox 240">
            <a:extLst>
              <a:ext uri="{FF2B5EF4-FFF2-40B4-BE49-F238E27FC236}">
                <a16:creationId xmlns:a16="http://schemas.microsoft.com/office/drawing/2014/main" id="{AFBE88BE-662C-4465-A0CB-085BA6479B0C}"/>
              </a:ext>
            </a:extLst>
          </p:cNvPr>
          <p:cNvSpPr txBox="1"/>
          <p:nvPr/>
        </p:nvSpPr>
        <p:spPr bwMode="gray">
          <a:xfrm>
            <a:off x="6595487" y="4149270"/>
            <a:ext cx="1142671" cy="1815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spc="-120" dirty="0">
                <a:solidFill>
                  <a:schemeClr val="tx1"/>
                </a:solidFill>
              </a:rPr>
              <a:t>기념우표  결제안내</a:t>
            </a:r>
            <a:endParaRPr lang="en-US" altLang="ko-KR" sz="800" spc="-120" dirty="0">
              <a:solidFill>
                <a:schemeClr val="tx1"/>
              </a:solidFill>
            </a:endParaRPr>
          </a:p>
        </p:txBody>
      </p:sp>
      <p:sp>
        <p:nvSpPr>
          <p:cNvPr id="41" name="Rectangle 17">
            <a:extLst>
              <a:ext uri="{FF2B5EF4-FFF2-40B4-BE49-F238E27FC236}">
                <a16:creationId xmlns:a16="http://schemas.microsoft.com/office/drawing/2014/main" id="{8E8F2A7D-F469-4999-84E1-479F3097F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8411" y="3713353"/>
            <a:ext cx="1375990" cy="118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빅데이터 유통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A2C954F3-DB4B-4D6B-A888-94D6C832C5B6}"/>
              </a:ext>
            </a:extLst>
          </p:cNvPr>
          <p:cNvGrpSpPr/>
          <p:nvPr/>
        </p:nvGrpSpPr>
        <p:grpSpPr>
          <a:xfrm>
            <a:off x="8075121" y="3924955"/>
            <a:ext cx="1142569" cy="857908"/>
            <a:chOff x="1920484" y="2471025"/>
            <a:chExt cx="1040175" cy="9356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3" name="TextBox 240">
              <a:extLst>
                <a:ext uri="{FF2B5EF4-FFF2-40B4-BE49-F238E27FC236}">
                  <a16:creationId xmlns:a16="http://schemas.microsoft.com/office/drawing/2014/main" id="{7A2D1B03-6707-4D41-8195-641092D2544C}"/>
                </a:ext>
              </a:extLst>
            </p:cNvPr>
            <p:cNvSpPr txBox="1"/>
            <p:nvPr/>
          </p:nvSpPr>
          <p:spPr bwMode="gray">
            <a:xfrm>
              <a:off x="1920484" y="3208692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spc="-120" dirty="0"/>
                <a:t>데이터 판매</a:t>
              </a:r>
              <a:endParaRPr lang="en-US" altLang="ko-KR" sz="800" spc="-120" dirty="0">
                <a:solidFill>
                  <a:schemeClr val="tx1"/>
                </a:solidFill>
              </a:endParaRPr>
            </a:p>
          </p:txBody>
        </p:sp>
        <p:sp>
          <p:nvSpPr>
            <p:cNvPr id="44" name="TextBox 240">
              <a:extLst>
                <a:ext uri="{FF2B5EF4-FFF2-40B4-BE49-F238E27FC236}">
                  <a16:creationId xmlns:a16="http://schemas.microsoft.com/office/drawing/2014/main" id="{C6DDBF7F-1140-4884-BB17-630D1168A21E}"/>
                </a:ext>
              </a:extLst>
            </p:cNvPr>
            <p:cNvSpPr txBox="1"/>
            <p:nvPr/>
          </p:nvSpPr>
          <p:spPr bwMode="gray">
            <a:xfrm>
              <a:off x="1920484" y="2471025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marL="0" indent="0" latinLnBrk="0">
                <a:lnSpc>
                  <a:spcPct val="100000"/>
                </a:lnSpc>
              </a:pPr>
              <a:r>
                <a:rPr lang="ko-KR" altLang="en-US" sz="800" spc="-150" dirty="0"/>
                <a:t>데이터 유통관리</a:t>
              </a:r>
            </a:p>
          </p:txBody>
        </p:sp>
        <p:sp>
          <p:nvSpPr>
            <p:cNvPr id="45" name="TextBox 240">
              <a:extLst>
                <a:ext uri="{FF2B5EF4-FFF2-40B4-BE49-F238E27FC236}">
                  <a16:creationId xmlns:a16="http://schemas.microsoft.com/office/drawing/2014/main" id="{9BECF63F-5708-40C4-AD5C-EC26BA7A1C8C}"/>
                </a:ext>
              </a:extLst>
            </p:cNvPr>
            <p:cNvSpPr txBox="1"/>
            <p:nvPr/>
          </p:nvSpPr>
          <p:spPr bwMode="gray">
            <a:xfrm>
              <a:off x="1920484" y="2839859"/>
              <a:ext cx="1040175" cy="198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800" spc="-120" dirty="0"/>
                <a:t>데이터 구매</a:t>
              </a:r>
              <a:endParaRPr lang="en-US" altLang="ko-KR" sz="800" spc="-120" dirty="0">
                <a:solidFill>
                  <a:schemeClr val="tx1"/>
                </a:solidFill>
              </a:endParaRPr>
            </a:p>
          </p:txBody>
        </p:sp>
      </p:grpSp>
      <p:sp>
        <p:nvSpPr>
          <p:cNvPr id="46" name="Rectangle 155">
            <a:extLst>
              <a:ext uri="{FF2B5EF4-FFF2-40B4-BE49-F238E27FC236}">
                <a16:creationId xmlns:a16="http://schemas.microsoft.com/office/drawing/2014/main" id="{B2C18512-450D-409B-B367-4BFA1218FC11}"/>
              </a:ext>
            </a:extLst>
          </p:cNvPr>
          <p:cNvSpPr>
            <a:spLocks noChangeArrowheads="1"/>
          </p:cNvSpPr>
          <p:nvPr/>
        </p:nvSpPr>
        <p:spPr bwMode="gray">
          <a:xfrm>
            <a:off x="344486" y="5038991"/>
            <a:ext cx="9205593" cy="1260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36000" rIns="72000" bIns="36000"/>
          <a:lstStyle/>
          <a:p>
            <a:pPr algn="ctr" latinLnBrk="0"/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우정플랫폼 기반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Rectangle 17">
            <a:extLst>
              <a:ext uri="{FF2B5EF4-FFF2-40B4-BE49-F238E27FC236}">
                <a16:creationId xmlns:a16="http://schemas.microsoft.com/office/drawing/2014/main" id="{91DFE36A-1558-47D1-ACB3-7004B9153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6207" y="5304025"/>
            <a:ext cx="2118354" cy="900000"/>
          </a:xfrm>
          <a:prstGeom prst="rect">
            <a:avLst/>
          </a:prstGeom>
          <a:solidFill>
            <a:srgbClr val="006DD0"/>
          </a:solidFill>
          <a:ln w="19050">
            <a:solidFill>
              <a:schemeClr val="accent5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0" rtlCol="0" anchor="t" anchorCtr="0"/>
          <a:lstStyle/>
          <a:p>
            <a:pPr algn="ctr"/>
            <a:r>
              <a:rPr lang="ko-KR" altLang="en-US" sz="1200" b="1" dirty="0" err="1">
                <a:solidFill>
                  <a:schemeClr val="bg1"/>
                </a:solidFill>
                <a:latin typeface="맑은 고딕" panose="020B0503020000020004" pitchFamily="50" charset="-127"/>
              </a:rPr>
              <a:t>우편사서함</a:t>
            </a:r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 관리</a:t>
            </a:r>
          </a:p>
        </p:txBody>
      </p:sp>
      <p:sp>
        <p:nvSpPr>
          <p:cNvPr id="48" name="TextBox 240">
            <a:extLst>
              <a:ext uri="{FF2B5EF4-FFF2-40B4-BE49-F238E27FC236}">
                <a16:creationId xmlns:a16="http://schemas.microsoft.com/office/drawing/2014/main" id="{AC25E0D0-D235-4E9D-AA53-0AEAEDE42D67}"/>
              </a:ext>
            </a:extLst>
          </p:cNvPr>
          <p:cNvSpPr txBox="1"/>
          <p:nvPr/>
        </p:nvSpPr>
        <p:spPr bwMode="gray">
          <a:xfrm>
            <a:off x="4742344" y="5674365"/>
            <a:ext cx="612532" cy="28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indent="0" latinLnBrk="0">
              <a:lnSpc>
                <a:spcPct val="100000"/>
              </a:lnSpc>
            </a:pPr>
            <a:r>
              <a:rPr lang="ko-KR" altLang="en-US" sz="800" spc="-150" dirty="0" err="1">
                <a:solidFill>
                  <a:schemeClr val="tx1"/>
                </a:solidFill>
              </a:rPr>
              <a:t>고객사서함</a:t>
            </a:r>
            <a:r>
              <a:rPr lang="ko-KR" altLang="en-US" sz="800" spc="-150" dirty="0">
                <a:solidFill>
                  <a:schemeClr val="tx1"/>
                </a:solidFill>
              </a:rPr>
              <a:t> </a:t>
            </a:r>
            <a:endParaRPr lang="en-US" altLang="ko-KR" sz="800" spc="-150" dirty="0">
              <a:solidFill>
                <a:schemeClr val="tx1"/>
              </a:solidFill>
            </a:endParaRPr>
          </a:p>
          <a:p>
            <a:pPr marL="0" indent="0" latinLnBrk="0">
              <a:lnSpc>
                <a:spcPct val="100000"/>
              </a:lnSpc>
            </a:pPr>
            <a:r>
              <a:rPr lang="ko-KR" altLang="en-US" sz="800" spc="-150" dirty="0">
                <a:solidFill>
                  <a:schemeClr val="tx1"/>
                </a:solidFill>
              </a:rPr>
              <a:t>이용 관리</a:t>
            </a:r>
          </a:p>
        </p:txBody>
      </p:sp>
      <p:sp>
        <p:nvSpPr>
          <p:cNvPr id="49" name="TextBox 240">
            <a:extLst>
              <a:ext uri="{FF2B5EF4-FFF2-40B4-BE49-F238E27FC236}">
                <a16:creationId xmlns:a16="http://schemas.microsoft.com/office/drawing/2014/main" id="{86AB2AE8-C215-4168-AF4C-88CE8FD6443B}"/>
              </a:ext>
            </a:extLst>
          </p:cNvPr>
          <p:cNvSpPr txBox="1"/>
          <p:nvPr/>
        </p:nvSpPr>
        <p:spPr bwMode="gray">
          <a:xfrm>
            <a:off x="5399119" y="5674365"/>
            <a:ext cx="612532" cy="28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indent="0" latinLnBrk="0">
              <a:lnSpc>
                <a:spcPct val="100000"/>
              </a:lnSpc>
            </a:pPr>
            <a:r>
              <a:rPr lang="ko-KR" altLang="en-US" sz="800" spc="-150" dirty="0">
                <a:solidFill>
                  <a:schemeClr val="tx1"/>
                </a:solidFill>
              </a:rPr>
              <a:t>사서함 구매 관리</a:t>
            </a:r>
          </a:p>
        </p:txBody>
      </p:sp>
      <p:sp>
        <p:nvSpPr>
          <p:cNvPr id="50" name="TextBox 240">
            <a:extLst>
              <a:ext uri="{FF2B5EF4-FFF2-40B4-BE49-F238E27FC236}">
                <a16:creationId xmlns:a16="http://schemas.microsoft.com/office/drawing/2014/main" id="{F13FE211-2390-4448-B4BD-B9583E74CE7D}"/>
              </a:ext>
            </a:extLst>
          </p:cNvPr>
          <p:cNvSpPr txBox="1"/>
          <p:nvPr/>
        </p:nvSpPr>
        <p:spPr bwMode="gray">
          <a:xfrm>
            <a:off x="6055893" y="5674365"/>
            <a:ext cx="612532" cy="28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indent="0" latinLnBrk="0">
              <a:lnSpc>
                <a:spcPct val="100000"/>
              </a:lnSpc>
            </a:pPr>
            <a:r>
              <a:rPr lang="ko-KR" altLang="en-US" sz="800" spc="-150" dirty="0">
                <a:solidFill>
                  <a:schemeClr val="tx1"/>
                </a:solidFill>
              </a:rPr>
              <a:t>사서함 운영 관리</a:t>
            </a:r>
            <a:endParaRPr lang="en-US" altLang="ko-KR" sz="800" spc="-150" dirty="0">
              <a:solidFill>
                <a:schemeClr val="tx1"/>
              </a:solidFill>
            </a:endParaRPr>
          </a:p>
        </p:txBody>
      </p:sp>
      <p:sp>
        <p:nvSpPr>
          <p:cNvPr id="51" name="직사각형 162">
            <a:extLst>
              <a:ext uri="{FF2B5EF4-FFF2-40B4-BE49-F238E27FC236}">
                <a16:creationId xmlns:a16="http://schemas.microsoft.com/office/drawing/2014/main" id="{C47B0326-8199-4003-99E4-74BC16B65994}"/>
              </a:ext>
            </a:extLst>
          </p:cNvPr>
          <p:cNvSpPr>
            <a:spLocks noChangeArrowheads="1"/>
          </p:cNvSpPr>
          <p:nvPr/>
        </p:nvSpPr>
        <p:spPr bwMode="gray">
          <a:xfrm>
            <a:off x="3578838" y="5304025"/>
            <a:ext cx="1008000" cy="900000"/>
          </a:xfrm>
          <a:prstGeom prst="rect">
            <a:avLst/>
          </a:prstGeom>
          <a:solidFill>
            <a:srgbClr val="006DD0"/>
          </a:solidFill>
          <a:ln w="19050">
            <a:solidFill>
              <a:schemeClr val="accent5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0" rtlCol="0" anchor="t" anchorCtr="0"/>
          <a:lstStyle/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외부 서비스</a:t>
            </a: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25F0CBB7-F4CC-4435-A2D0-50DE09B705DD}"/>
              </a:ext>
            </a:extLst>
          </p:cNvPr>
          <p:cNvSpPr/>
          <p:nvPr/>
        </p:nvSpPr>
        <p:spPr bwMode="gray">
          <a:xfrm>
            <a:off x="3680202" y="5674762"/>
            <a:ext cx="791580" cy="28720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rm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latin typeface="맑은 고딕" panose="020B0503020000020004" pitchFamily="50" charset="-127"/>
              </a:rPr>
              <a:t>오픈</a:t>
            </a:r>
            <a:r>
              <a:rPr lang="en-US" altLang="ko-KR" sz="800" kern="0" dirty="0">
                <a:latin typeface="맑은 고딕" panose="020B0503020000020004" pitchFamily="50" charset="-127"/>
              </a:rPr>
              <a:t>API</a:t>
            </a:r>
            <a:r>
              <a:rPr lang="ko-KR" altLang="en-US" sz="800" kern="0" dirty="0">
                <a:latin typeface="맑은 고딕" panose="020B0503020000020004" pitchFamily="50" charset="-127"/>
              </a:rPr>
              <a:t>관리</a:t>
            </a:r>
          </a:p>
        </p:txBody>
      </p:sp>
      <p:sp>
        <p:nvSpPr>
          <p:cNvPr id="53" name="Rectangle 155">
            <a:extLst>
              <a:ext uri="{FF2B5EF4-FFF2-40B4-BE49-F238E27FC236}">
                <a16:creationId xmlns:a16="http://schemas.microsoft.com/office/drawing/2014/main" id="{E4677CAA-34DA-4DF8-B6CD-F3F53D63CE2E}"/>
              </a:ext>
            </a:extLst>
          </p:cNvPr>
          <p:cNvSpPr>
            <a:spLocks noChangeArrowheads="1"/>
          </p:cNvSpPr>
          <p:nvPr/>
        </p:nvSpPr>
        <p:spPr bwMode="gray">
          <a:xfrm>
            <a:off x="344487" y="1348353"/>
            <a:ext cx="9205593" cy="88104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36000" rIns="72000" bIns="36000"/>
          <a:lstStyle/>
          <a:p>
            <a:pPr algn="ctr" latinLnBrk="0"/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채널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Rectangle 17">
            <a:extLst>
              <a:ext uri="{FF2B5EF4-FFF2-40B4-BE49-F238E27FC236}">
                <a16:creationId xmlns:a16="http://schemas.microsoft.com/office/drawing/2014/main" id="{7E4F4C3D-D008-4BB4-87A3-62B9EF87F1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171" y="1597762"/>
            <a:ext cx="8774229" cy="528627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tx1">
                <a:lumMod val="50000"/>
                <a:lumOff val="50000"/>
              </a:schemeClr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6000" tIns="18000" rIns="36000" bIns="36000" anchor="t" anchorCtr="0"/>
          <a:lstStyle/>
          <a:p>
            <a:pPr algn="ctr" fontAlgn="t" latinLnBrk="0"/>
            <a:r>
              <a:rPr lang="ko-KR" altLang="en-US" sz="105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비대면</a:t>
            </a:r>
            <a:r>
              <a:rPr lang="ko-KR" altLang="en-US" sz="105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채널</a:t>
            </a:r>
          </a:p>
        </p:txBody>
      </p: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9F1FEFF6-F970-4EFA-B436-A565A83EEF33}"/>
              </a:ext>
            </a:extLst>
          </p:cNvPr>
          <p:cNvGrpSpPr/>
          <p:nvPr/>
        </p:nvGrpSpPr>
        <p:grpSpPr>
          <a:xfrm>
            <a:off x="1672743" y="1853306"/>
            <a:ext cx="6549084" cy="207718"/>
            <a:chOff x="1496712" y="1712569"/>
            <a:chExt cx="6549084" cy="21218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TextBox 240">
              <a:extLst>
                <a:ext uri="{FF2B5EF4-FFF2-40B4-BE49-F238E27FC236}">
                  <a16:creationId xmlns:a16="http://schemas.microsoft.com/office/drawing/2014/main" id="{F419F144-5A64-42F8-9199-3E69EB0AEF58}"/>
                </a:ext>
              </a:extLst>
            </p:cNvPr>
            <p:cNvSpPr txBox="1"/>
            <p:nvPr/>
          </p:nvSpPr>
          <p:spPr bwMode="gray">
            <a:xfrm>
              <a:off x="1496712" y="1712569"/>
              <a:ext cx="1188000" cy="212188"/>
            </a:xfrm>
            <a:prstGeom prst="rect">
              <a:avLst/>
            </a:prstGeom>
            <a:solidFill>
              <a:srgbClr val="006DD0"/>
            </a:solidFill>
            <a:ln w="19050" algn="ctr">
              <a:solidFill>
                <a:schemeClr val="accent5">
                  <a:lumMod val="75000"/>
                </a:schemeClr>
              </a:solidFill>
              <a:prstDash val="sysDash"/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1000" b="1" dirty="0">
                  <a:solidFill>
                    <a:schemeClr val="bg1"/>
                  </a:solidFill>
                </a:rPr>
                <a:t>모바일 앱</a:t>
              </a:r>
            </a:p>
          </p:txBody>
        </p:sp>
        <p:sp>
          <p:nvSpPr>
            <p:cNvPr id="57" name="TextBox 240">
              <a:extLst>
                <a:ext uri="{FF2B5EF4-FFF2-40B4-BE49-F238E27FC236}">
                  <a16:creationId xmlns:a16="http://schemas.microsoft.com/office/drawing/2014/main" id="{C7363261-25C6-416C-A844-38E7C9FC40D1}"/>
                </a:ext>
              </a:extLst>
            </p:cNvPr>
            <p:cNvSpPr txBox="1"/>
            <p:nvPr/>
          </p:nvSpPr>
          <p:spPr bwMode="gray">
            <a:xfrm>
              <a:off x="3283740" y="1712569"/>
              <a:ext cx="1188000" cy="212188"/>
            </a:xfrm>
            <a:prstGeom prst="rect">
              <a:avLst/>
            </a:prstGeom>
            <a:solidFill>
              <a:srgbClr val="006DD0"/>
            </a:solidFill>
            <a:ln w="19050" algn="ctr">
              <a:solidFill>
                <a:schemeClr val="accent5">
                  <a:lumMod val="75000"/>
                </a:schemeClr>
              </a:solidFill>
              <a:prstDash val="sysDash"/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ko-KR" altLang="en-US" sz="1000" b="1" dirty="0">
                  <a:solidFill>
                    <a:schemeClr val="bg1"/>
                  </a:solidFill>
                </a:rPr>
                <a:t>홈페이지</a:t>
              </a:r>
            </a:p>
          </p:txBody>
        </p:sp>
        <p:sp>
          <p:nvSpPr>
            <p:cNvPr id="58" name="TextBox 240">
              <a:extLst>
                <a:ext uri="{FF2B5EF4-FFF2-40B4-BE49-F238E27FC236}">
                  <a16:creationId xmlns:a16="http://schemas.microsoft.com/office/drawing/2014/main" id="{F92EB380-C4FE-4A8A-8144-3DF27912A909}"/>
                </a:ext>
              </a:extLst>
            </p:cNvPr>
            <p:cNvSpPr txBox="1"/>
            <p:nvPr/>
          </p:nvSpPr>
          <p:spPr bwMode="gray">
            <a:xfrm>
              <a:off x="5070768" y="1712569"/>
              <a:ext cx="1188000" cy="212188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en-US" altLang="ko-KR" sz="800" dirty="0">
                  <a:solidFill>
                    <a:schemeClr val="tx1"/>
                  </a:solidFill>
                </a:rPr>
                <a:t>IPTV/AI </a:t>
              </a:r>
              <a:r>
                <a:rPr lang="ko-KR" altLang="en-US" sz="800" dirty="0">
                  <a:solidFill>
                    <a:schemeClr val="tx1"/>
                  </a:solidFill>
                </a:rPr>
                <a:t>스피커</a:t>
              </a:r>
            </a:p>
          </p:txBody>
        </p:sp>
        <p:sp>
          <p:nvSpPr>
            <p:cNvPr id="59" name="TextBox 240">
              <a:extLst>
                <a:ext uri="{FF2B5EF4-FFF2-40B4-BE49-F238E27FC236}">
                  <a16:creationId xmlns:a16="http://schemas.microsoft.com/office/drawing/2014/main" id="{D258712F-9C43-4F9E-8601-67E710036ADE}"/>
                </a:ext>
              </a:extLst>
            </p:cNvPr>
            <p:cNvSpPr txBox="1"/>
            <p:nvPr/>
          </p:nvSpPr>
          <p:spPr bwMode="gray">
            <a:xfrm>
              <a:off x="6857796" y="1712569"/>
              <a:ext cx="1188000" cy="212188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179388" indent="-179388" algn="ctr" eaLnBrk="0" hangingPunct="0">
                <a:lnSpc>
                  <a:spcPct val="90000"/>
                </a:lnSpc>
                <a:spcBef>
                  <a:spcPct val="20000"/>
                </a:spcBef>
                <a:buSzPct val="100000"/>
                <a:defRPr sz="120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latinLnBrk="0">
                <a:lnSpc>
                  <a:spcPct val="100000"/>
                </a:lnSpc>
              </a:pPr>
              <a:r>
                <a:rPr lang="en-US" altLang="ko-KR" sz="800" dirty="0">
                  <a:solidFill>
                    <a:schemeClr val="tx1"/>
                  </a:solidFill>
                </a:rPr>
                <a:t>KIOSK</a:t>
              </a:r>
            </a:p>
          </p:txBody>
        </p:sp>
      </p:grpSp>
      <p:sp>
        <p:nvSpPr>
          <p:cNvPr id="60" name="Rectangle 17">
            <a:extLst>
              <a:ext uri="{FF2B5EF4-FFF2-40B4-BE49-F238E27FC236}">
                <a16:creationId xmlns:a16="http://schemas.microsoft.com/office/drawing/2014/main" id="{AB5DC32C-5CA2-4D70-9BF3-9F96DB782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3930" y="5305157"/>
            <a:ext cx="2503297" cy="900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가상우편환</a:t>
            </a:r>
          </a:p>
        </p:txBody>
      </p:sp>
      <p:sp>
        <p:nvSpPr>
          <p:cNvPr id="61" name="TextBox 240">
            <a:extLst>
              <a:ext uri="{FF2B5EF4-FFF2-40B4-BE49-F238E27FC236}">
                <a16:creationId xmlns:a16="http://schemas.microsoft.com/office/drawing/2014/main" id="{6E5963AE-7218-4DDE-8FE9-7A32D7DD2FBE}"/>
              </a:ext>
            </a:extLst>
          </p:cNvPr>
          <p:cNvSpPr txBox="1"/>
          <p:nvPr/>
        </p:nvSpPr>
        <p:spPr bwMode="gray">
          <a:xfrm>
            <a:off x="6934585" y="5559527"/>
            <a:ext cx="720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indent="0" latinLnBrk="0">
              <a:lnSpc>
                <a:spcPct val="100000"/>
              </a:lnSpc>
            </a:pPr>
            <a:r>
              <a:rPr lang="ko-KR" altLang="en-US" sz="800" spc="-150" dirty="0">
                <a:solidFill>
                  <a:schemeClr val="tx1"/>
                </a:solidFill>
              </a:rPr>
              <a:t>가상우편환 관리</a:t>
            </a:r>
          </a:p>
        </p:txBody>
      </p:sp>
      <p:sp>
        <p:nvSpPr>
          <p:cNvPr id="62" name="TextBox 240">
            <a:extLst>
              <a:ext uri="{FF2B5EF4-FFF2-40B4-BE49-F238E27FC236}">
                <a16:creationId xmlns:a16="http://schemas.microsoft.com/office/drawing/2014/main" id="{25F56845-17A1-48F7-92CC-C68529335118}"/>
              </a:ext>
            </a:extLst>
          </p:cNvPr>
          <p:cNvSpPr txBox="1"/>
          <p:nvPr/>
        </p:nvSpPr>
        <p:spPr bwMode="gray">
          <a:xfrm>
            <a:off x="7705190" y="5559527"/>
            <a:ext cx="720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eaLnBrk="1" latinLnBrk="0" hangingPunct="1">
              <a:lnSpc>
                <a:spcPct val="100000"/>
              </a:lnSpc>
              <a:spcBef>
                <a:spcPts val="400"/>
              </a:spcBef>
            </a:pPr>
            <a:r>
              <a:rPr lang="ko-KR" altLang="en-US" sz="800" spc="-150" dirty="0">
                <a:solidFill>
                  <a:schemeClr val="tx1"/>
                </a:solidFill>
              </a:rPr>
              <a:t>국내 간편송금</a:t>
            </a:r>
          </a:p>
        </p:txBody>
      </p:sp>
      <p:sp>
        <p:nvSpPr>
          <p:cNvPr id="63" name="TextBox 240">
            <a:extLst>
              <a:ext uri="{FF2B5EF4-FFF2-40B4-BE49-F238E27FC236}">
                <a16:creationId xmlns:a16="http://schemas.microsoft.com/office/drawing/2014/main" id="{22B42332-96A6-4CE8-820E-2F334F4B2936}"/>
              </a:ext>
            </a:extLst>
          </p:cNvPr>
          <p:cNvSpPr txBox="1"/>
          <p:nvPr/>
        </p:nvSpPr>
        <p:spPr bwMode="gray">
          <a:xfrm>
            <a:off x="8475796" y="5559527"/>
            <a:ext cx="720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eaLnBrk="1" latinLnBrk="0" hangingPunct="1">
              <a:lnSpc>
                <a:spcPct val="100000"/>
              </a:lnSpc>
              <a:spcBef>
                <a:spcPts val="400"/>
              </a:spcBef>
            </a:pPr>
            <a:r>
              <a:rPr lang="ko-KR" altLang="en-US" sz="800" spc="-150" dirty="0">
                <a:solidFill>
                  <a:schemeClr val="tx1"/>
                </a:solidFill>
              </a:rPr>
              <a:t>해외 간편송금</a:t>
            </a:r>
          </a:p>
        </p:txBody>
      </p:sp>
      <p:sp>
        <p:nvSpPr>
          <p:cNvPr id="64" name="TextBox 240">
            <a:extLst>
              <a:ext uri="{FF2B5EF4-FFF2-40B4-BE49-F238E27FC236}">
                <a16:creationId xmlns:a16="http://schemas.microsoft.com/office/drawing/2014/main" id="{7DBB3503-5E03-40A9-878B-04DFB1F8D1BD}"/>
              </a:ext>
            </a:extLst>
          </p:cNvPr>
          <p:cNvSpPr txBox="1"/>
          <p:nvPr/>
        </p:nvSpPr>
        <p:spPr bwMode="gray">
          <a:xfrm>
            <a:off x="7705190" y="5875395"/>
            <a:ext cx="720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eaLnBrk="1" latinLnBrk="0" hangingPunct="1">
              <a:lnSpc>
                <a:spcPct val="100000"/>
              </a:lnSpc>
              <a:spcBef>
                <a:spcPts val="400"/>
              </a:spcBef>
            </a:pPr>
            <a:r>
              <a:rPr lang="ko-KR" altLang="en-US" sz="800" spc="-150" dirty="0">
                <a:solidFill>
                  <a:schemeClr val="tx1"/>
                </a:solidFill>
              </a:rPr>
              <a:t>멤버십통합 관리</a:t>
            </a:r>
          </a:p>
        </p:txBody>
      </p:sp>
      <p:sp>
        <p:nvSpPr>
          <p:cNvPr id="65" name="TextBox 240">
            <a:extLst>
              <a:ext uri="{FF2B5EF4-FFF2-40B4-BE49-F238E27FC236}">
                <a16:creationId xmlns:a16="http://schemas.microsoft.com/office/drawing/2014/main" id="{618DA59F-4558-4A9C-8BDA-DABD477422EC}"/>
              </a:ext>
            </a:extLst>
          </p:cNvPr>
          <p:cNvSpPr txBox="1"/>
          <p:nvPr/>
        </p:nvSpPr>
        <p:spPr bwMode="gray">
          <a:xfrm>
            <a:off x="8475796" y="5875395"/>
            <a:ext cx="720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eaLnBrk="1" latinLnBrk="0" hangingPunct="1">
              <a:lnSpc>
                <a:spcPct val="100000"/>
              </a:lnSpc>
              <a:spcBef>
                <a:spcPts val="400"/>
              </a:spcBef>
            </a:pPr>
            <a:r>
              <a:rPr lang="ko-KR" altLang="en-US" sz="800" spc="-150" dirty="0">
                <a:solidFill>
                  <a:schemeClr val="tx1"/>
                </a:solidFill>
              </a:rPr>
              <a:t>포인트 관리</a:t>
            </a:r>
          </a:p>
        </p:txBody>
      </p:sp>
      <p:sp>
        <p:nvSpPr>
          <p:cNvPr id="66" name="TextBox 240">
            <a:extLst>
              <a:ext uri="{FF2B5EF4-FFF2-40B4-BE49-F238E27FC236}">
                <a16:creationId xmlns:a16="http://schemas.microsoft.com/office/drawing/2014/main" id="{4D672239-582F-4FF7-8ECF-87D19936ECB3}"/>
              </a:ext>
            </a:extLst>
          </p:cNvPr>
          <p:cNvSpPr txBox="1"/>
          <p:nvPr/>
        </p:nvSpPr>
        <p:spPr bwMode="gray">
          <a:xfrm>
            <a:off x="6934585" y="5875395"/>
            <a:ext cx="720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eaLnBrk="1" latinLnBrk="0" hangingPunct="1">
              <a:lnSpc>
                <a:spcPct val="100000"/>
              </a:lnSpc>
              <a:spcBef>
                <a:spcPts val="400"/>
              </a:spcBef>
            </a:pPr>
            <a:r>
              <a:rPr lang="ko-KR" altLang="en-US" sz="800" spc="-150" dirty="0">
                <a:solidFill>
                  <a:schemeClr val="tx1"/>
                </a:solidFill>
              </a:rPr>
              <a:t>청구서 납부</a:t>
            </a:r>
          </a:p>
        </p:txBody>
      </p:sp>
      <p:sp>
        <p:nvSpPr>
          <p:cNvPr id="67" name="Rectangle 17">
            <a:extLst>
              <a:ext uri="{FF2B5EF4-FFF2-40B4-BE49-F238E27FC236}">
                <a16:creationId xmlns:a16="http://schemas.microsoft.com/office/drawing/2014/main" id="{DBFC3183-3556-4E09-9CE9-0694BCE991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4598" y="2549180"/>
            <a:ext cx="1634121" cy="1116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>
                <a:solidFill>
                  <a:schemeClr val="tx1"/>
                </a:solidFill>
                <a:latin typeface="맑은 고딕" panose="020B0503020000020004" pitchFamily="50" charset="-127"/>
              </a:rPr>
              <a:t>우편발송</a:t>
            </a:r>
            <a:r>
              <a:rPr lang="en-US" altLang="ko-KR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대행</a:t>
            </a:r>
          </a:p>
        </p:txBody>
      </p:sp>
      <p:sp>
        <p:nvSpPr>
          <p:cNvPr id="74" name="Rectangle 17">
            <a:extLst>
              <a:ext uri="{FF2B5EF4-FFF2-40B4-BE49-F238E27FC236}">
                <a16:creationId xmlns:a16="http://schemas.microsoft.com/office/drawing/2014/main" id="{B8983555-362D-4088-ABAD-9299BB0B7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173" y="3713353"/>
            <a:ext cx="1376112" cy="118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chemeClr val="bg1">
                <a:lumMod val="75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algn="ctr"/>
            <a:r>
              <a:rPr lang="ko-KR" altLang="en-US" sz="1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간편결제</a:t>
            </a:r>
          </a:p>
        </p:txBody>
      </p:sp>
      <p:sp>
        <p:nvSpPr>
          <p:cNvPr id="75" name="TextBox 240">
            <a:extLst>
              <a:ext uri="{FF2B5EF4-FFF2-40B4-BE49-F238E27FC236}">
                <a16:creationId xmlns:a16="http://schemas.microsoft.com/office/drawing/2014/main" id="{75237610-81DC-4F2C-96DD-0F367CA54439}"/>
              </a:ext>
            </a:extLst>
          </p:cNvPr>
          <p:cNvSpPr txBox="1"/>
          <p:nvPr/>
        </p:nvSpPr>
        <p:spPr bwMode="gray">
          <a:xfrm>
            <a:off x="676894" y="4527409"/>
            <a:ext cx="1142671" cy="1815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오프라인 간편결제</a:t>
            </a:r>
          </a:p>
        </p:txBody>
      </p:sp>
      <p:sp>
        <p:nvSpPr>
          <p:cNvPr id="76" name="TextBox 240">
            <a:extLst>
              <a:ext uri="{FF2B5EF4-FFF2-40B4-BE49-F238E27FC236}">
                <a16:creationId xmlns:a16="http://schemas.microsoft.com/office/drawing/2014/main" id="{A256E1B1-3BCC-4B97-841D-156DB71131BC}"/>
              </a:ext>
            </a:extLst>
          </p:cNvPr>
          <p:cNvSpPr txBox="1"/>
          <p:nvPr/>
        </p:nvSpPr>
        <p:spPr bwMode="gray">
          <a:xfrm>
            <a:off x="676894" y="4049451"/>
            <a:ext cx="1142671" cy="1815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온라인 간편결제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77" name="TextBox 240">
            <a:extLst>
              <a:ext uri="{FF2B5EF4-FFF2-40B4-BE49-F238E27FC236}">
                <a16:creationId xmlns:a16="http://schemas.microsoft.com/office/drawing/2014/main" id="{29DDECB9-07E3-4136-841D-3799FC66122A}"/>
              </a:ext>
            </a:extLst>
          </p:cNvPr>
          <p:cNvSpPr txBox="1"/>
          <p:nvPr/>
        </p:nvSpPr>
        <p:spPr bwMode="gray">
          <a:xfrm>
            <a:off x="676894" y="4288431"/>
            <a:ext cx="1142671" cy="1815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en-US" altLang="ko-KR" sz="800" dirty="0">
                <a:solidFill>
                  <a:schemeClr val="tx1"/>
                </a:solidFill>
              </a:rPr>
              <a:t>QR/</a:t>
            </a:r>
            <a:r>
              <a:rPr lang="ko-KR" altLang="en-US" sz="800" dirty="0">
                <a:solidFill>
                  <a:schemeClr val="tx1"/>
                </a:solidFill>
              </a:rPr>
              <a:t>바코드 관리</a:t>
            </a:r>
          </a:p>
        </p:txBody>
      </p:sp>
      <p:sp>
        <p:nvSpPr>
          <p:cNvPr id="78" name="TextBox 240">
            <a:extLst>
              <a:ext uri="{FF2B5EF4-FFF2-40B4-BE49-F238E27FC236}">
                <a16:creationId xmlns:a16="http://schemas.microsoft.com/office/drawing/2014/main" id="{45B63A5D-B85A-4F69-A608-F49EFB231843}"/>
              </a:ext>
            </a:extLst>
          </p:cNvPr>
          <p:cNvSpPr txBox="1"/>
          <p:nvPr/>
        </p:nvSpPr>
        <p:spPr bwMode="gray">
          <a:xfrm>
            <a:off x="2151272" y="4391599"/>
            <a:ext cx="1142671" cy="13081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가맹점 적립금관리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79" name="TextBox 240">
            <a:extLst>
              <a:ext uri="{FF2B5EF4-FFF2-40B4-BE49-F238E27FC236}">
                <a16:creationId xmlns:a16="http://schemas.microsoft.com/office/drawing/2014/main" id="{233680B6-34F9-458C-B902-1ABEAFAF71A8}"/>
              </a:ext>
            </a:extLst>
          </p:cNvPr>
          <p:cNvSpPr txBox="1"/>
          <p:nvPr/>
        </p:nvSpPr>
        <p:spPr bwMode="gray">
          <a:xfrm>
            <a:off x="2151272" y="4550255"/>
            <a:ext cx="1142671" cy="13081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가맹점  </a:t>
            </a:r>
            <a:r>
              <a:rPr lang="en-US" altLang="ko-KR" sz="800" dirty="0"/>
              <a:t>QR</a:t>
            </a:r>
            <a:r>
              <a:rPr lang="ko-KR" altLang="en-US" sz="800" dirty="0"/>
              <a:t>코드관리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80" name="TextBox 240">
            <a:extLst>
              <a:ext uri="{FF2B5EF4-FFF2-40B4-BE49-F238E27FC236}">
                <a16:creationId xmlns:a16="http://schemas.microsoft.com/office/drawing/2014/main" id="{5E923615-6478-4D45-97B4-0D05B6F7ED78}"/>
              </a:ext>
            </a:extLst>
          </p:cNvPr>
          <p:cNvSpPr txBox="1"/>
          <p:nvPr/>
        </p:nvSpPr>
        <p:spPr bwMode="gray">
          <a:xfrm>
            <a:off x="2151272" y="4708914"/>
            <a:ext cx="1142671" cy="13081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가맹점 리포팅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82" name="TextBox 240">
            <a:extLst>
              <a:ext uri="{FF2B5EF4-FFF2-40B4-BE49-F238E27FC236}">
                <a16:creationId xmlns:a16="http://schemas.microsoft.com/office/drawing/2014/main" id="{105512B6-609E-487C-81A3-D6F41A51CE85}"/>
              </a:ext>
            </a:extLst>
          </p:cNvPr>
          <p:cNvSpPr txBox="1"/>
          <p:nvPr/>
        </p:nvSpPr>
        <p:spPr bwMode="gray">
          <a:xfrm>
            <a:off x="6595487" y="4597900"/>
            <a:ext cx="1142671" cy="18154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spc="-120" dirty="0"/>
              <a:t>기념우표 환불</a:t>
            </a:r>
            <a:endParaRPr lang="en-US" altLang="ko-KR" sz="800" spc="-120" dirty="0">
              <a:solidFill>
                <a:schemeClr val="tx1"/>
              </a:solidFill>
            </a:endParaRPr>
          </a:p>
        </p:txBody>
      </p:sp>
      <p:sp>
        <p:nvSpPr>
          <p:cNvPr id="83" name="직사각형 162">
            <a:extLst>
              <a:ext uri="{FF2B5EF4-FFF2-40B4-BE49-F238E27FC236}">
                <a16:creationId xmlns:a16="http://schemas.microsoft.com/office/drawing/2014/main" id="{646AB597-F052-4AC0-9F74-54F27A781768}"/>
              </a:ext>
            </a:extLst>
          </p:cNvPr>
          <p:cNvSpPr>
            <a:spLocks noChangeArrowheads="1"/>
          </p:cNvSpPr>
          <p:nvPr/>
        </p:nvSpPr>
        <p:spPr bwMode="gray">
          <a:xfrm>
            <a:off x="560170" y="5302615"/>
            <a:ext cx="2959299" cy="900000"/>
          </a:xfrm>
          <a:prstGeom prst="rect">
            <a:avLst/>
          </a:prstGeom>
          <a:solidFill>
            <a:srgbClr val="006DD0"/>
          </a:solidFill>
          <a:ln w="19050">
            <a:solidFill>
              <a:schemeClr val="accent5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0" rtlCol="0" anchor="t" anchorCtr="0"/>
          <a:lstStyle/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플랫폼 공통</a:t>
            </a: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434355EE-8418-42A2-8096-D8099CC2ACC2}"/>
              </a:ext>
            </a:extLst>
          </p:cNvPr>
          <p:cNvSpPr/>
          <p:nvPr/>
        </p:nvSpPr>
        <p:spPr bwMode="gray">
          <a:xfrm>
            <a:off x="676668" y="5566365"/>
            <a:ext cx="50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rm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</a:t>
            </a:r>
            <a:endParaRPr lang="en-US" sz="80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2C31D843-64CD-40B1-88BC-3DFBD1C585DF}"/>
              </a:ext>
            </a:extLst>
          </p:cNvPr>
          <p:cNvSpPr/>
          <p:nvPr/>
        </p:nvSpPr>
        <p:spPr bwMode="gray">
          <a:xfrm>
            <a:off x="1234742" y="5566366"/>
            <a:ext cx="50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rm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로그인</a:t>
            </a:r>
            <a:endParaRPr lang="en-US" sz="8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D12F144B-92E7-4F2D-AA28-BE084EE72065}"/>
              </a:ext>
            </a:extLst>
          </p:cNvPr>
          <p:cNvSpPr/>
          <p:nvPr/>
        </p:nvSpPr>
        <p:spPr bwMode="gray">
          <a:xfrm>
            <a:off x="1792816" y="5566367"/>
            <a:ext cx="50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rm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계약관리</a:t>
            </a:r>
            <a:endParaRPr lang="en-US" sz="8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E9021194-977A-43A6-B501-2C85D3A4FAE6}"/>
              </a:ext>
            </a:extLst>
          </p:cNvPr>
          <p:cNvSpPr/>
          <p:nvPr/>
        </p:nvSpPr>
        <p:spPr bwMode="gray">
          <a:xfrm>
            <a:off x="2350890" y="5566368"/>
            <a:ext cx="50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rm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정산관리</a:t>
            </a:r>
            <a:endParaRPr lang="en-US" sz="8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30EA2276-E85F-4E81-A61A-8A47A19EC57C}"/>
              </a:ext>
            </a:extLst>
          </p:cNvPr>
          <p:cNvSpPr/>
          <p:nvPr/>
        </p:nvSpPr>
        <p:spPr bwMode="gray">
          <a:xfrm>
            <a:off x="2908964" y="5566369"/>
            <a:ext cx="50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rm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고객센터</a:t>
            </a:r>
            <a:endParaRPr lang="en-US" sz="8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A94D775D-329A-44C0-8F66-F656CC582C1A}"/>
              </a:ext>
            </a:extLst>
          </p:cNvPr>
          <p:cNvSpPr/>
          <p:nvPr/>
        </p:nvSpPr>
        <p:spPr bwMode="gray">
          <a:xfrm>
            <a:off x="676668" y="5871862"/>
            <a:ext cx="86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rm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사용자 인증</a:t>
            </a:r>
            <a:endParaRPr lang="en-US" sz="80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FCDF3E1E-33FC-4539-B588-239358EDB8BB}"/>
              </a:ext>
            </a:extLst>
          </p:cNvPr>
          <p:cNvSpPr/>
          <p:nvPr/>
        </p:nvSpPr>
        <p:spPr bwMode="gray">
          <a:xfrm>
            <a:off x="1612816" y="5871857"/>
            <a:ext cx="86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행위 및 거래증명</a:t>
            </a:r>
            <a:endParaRPr lang="en-US" sz="8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A6FA836E-2EF9-468E-9FBB-4A9792570E95}"/>
              </a:ext>
            </a:extLst>
          </p:cNvPr>
          <p:cNvSpPr/>
          <p:nvPr/>
        </p:nvSpPr>
        <p:spPr bwMode="gray">
          <a:xfrm>
            <a:off x="2548964" y="5871850"/>
            <a:ext cx="864000" cy="25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21600" rIns="0" bIns="21600" anchor="ctr">
            <a:noAutofit/>
          </a:bodyPr>
          <a:lstStyle/>
          <a:p>
            <a:pPr marL="180955" indent="-180955" algn="ctr" eaLnBrk="0" latinLnBrk="0" hangingPunct="0">
              <a:spcBef>
                <a:spcPct val="20000"/>
              </a:spcBef>
              <a:buSzPct val="100000"/>
            </a:pP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위</a:t>
            </a:r>
            <a:r>
              <a:rPr lang="en-US" altLang="ko-KR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</a:rPr>
              <a:t>변조 </a:t>
            </a:r>
            <a:r>
              <a:rPr lang="ko-KR" altLang="en-US" sz="800" kern="0" dirty="0">
                <a:solidFill>
                  <a:sysClr val="windowText" lastClr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방지</a:t>
            </a:r>
            <a:endParaRPr lang="en-US" sz="8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8" name="TextBox 240">
            <a:extLst>
              <a:ext uri="{FF2B5EF4-FFF2-40B4-BE49-F238E27FC236}">
                <a16:creationId xmlns:a16="http://schemas.microsoft.com/office/drawing/2014/main" id="{9CA4FB77-1B92-452B-9761-E233A0FBEF41}"/>
              </a:ext>
            </a:extLst>
          </p:cNvPr>
          <p:cNvSpPr txBox="1"/>
          <p:nvPr/>
        </p:nvSpPr>
        <p:spPr bwMode="gray">
          <a:xfrm>
            <a:off x="2523203" y="3060069"/>
            <a:ext cx="1356911" cy="12334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 err="1"/>
              <a:t>발송서식관리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69" name="TextBox 240">
            <a:extLst>
              <a:ext uri="{FF2B5EF4-FFF2-40B4-BE49-F238E27FC236}">
                <a16:creationId xmlns:a16="http://schemas.microsoft.com/office/drawing/2014/main" id="{F890DB46-242F-41F3-B29F-A94184086EB3}"/>
              </a:ext>
            </a:extLst>
          </p:cNvPr>
          <p:cNvSpPr txBox="1"/>
          <p:nvPr/>
        </p:nvSpPr>
        <p:spPr bwMode="gray">
          <a:xfrm>
            <a:off x="2523203" y="3204949"/>
            <a:ext cx="1356911" cy="12334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발송준비관리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70" name="TextBox 240">
            <a:extLst>
              <a:ext uri="{FF2B5EF4-FFF2-40B4-BE49-F238E27FC236}">
                <a16:creationId xmlns:a16="http://schemas.microsoft.com/office/drawing/2014/main" id="{C12C3323-4B9D-4DF1-8CB7-03F16CB25676}"/>
              </a:ext>
            </a:extLst>
          </p:cNvPr>
          <p:cNvSpPr txBox="1"/>
          <p:nvPr/>
        </p:nvSpPr>
        <p:spPr bwMode="gray">
          <a:xfrm>
            <a:off x="2523203" y="3349829"/>
            <a:ext cx="1356911" cy="12334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발송관리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71" name="TextBox 240">
            <a:extLst>
              <a:ext uri="{FF2B5EF4-FFF2-40B4-BE49-F238E27FC236}">
                <a16:creationId xmlns:a16="http://schemas.microsoft.com/office/drawing/2014/main" id="{74733D12-A528-4922-AEE0-188FD09CFADC}"/>
              </a:ext>
            </a:extLst>
          </p:cNvPr>
          <p:cNvSpPr txBox="1"/>
          <p:nvPr/>
        </p:nvSpPr>
        <p:spPr bwMode="gray">
          <a:xfrm>
            <a:off x="2523203" y="2770309"/>
            <a:ext cx="1356911" cy="12334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고객신청관리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72" name="TextBox 240">
            <a:extLst>
              <a:ext uri="{FF2B5EF4-FFF2-40B4-BE49-F238E27FC236}">
                <a16:creationId xmlns:a16="http://schemas.microsoft.com/office/drawing/2014/main" id="{40C69266-CB65-4C12-BCB9-0781B56F1D6D}"/>
              </a:ext>
            </a:extLst>
          </p:cNvPr>
          <p:cNvSpPr txBox="1"/>
          <p:nvPr/>
        </p:nvSpPr>
        <p:spPr bwMode="gray">
          <a:xfrm>
            <a:off x="2523203" y="2915189"/>
            <a:ext cx="1356911" cy="12334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발송접수관리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73" name="TextBox 240">
            <a:extLst>
              <a:ext uri="{FF2B5EF4-FFF2-40B4-BE49-F238E27FC236}">
                <a16:creationId xmlns:a16="http://schemas.microsoft.com/office/drawing/2014/main" id="{F0D07201-2D70-4E2E-BA5F-EC6C6B0E21AC}"/>
              </a:ext>
            </a:extLst>
          </p:cNvPr>
          <p:cNvSpPr txBox="1"/>
          <p:nvPr/>
        </p:nvSpPr>
        <p:spPr bwMode="gray">
          <a:xfrm>
            <a:off x="2523203" y="3494709"/>
            <a:ext cx="1356911" cy="12334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발송통계관리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29" name="TextBox 240">
            <a:extLst>
              <a:ext uri="{FF2B5EF4-FFF2-40B4-BE49-F238E27FC236}">
                <a16:creationId xmlns:a16="http://schemas.microsoft.com/office/drawing/2014/main" id="{5C74CB15-BB59-4366-8631-5A71070664D3}"/>
              </a:ext>
            </a:extLst>
          </p:cNvPr>
          <p:cNvSpPr txBox="1"/>
          <p:nvPr/>
        </p:nvSpPr>
        <p:spPr bwMode="gray">
          <a:xfrm>
            <a:off x="3636191" y="4295947"/>
            <a:ext cx="1142671" cy="1585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외화배달 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30" name="TextBox 240">
            <a:extLst>
              <a:ext uri="{FF2B5EF4-FFF2-40B4-BE49-F238E27FC236}">
                <a16:creationId xmlns:a16="http://schemas.microsoft.com/office/drawing/2014/main" id="{2E22D9E6-0DBA-4791-AC47-F6F826D9EB18}"/>
              </a:ext>
            </a:extLst>
          </p:cNvPr>
          <p:cNvSpPr txBox="1"/>
          <p:nvPr/>
        </p:nvSpPr>
        <p:spPr bwMode="gray">
          <a:xfrm>
            <a:off x="3636191" y="4481443"/>
            <a:ext cx="1142671" cy="1585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우편환배달 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31" name="TextBox 240">
            <a:extLst>
              <a:ext uri="{FF2B5EF4-FFF2-40B4-BE49-F238E27FC236}">
                <a16:creationId xmlns:a16="http://schemas.microsoft.com/office/drawing/2014/main" id="{81EEC887-8A73-4A2C-B2BE-4F8580B90391}"/>
              </a:ext>
            </a:extLst>
          </p:cNvPr>
          <p:cNvSpPr txBox="1"/>
          <p:nvPr/>
        </p:nvSpPr>
        <p:spPr bwMode="gray">
          <a:xfrm>
            <a:off x="3636191" y="3924955"/>
            <a:ext cx="1142671" cy="1585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 err="1"/>
              <a:t>복지바우처</a:t>
            </a:r>
            <a:r>
              <a:rPr lang="ko-KR" altLang="en-US" sz="800" dirty="0"/>
              <a:t> 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32" name="TextBox 240">
            <a:extLst>
              <a:ext uri="{FF2B5EF4-FFF2-40B4-BE49-F238E27FC236}">
                <a16:creationId xmlns:a16="http://schemas.microsoft.com/office/drawing/2014/main" id="{AB7649F4-F3E2-4414-9DAB-60B364C8A01E}"/>
              </a:ext>
            </a:extLst>
          </p:cNvPr>
          <p:cNvSpPr txBox="1"/>
          <p:nvPr/>
        </p:nvSpPr>
        <p:spPr bwMode="gray">
          <a:xfrm>
            <a:off x="3636191" y="4110451"/>
            <a:ext cx="1142671" cy="1585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현금배달 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81" name="TextBox 240">
            <a:extLst>
              <a:ext uri="{FF2B5EF4-FFF2-40B4-BE49-F238E27FC236}">
                <a16:creationId xmlns:a16="http://schemas.microsoft.com/office/drawing/2014/main" id="{FE56B7C3-6865-4C9C-8699-BD78B121A743}"/>
              </a:ext>
            </a:extLst>
          </p:cNvPr>
          <p:cNvSpPr txBox="1"/>
          <p:nvPr/>
        </p:nvSpPr>
        <p:spPr bwMode="gray">
          <a:xfrm>
            <a:off x="3636191" y="4666938"/>
            <a:ext cx="1142671" cy="1585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>
            <a:defPPr>
              <a:defRPr lang="ko-KR"/>
            </a:defPPr>
            <a:lvl1pPr marL="179388" indent="-179388" algn="ctr" eaLnBrk="0" hangingPunct="0">
              <a:lnSpc>
                <a:spcPct val="90000"/>
              </a:lnSpc>
              <a:spcBef>
                <a:spcPct val="20000"/>
              </a:spcBef>
              <a:buSzPct val="100000"/>
              <a:defRPr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latinLnBrk="0">
              <a:lnSpc>
                <a:spcPct val="100000"/>
              </a:lnSpc>
            </a:pPr>
            <a:r>
              <a:rPr lang="ko-KR" altLang="en-US" sz="800" dirty="0"/>
              <a:t>정기배달 관리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94" name="Rectangle 3">
            <a:extLst>
              <a:ext uri="{FF2B5EF4-FFF2-40B4-BE49-F238E27FC236}">
                <a16:creationId xmlns:a16="http://schemas.microsoft.com/office/drawing/2014/main" id="{A0073C09-C539-410C-A527-4088CC4F932A}"/>
              </a:ext>
            </a:extLst>
          </p:cNvPr>
          <p:cNvSpPr txBox="1">
            <a:spLocks/>
          </p:cNvSpPr>
          <p:nvPr/>
        </p:nvSpPr>
        <p:spPr bwMode="auto">
          <a:xfrm>
            <a:off x="868368" y="791138"/>
            <a:ext cx="816121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120" dirty="0">
                <a:solidFill>
                  <a:schemeClr val="bg1"/>
                </a:solidFill>
              </a:rPr>
              <a:t>디지털 우정플랫폼을 통해 </a:t>
            </a:r>
            <a:r>
              <a:rPr lang="ko-KR" altLang="en-US" spc="-120" dirty="0">
                <a:solidFill>
                  <a:srgbClr val="FFFF00"/>
                </a:solidFill>
              </a:rPr>
              <a:t>우편과 금융이 통합된 서비스 제공</a:t>
            </a:r>
            <a:r>
              <a:rPr lang="ko-KR" altLang="en-US" spc="-120" dirty="0">
                <a:solidFill>
                  <a:schemeClr val="bg1"/>
                </a:solidFill>
              </a:rPr>
              <a:t>을 목표로 함 </a:t>
            </a:r>
          </a:p>
        </p:txBody>
      </p:sp>
    </p:spTree>
    <p:extLst>
      <p:ext uri="{BB962C8B-B14F-4D97-AF65-F5344CB8AC3E}">
        <p14:creationId xmlns:p14="http://schemas.microsoft.com/office/powerpoint/2010/main" val="2927418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모서리가 둥근 직사각형 96">
            <a:extLst>
              <a:ext uri="{FF2B5EF4-FFF2-40B4-BE49-F238E27FC236}">
                <a16:creationId xmlns:a16="http://schemas.microsoft.com/office/drawing/2014/main" id="{68E9E4F0-65C9-4243-8E6C-7CACD83C7D43}"/>
              </a:ext>
            </a:extLst>
          </p:cNvPr>
          <p:cNvSpPr/>
          <p:nvPr/>
        </p:nvSpPr>
        <p:spPr>
          <a:xfrm>
            <a:off x="282994" y="4790340"/>
            <a:ext cx="9339129" cy="14111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25" name="모서리가 둥근 직사각형 96">
            <a:extLst>
              <a:ext uri="{FF2B5EF4-FFF2-40B4-BE49-F238E27FC236}">
                <a16:creationId xmlns:a16="http://schemas.microsoft.com/office/drawing/2014/main" id="{9567DB13-61F5-4D34-9997-A1E44AAAA138}"/>
              </a:ext>
            </a:extLst>
          </p:cNvPr>
          <p:cNvSpPr/>
          <p:nvPr/>
        </p:nvSpPr>
        <p:spPr>
          <a:xfrm>
            <a:off x="282994" y="1805312"/>
            <a:ext cx="9339129" cy="269431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ln>
                <a:solidFill>
                  <a:schemeClr val="tx2">
                    <a:lumMod val="60000"/>
                    <a:lumOff val="40000"/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CD4D8796-09C5-424C-8E15-49AC08B1000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/>
              <a:t>제휴를 통한 회원 확보 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C87E4C-DA96-4E2E-B3B3-9FF52FA1462D}"/>
              </a:ext>
            </a:extLst>
          </p:cNvPr>
          <p:cNvSpPr/>
          <p:nvPr/>
        </p:nvSpPr>
        <p:spPr>
          <a:xfrm>
            <a:off x="7364843" y="315830"/>
            <a:ext cx="2533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Ⅴ.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구축을 위한 이행 계획은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5" name="Line 3">
            <a:extLst>
              <a:ext uri="{FF2B5EF4-FFF2-40B4-BE49-F238E27FC236}">
                <a16:creationId xmlns:a16="http://schemas.microsoft.com/office/drawing/2014/main" id="{D8F3EF7D-6F00-4C5E-9930-05C7C4A797C9}"/>
              </a:ext>
            </a:extLst>
          </p:cNvPr>
          <p:cNvSpPr>
            <a:spLocks noChangeShapeType="1"/>
          </p:cNvSpPr>
          <p:nvPr/>
        </p:nvSpPr>
        <p:spPr bwMode="gray">
          <a:xfrm>
            <a:off x="2239035" y="5212216"/>
            <a:ext cx="0" cy="130642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AutoShape 12">
            <a:extLst>
              <a:ext uri="{FF2B5EF4-FFF2-40B4-BE49-F238E27FC236}">
                <a16:creationId xmlns:a16="http://schemas.microsoft.com/office/drawing/2014/main" id="{F0861268-244F-4A00-B312-00F594C17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385" y="5092506"/>
            <a:ext cx="3060000" cy="360000"/>
          </a:xfrm>
          <a:prstGeom prst="homePlate">
            <a:avLst>
              <a:gd name="adj" fmla="val 56411"/>
            </a:avLst>
          </a:prstGeom>
          <a:solidFill>
            <a:srgbClr val="11BD73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0" rtlCol="0" anchor="ctr" anchorCtr="0"/>
          <a:lstStyle>
            <a:lvl1pPr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defTabSz="914400"/>
            <a:r>
              <a:rPr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제휴 회원 가입과 정보 업데이트 독려</a:t>
            </a:r>
          </a:p>
        </p:txBody>
      </p:sp>
      <p:sp>
        <p:nvSpPr>
          <p:cNvPr id="7" name="AutoShape 13">
            <a:extLst>
              <a:ext uri="{FF2B5EF4-FFF2-40B4-BE49-F238E27FC236}">
                <a16:creationId xmlns:a16="http://schemas.microsoft.com/office/drawing/2014/main" id="{D774B923-1725-4F15-B235-E9C254808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1949" y="5092506"/>
            <a:ext cx="3060000" cy="360000"/>
          </a:xfrm>
          <a:prstGeom prst="chevron">
            <a:avLst>
              <a:gd name="adj" fmla="val 56833"/>
            </a:avLst>
          </a:prstGeom>
          <a:solidFill>
            <a:srgbClr val="11BD73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0" rtlCol="0" anchor="ctr" anchorCtr="0"/>
          <a:lstStyle>
            <a:lvl1pPr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defTabSz="914400"/>
            <a:r>
              <a:rPr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디지털 우정플랫폼 활용도 제고</a:t>
            </a:r>
          </a:p>
        </p:txBody>
      </p:sp>
      <p:sp>
        <p:nvSpPr>
          <p:cNvPr id="8" name="AutoShape 14">
            <a:extLst>
              <a:ext uri="{FF2B5EF4-FFF2-40B4-BE49-F238E27FC236}">
                <a16:creationId xmlns:a16="http://schemas.microsoft.com/office/drawing/2014/main" id="{A3314709-6A79-4357-BF6B-811757F2D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4513" y="5092506"/>
            <a:ext cx="3060000" cy="360000"/>
          </a:xfrm>
          <a:prstGeom prst="chevron">
            <a:avLst>
              <a:gd name="adj" fmla="val 56833"/>
            </a:avLst>
          </a:prstGeom>
          <a:solidFill>
            <a:srgbClr val="11BD73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0" rtlCol="0" anchor="ctr" anchorCtr="0"/>
          <a:lstStyle>
            <a:lvl1pPr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742950" indent="-28575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2pPr>
            <a:lvl3pPr marL="11430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3pPr>
            <a:lvl4pPr marL="16002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4pPr>
            <a:lvl5pPr marL="2057400" indent="-228600" algn="ctr" latinLnBrk="1">
              <a:spcBef>
                <a:spcPct val="20000"/>
              </a:spcBef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9pPr>
          </a:lstStyle>
          <a:p>
            <a:pPr defTabSz="914400"/>
            <a:r>
              <a:rPr lang="ko-KR" altLang="en-US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이용로그 등 이용 정보 활용</a:t>
            </a:r>
            <a:endParaRPr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9" name="Text Box 16">
            <a:extLst>
              <a:ext uri="{FF2B5EF4-FFF2-40B4-BE49-F238E27FC236}">
                <a16:creationId xmlns:a16="http://schemas.microsoft.com/office/drawing/2014/main" id="{6067331C-3EE4-44FC-96D6-2568E498F44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31963" y="5463468"/>
            <a:ext cx="2759136" cy="664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8F8F8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333333"/>
                  </a:outerShdw>
                </a:effectLst>
              </a14:hiddenEffects>
            </a:ext>
          </a:extLst>
        </p:spPr>
        <p:txBody>
          <a:bodyPr wrap="square" lIns="18000" tIns="45712" rIns="18000" bIns="45712">
            <a:spAutoFit/>
          </a:bodyPr>
          <a:lstStyle>
            <a:lvl1pPr marL="85725" indent="-85725">
              <a:spcBef>
                <a:spcPct val="20000"/>
              </a:spcBef>
              <a:defRPr kumimoji="1" sz="16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233363" indent="-1460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27635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9545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827213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2844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7416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1988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6560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100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0" lang="ko-KR" altLang="en-US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제휴 대상 회원 가입 캠페인 수행</a:t>
            </a:r>
          </a:p>
          <a:p>
            <a:pPr latinLnBrk="0">
              <a:spcBef>
                <a:spcPct val="10000"/>
              </a:spcBef>
              <a:buClr>
                <a:srgbClr val="7E0000"/>
              </a:buClr>
              <a:buFont typeface="Arial" panose="020B0604020202020204" pitchFamily="34" charset="0"/>
              <a:buChar char="•"/>
            </a:pPr>
            <a:r>
              <a:rPr kumimoji="0" lang="en-US" altLang="ko-KR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P</a:t>
            </a:r>
            <a:r>
              <a:rPr kumimoji="0" lang="ko-KR" altLang="en-US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코드 부여 및 회원 정보 업데이트</a:t>
            </a:r>
            <a:r>
              <a:rPr kumimoji="0" lang="en-US" altLang="ko-KR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kumimoji="0" lang="ko-KR" altLang="en-US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캠페인 수행</a:t>
            </a:r>
            <a:endParaRPr kumimoji="0" lang="en-US" altLang="ko-KR" sz="1200" b="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" name="Text Box 19">
            <a:extLst>
              <a:ext uri="{FF2B5EF4-FFF2-40B4-BE49-F238E27FC236}">
                <a16:creationId xmlns:a16="http://schemas.microsoft.com/office/drawing/2014/main" id="{F3F87866-53C2-407E-81A8-2B605BCEC2A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886820" y="5459589"/>
            <a:ext cx="2387217" cy="281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8F8F8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333333"/>
                  </a:outerShdw>
                </a:effectLst>
              </a14:hiddenEffects>
            </a:ext>
          </a:extLst>
        </p:spPr>
        <p:txBody>
          <a:bodyPr lIns="18000" tIns="45712" rIns="18000" bIns="45712"/>
          <a:lstStyle>
            <a:lvl1pPr marL="85725" indent="-85725">
              <a:spcBef>
                <a:spcPct val="20000"/>
              </a:spcBef>
              <a:defRPr kumimoji="1" sz="16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233363" indent="-1460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27635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9545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827213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2844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7416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1988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6560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>
              <a:spcBef>
                <a:spcPct val="10000"/>
              </a:spcBef>
              <a:buClr>
                <a:srgbClr val="7E0000"/>
              </a:buClr>
              <a:buFontTx/>
              <a:buChar char="•"/>
            </a:pPr>
            <a:r>
              <a:rPr kumimoji="0" lang="en-US" altLang="ko-KR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P</a:t>
            </a:r>
            <a:r>
              <a:rPr kumimoji="0" lang="ko-KR" altLang="en-US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코드 회원 정보를 활용한 캠페인 수행</a:t>
            </a:r>
          </a:p>
        </p:txBody>
      </p:sp>
      <p:sp>
        <p:nvSpPr>
          <p:cNvPr id="11" name="Text Box 23">
            <a:extLst>
              <a:ext uri="{FF2B5EF4-FFF2-40B4-BE49-F238E27FC236}">
                <a16:creationId xmlns:a16="http://schemas.microsoft.com/office/drawing/2014/main" id="{0EAEFC6C-79A0-4C4D-BB4B-32F424DFFE2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779686" y="5448883"/>
            <a:ext cx="2387217" cy="388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8F8F8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333333"/>
                  </a:outerShdw>
                </a:effectLst>
              </a14:hiddenEffects>
            </a:ext>
          </a:extLst>
        </p:spPr>
        <p:txBody>
          <a:bodyPr lIns="18000" tIns="45712" rIns="18000" bIns="45712"/>
          <a:lstStyle>
            <a:lvl1pPr marL="85725" indent="-85725">
              <a:spcBef>
                <a:spcPct val="20000"/>
              </a:spcBef>
              <a:defRPr kumimoji="1" sz="1600" b="1">
                <a:solidFill>
                  <a:schemeClr val="tx1"/>
                </a:solidFill>
                <a:latin typeface="Arial" panose="020B0604020202020204" pitchFamily="34" charset="0"/>
                <a:ea typeface="돋움" panose="020B0600000101010101" pitchFamily="50" charset="-127"/>
              </a:defRPr>
            </a:lvl1pPr>
            <a:lvl2pPr marL="233363" indent="-1460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27635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9545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827213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2844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7416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1988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656013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10000"/>
              </a:spcBef>
              <a:buClr>
                <a:srgbClr val="7E0000"/>
              </a:buClr>
              <a:buFontTx/>
              <a:buChar char="•"/>
            </a:pPr>
            <a:r>
              <a:rPr kumimoji="0" lang="ko-KR" altLang="en-US" sz="1200" b="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디지털 우정플랫폼 방문 및 이용도 제고를 위한 이벤트 실행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6115F673-98A9-4D6E-A19F-2E5797146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85" y="2137582"/>
            <a:ext cx="863563" cy="123854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DB427E1B-7B2C-475C-9D4B-8DE415DA9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03" y="2142036"/>
            <a:ext cx="893051" cy="123854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116F809-FE68-4C27-9990-C392DEC135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222" t="24688" r="15560" b="113"/>
          <a:stretch/>
        </p:blipFill>
        <p:spPr>
          <a:xfrm>
            <a:off x="2675628" y="2136934"/>
            <a:ext cx="829772" cy="124364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4EA91CE-FF06-4637-8374-176F9DD254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656" t="30050" r="10788"/>
          <a:stretch/>
        </p:blipFill>
        <p:spPr>
          <a:xfrm>
            <a:off x="3605831" y="2133397"/>
            <a:ext cx="988787" cy="125298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9" name="Text Box 9">
            <a:extLst>
              <a:ext uri="{FF2B5EF4-FFF2-40B4-BE49-F238E27FC236}">
                <a16:creationId xmlns:a16="http://schemas.microsoft.com/office/drawing/2014/main" id="{F98A9656-6D87-4B29-9E7E-D8F0CE7EC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8975" y="1901256"/>
            <a:ext cx="913712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0" lvl="1" algn="ctr"/>
            <a:r>
              <a:rPr lang="en-US" altLang="ko-KR" sz="1200" b="1" spc="-50" dirty="0">
                <a:solidFill>
                  <a:prstClr val="black"/>
                </a:solidFill>
              </a:rPr>
              <a:t>S</a:t>
            </a:r>
            <a:r>
              <a:rPr lang="ko-KR" altLang="en-US" sz="1200" b="1" spc="-50" dirty="0">
                <a:solidFill>
                  <a:prstClr val="black"/>
                </a:solidFill>
              </a:rPr>
              <a:t>사 포인트</a:t>
            </a:r>
            <a:r>
              <a:rPr lang="en-US" altLang="ko-KR" sz="1200" b="1" spc="-50" dirty="0">
                <a:solidFill>
                  <a:prstClr val="black"/>
                </a:solidFill>
              </a:rPr>
              <a:t> </a:t>
            </a:r>
            <a:r>
              <a:rPr lang="ko-KR" altLang="en-US" sz="1200" b="1" spc="-50" dirty="0">
                <a:solidFill>
                  <a:prstClr val="black"/>
                </a:solidFill>
              </a:rPr>
              <a:t>앱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7701143-0A98-40AA-9EB7-38AC0B231779}"/>
              </a:ext>
            </a:extLst>
          </p:cNvPr>
          <p:cNvSpPr/>
          <p:nvPr/>
        </p:nvSpPr>
        <p:spPr>
          <a:xfrm>
            <a:off x="767221" y="1901256"/>
            <a:ext cx="1348126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0" lvl="1" algn="ctr"/>
            <a:r>
              <a:rPr lang="en-US" altLang="ko-KR" sz="1200" b="1" spc="-50" dirty="0">
                <a:solidFill>
                  <a:prstClr val="black"/>
                </a:solidFill>
              </a:rPr>
              <a:t>L</a:t>
            </a:r>
            <a:r>
              <a:rPr lang="ko-KR" altLang="en-US" sz="1200" b="1" spc="-50" dirty="0">
                <a:solidFill>
                  <a:prstClr val="black"/>
                </a:solidFill>
              </a:rPr>
              <a:t>사 모바일청구서 앱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DBF1EBF-671E-459C-AFA2-5597120A4B60}"/>
              </a:ext>
            </a:extLst>
          </p:cNvPr>
          <p:cNvSpPr/>
          <p:nvPr/>
        </p:nvSpPr>
        <p:spPr bwMode="auto">
          <a:xfrm>
            <a:off x="2553274" y="3429000"/>
            <a:ext cx="2122430" cy="10013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108000" rIns="72000" anchor="t" anchorCtr="0">
            <a:spAutoFit/>
          </a:bodyPr>
          <a:lstStyle/>
          <a:p>
            <a:pPr marL="92075" indent="-92075" defTabSz="196850" eaLnBrk="0" latinLnBrk="0" hangingPunct="0">
              <a:lnSpc>
                <a:spcPct val="110000"/>
              </a:lnSpc>
              <a:spcBef>
                <a:spcPts val="3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000" spc="-50" dirty="0">
                <a:latin typeface="+mn-ea"/>
              </a:rPr>
              <a:t>제휴가맹점 이용 시 포인트 적립</a:t>
            </a:r>
            <a:endParaRPr lang="en-US" altLang="ko-KR" sz="1000" spc="-50" dirty="0">
              <a:latin typeface="+mn-ea"/>
            </a:endParaRPr>
          </a:p>
          <a:p>
            <a:pPr marL="92075" indent="-92075" defTabSz="196850" eaLnBrk="0" latinLnBrk="0" hangingPunct="0">
              <a:lnSpc>
                <a:spcPct val="110000"/>
              </a:lnSpc>
              <a:spcBef>
                <a:spcPts val="3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000" spc="-50" dirty="0">
                <a:latin typeface="+mn-ea"/>
              </a:rPr>
              <a:t>전국 </a:t>
            </a:r>
            <a:r>
              <a:rPr lang="en-US" altLang="ko-KR" sz="1000" spc="-50" dirty="0">
                <a:latin typeface="+mn-ea"/>
              </a:rPr>
              <a:t>400</a:t>
            </a:r>
            <a:r>
              <a:rPr lang="ko-KR" altLang="en-US" sz="1000" spc="-50" dirty="0">
                <a:latin typeface="+mn-ea"/>
              </a:rPr>
              <a:t>개 제휴사와 온라인쇼핑몰에서 현금처럼 사용</a:t>
            </a:r>
            <a:endParaRPr lang="en-US" altLang="ko-KR" sz="1000" spc="-50" dirty="0">
              <a:latin typeface="+mn-ea"/>
            </a:endParaRPr>
          </a:p>
          <a:p>
            <a:pPr marL="92075" indent="-92075" defTabSz="196850" eaLnBrk="0" latinLnBrk="0" hangingPunct="0">
              <a:lnSpc>
                <a:spcPct val="110000"/>
              </a:lnSpc>
              <a:spcBef>
                <a:spcPts val="3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000" spc="-50" dirty="0" err="1">
                <a:latin typeface="+mn-ea"/>
              </a:rPr>
              <a:t>회원수</a:t>
            </a:r>
            <a:r>
              <a:rPr lang="ko-KR" altLang="en-US" sz="1000" spc="-50" dirty="0">
                <a:latin typeface="+mn-ea"/>
              </a:rPr>
              <a:t> </a:t>
            </a:r>
            <a:r>
              <a:rPr lang="en-US" altLang="ko-KR" sz="1000" spc="-50" dirty="0">
                <a:latin typeface="+mn-ea"/>
              </a:rPr>
              <a:t>3,900</a:t>
            </a:r>
            <a:r>
              <a:rPr lang="ko-KR" altLang="en-US" sz="1000" spc="-50" dirty="0" err="1">
                <a:latin typeface="+mn-ea"/>
              </a:rPr>
              <a:t>만명으로</a:t>
            </a:r>
            <a:r>
              <a:rPr lang="ko-KR" altLang="en-US" sz="1000" spc="-50" dirty="0">
                <a:latin typeface="+mn-ea"/>
              </a:rPr>
              <a:t> </a:t>
            </a:r>
            <a:r>
              <a:rPr lang="ko-KR" altLang="en-US" sz="1000" spc="-50" dirty="0" err="1">
                <a:latin typeface="+mn-ea"/>
              </a:rPr>
              <a:t>포인트앱</a:t>
            </a:r>
            <a:r>
              <a:rPr lang="ko-KR" altLang="en-US" sz="1000" spc="-50" dirty="0">
                <a:latin typeface="+mn-ea"/>
              </a:rPr>
              <a:t> 상위권 랭크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DC043E4-5C57-4A6C-B469-030CF599C451}"/>
              </a:ext>
            </a:extLst>
          </p:cNvPr>
          <p:cNvSpPr/>
          <p:nvPr/>
        </p:nvSpPr>
        <p:spPr bwMode="auto">
          <a:xfrm>
            <a:off x="386309" y="3430893"/>
            <a:ext cx="2122430" cy="96282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108000" rIns="72000" anchor="t" anchorCtr="0">
            <a:spAutoFit/>
          </a:bodyPr>
          <a:lstStyle/>
          <a:p>
            <a:pPr marL="92075" indent="-92075" defTabSz="196850" eaLnBrk="0" latinLnBrk="0" hangingPunct="0">
              <a:lnSpc>
                <a:spcPct val="110000"/>
              </a:lnSpc>
              <a:spcBef>
                <a:spcPts val="3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ko-KR" altLang="en-US" sz="1000" spc="-50" dirty="0">
                <a:latin typeface="+mn-ea"/>
              </a:rPr>
              <a:t>기업</a:t>
            </a:r>
            <a:r>
              <a:rPr lang="en-US" altLang="ko-KR" sz="1000" spc="-50" dirty="0">
                <a:latin typeface="+mn-ea"/>
              </a:rPr>
              <a:t>/</a:t>
            </a:r>
            <a:r>
              <a:rPr lang="ko-KR" altLang="en-US" sz="1000" spc="-50" dirty="0">
                <a:latin typeface="+mn-ea"/>
              </a:rPr>
              <a:t>기관으로부터 발송되는 청구서를 모바일로 받을 수 있게 해주는 무료 앱</a:t>
            </a:r>
            <a:endParaRPr lang="en-US" altLang="ko-KR" sz="1000" spc="-50" dirty="0">
              <a:latin typeface="+mn-ea"/>
            </a:endParaRPr>
          </a:p>
          <a:p>
            <a:pPr marL="92075" indent="-92075" defTabSz="196850" eaLnBrk="0" latinLnBrk="0" hangingPunct="0">
              <a:lnSpc>
                <a:spcPct val="110000"/>
              </a:lnSpc>
              <a:spcBef>
                <a:spcPts val="300"/>
              </a:spcBef>
              <a:buClr>
                <a:srgbClr val="7E0000"/>
              </a:buClr>
              <a:buSzPct val="100000"/>
              <a:buFont typeface="Arial" pitchFamily="34" charset="0"/>
              <a:buChar char="•"/>
            </a:pPr>
            <a:r>
              <a:rPr lang="en-US" altLang="ko-KR" sz="1000" spc="-50" dirty="0">
                <a:latin typeface="+mn-ea"/>
              </a:rPr>
              <a:t>500</a:t>
            </a:r>
            <a:r>
              <a:rPr lang="ko-KR" altLang="en-US" sz="1000" spc="-50" dirty="0">
                <a:latin typeface="+mn-ea"/>
              </a:rPr>
              <a:t>만회 이상 다운로드 수 보유</a:t>
            </a:r>
            <a:br>
              <a:rPr lang="en-US" altLang="ko-KR" sz="1000" spc="-50" dirty="0">
                <a:latin typeface="+mn-ea"/>
              </a:rPr>
            </a:br>
            <a:r>
              <a:rPr lang="en-US" altLang="ko-KR" sz="1000" spc="-50" dirty="0">
                <a:latin typeface="+mn-ea"/>
              </a:rPr>
              <a:t>(2019</a:t>
            </a:r>
            <a:r>
              <a:rPr lang="ko-KR" altLang="en-US" sz="1000" spc="-50" dirty="0">
                <a:latin typeface="+mn-ea"/>
              </a:rPr>
              <a:t>년</a:t>
            </a:r>
            <a:r>
              <a:rPr lang="en-US" altLang="ko-KR" sz="1000" spc="-50" dirty="0">
                <a:latin typeface="+mn-ea"/>
              </a:rPr>
              <a:t>, Google Play </a:t>
            </a:r>
            <a:r>
              <a:rPr lang="ko-KR" altLang="en-US" sz="1000" spc="-50" dirty="0">
                <a:latin typeface="+mn-ea"/>
              </a:rPr>
              <a:t>기준</a:t>
            </a:r>
            <a:r>
              <a:rPr lang="en-US" altLang="ko-KR" sz="1000" spc="-50" dirty="0">
                <a:latin typeface="+mn-ea"/>
              </a:rPr>
              <a:t>)</a:t>
            </a:r>
            <a:endParaRPr lang="ko-KR" altLang="en-US" sz="1000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42A5C674-B172-4057-9D14-77814F2D94C6}"/>
              </a:ext>
            </a:extLst>
          </p:cNvPr>
          <p:cNvSpPr/>
          <p:nvPr/>
        </p:nvSpPr>
        <p:spPr bwMode="auto">
          <a:xfrm>
            <a:off x="4849894" y="2786663"/>
            <a:ext cx="4669797" cy="1564724"/>
          </a:xfrm>
          <a:prstGeom prst="rect">
            <a:avLst/>
          </a:prstGeom>
          <a:solidFill>
            <a:schemeClr val="bg1"/>
          </a:solidFill>
          <a:ln w="12700" algn="ctr">
            <a:noFill/>
            <a:miter lim="800000"/>
            <a:headEnd/>
            <a:tailEnd/>
          </a:ln>
        </p:spPr>
        <p:txBody>
          <a:bodyPr wrap="square" lIns="108000" rIns="72000" anchor="ctr">
            <a:spAutoFit/>
          </a:bodyPr>
          <a:lstStyle/>
          <a:p>
            <a:pPr marL="271463" indent="-171450" defTabSz="196850" eaLnBrk="0" latinLnBrk="0" hangingPunct="0">
              <a:lnSpc>
                <a:spcPct val="120000"/>
              </a:lnSpc>
              <a:spcBef>
                <a:spcPts val="800"/>
              </a:spcBef>
              <a:buClr>
                <a:srgbClr val="7E0000"/>
              </a:buClr>
              <a:buSzPct val="100000"/>
              <a:buFontTx/>
              <a:buChar char="-"/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사의 모바일 청구서 및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S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사의 포인트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앱 등 디지털 우정플랫폼과 유사 서비스를 제공하는 업체와의 제휴로 초기 고객확보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71463" indent="-171450" defTabSz="196850" eaLnBrk="0" latinLnBrk="0" hangingPunct="0">
              <a:lnSpc>
                <a:spcPct val="120000"/>
              </a:lnSpc>
              <a:spcBef>
                <a:spcPts val="800"/>
              </a:spcBef>
              <a:buClr>
                <a:srgbClr val="7E0000"/>
              </a:buClr>
              <a:buSzPct val="100000"/>
              <a:buFontTx/>
              <a:buChar char="-"/>
            </a:pPr>
            <a:r>
              <a:rPr lang="ko-KR" altLang="en-US" sz="1400" b="1" dirty="0">
                <a:solidFill>
                  <a:srgbClr val="006DD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고객 데이터 공유를 위한 </a:t>
            </a:r>
            <a:r>
              <a:rPr lang="en-US" altLang="ko-KR" sz="1400" b="1" dirty="0">
                <a:solidFill>
                  <a:srgbClr val="006DD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MOU </a:t>
            </a:r>
            <a:r>
              <a:rPr lang="ko-KR" altLang="en-US" sz="1400" b="1" dirty="0">
                <a:solidFill>
                  <a:srgbClr val="006DD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등 계약 진행</a:t>
            </a:r>
            <a:endParaRPr lang="en-US" altLang="ko-KR" sz="1400" b="1" dirty="0">
              <a:solidFill>
                <a:srgbClr val="006DD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71463" indent="-171450" defTabSz="196850" eaLnBrk="0" latinLnBrk="0" hangingPunct="0">
              <a:lnSpc>
                <a:spcPct val="120000"/>
              </a:lnSpc>
              <a:spcBef>
                <a:spcPts val="800"/>
              </a:spcBef>
              <a:buClr>
                <a:srgbClr val="7E0000"/>
              </a:buClr>
              <a:buSzPct val="100000"/>
              <a:buFontTx/>
              <a:buChar char="-"/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고객 정보 이전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/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변환을 위한 사전 동의 절차 진행</a:t>
            </a:r>
            <a:endParaRPr lang="en-US" altLang="ko-KR" sz="1400" spc="-50" dirty="0">
              <a:latin typeface="+mn-ea"/>
            </a:endParaRPr>
          </a:p>
        </p:txBody>
      </p:sp>
      <p:sp>
        <p:nvSpPr>
          <p:cNvPr id="24" name="Rectangle 3">
            <a:extLst>
              <a:ext uri="{FF2B5EF4-FFF2-40B4-BE49-F238E27FC236}">
                <a16:creationId xmlns:a16="http://schemas.microsoft.com/office/drawing/2014/main" id="{DC29BF3A-9A82-4A0B-A3E8-5488ECC4C136}"/>
              </a:ext>
            </a:extLst>
          </p:cNvPr>
          <p:cNvSpPr txBox="1">
            <a:spLocks/>
          </p:cNvSpPr>
          <p:nvPr/>
        </p:nvSpPr>
        <p:spPr bwMode="auto">
          <a:xfrm>
            <a:off x="506732" y="791138"/>
            <a:ext cx="88844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120" dirty="0">
                <a:solidFill>
                  <a:srgbClr val="FFFF00"/>
                </a:solidFill>
              </a:rPr>
              <a:t>민간 서비스와의 제휴</a:t>
            </a:r>
            <a:r>
              <a:rPr lang="ko-KR" altLang="en-US" spc="-120" dirty="0">
                <a:solidFill>
                  <a:schemeClr val="bg1"/>
                </a:solidFill>
              </a:rPr>
              <a:t>로 확보된 회원 정보와 서비스 이용 분석을 통해 서비스 강화</a:t>
            </a:r>
          </a:p>
        </p:txBody>
      </p:sp>
      <p:sp>
        <p:nvSpPr>
          <p:cNvPr id="26" name="양쪽 모서리가 둥근 사각형 157">
            <a:extLst>
              <a:ext uri="{FF2B5EF4-FFF2-40B4-BE49-F238E27FC236}">
                <a16:creationId xmlns:a16="http://schemas.microsoft.com/office/drawing/2014/main" id="{5ABAE0B3-8CE0-4F13-9184-BD2B31923147}"/>
              </a:ext>
            </a:extLst>
          </p:cNvPr>
          <p:cNvSpPr/>
          <p:nvPr/>
        </p:nvSpPr>
        <p:spPr>
          <a:xfrm>
            <a:off x="283877" y="1409312"/>
            <a:ext cx="9338246" cy="396000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타사의 활성화된 유사 서비스와의 제휴를 통한 고객확보 </a:t>
            </a:r>
          </a:p>
        </p:txBody>
      </p:sp>
      <p:sp>
        <p:nvSpPr>
          <p:cNvPr id="28" name="양쪽 모서리가 둥근 사각형 157">
            <a:extLst>
              <a:ext uri="{FF2B5EF4-FFF2-40B4-BE49-F238E27FC236}">
                <a16:creationId xmlns:a16="http://schemas.microsoft.com/office/drawing/2014/main" id="{44F0E53D-2BA2-4475-A71B-F68D2F495B89}"/>
              </a:ext>
            </a:extLst>
          </p:cNvPr>
          <p:cNvSpPr/>
          <p:nvPr/>
        </p:nvSpPr>
        <p:spPr>
          <a:xfrm>
            <a:off x="283877" y="4582434"/>
            <a:ext cx="9338246" cy="396000"/>
          </a:xfrm>
          <a:prstGeom prst="round2SameRect">
            <a:avLst>
              <a:gd name="adj1" fmla="val 35741"/>
              <a:gd name="adj2" fmla="val 0"/>
            </a:avLst>
          </a:prstGeom>
          <a:solidFill>
            <a:srgbClr val="00206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 defTabSz="1330325" eaLnBrk="0" hangingPunct="0">
              <a:spcAft>
                <a:spcPts val="600"/>
              </a:spcAft>
              <a:buSzPct val="100000"/>
            </a:pPr>
            <a:r>
              <a:rPr lang="ko-KR" altLang="en-US" sz="1600" b="1" kern="0" spc="-150" dirty="0">
                <a:ln>
                  <a:solidFill>
                    <a:schemeClr val="tx2">
                      <a:lumMod val="60000"/>
                      <a:lumOff val="40000"/>
                      <a:alpha val="0"/>
                    </a:scheme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제휴 후 회원 전환 및 이용 활성화 </a:t>
            </a:r>
          </a:p>
        </p:txBody>
      </p:sp>
      <p:sp>
        <p:nvSpPr>
          <p:cNvPr id="31" name="AutoShape 7">
            <a:extLst>
              <a:ext uri="{FF2B5EF4-FFF2-40B4-BE49-F238E27FC236}">
                <a16:creationId xmlns:a16="http://schemas.microsoft.com/office/drawing/2014/main" id="{85901FD3-9F53-42DA-B181-7D3696E70BA4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94355" y="1901256"/>
            <a:ext cx="4522809" cy="900000"/>
          </a:xfrm>
          <a:prstGeom prst="rect">
            <a:avLst/>
          </a:prstGeom>
          <a:gradFill flip="none" rotWithShape="1">
            <a:gsLst>
              <a:gs pos="0">
                <a:srgbClr val="10248A"/>
              </a:gs>
              <a:gs pos="100000">
                <a:srgbClr val="5389D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000" spc="-150" dirty="0">
                <a:solidFill>
                  <a:schemeClr val="bg1"/>
                </a:solidFill>
              </a:rPr>
              <a:t>초기 회원 확보를 위해</a:t>
            </a:r>
            <a:endParaRPr kumimoji="1" lang="en-US" altLang="ko-KR" sz="2000" spc="-150" dirty="0">
              <a:solidFill>
                <a:schemeClr val="bg1"/>
              </a:solidFill>
            </a:endParaRPr>
          </a:p>
          <a:p>
            <a:pPr algn="ctr" defTabSz="914400"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000" spc="-150" dirty="0">
                <a:solidFill>
                  <a:schemeClr val="bg1"/>
                </a:solidFill>
              </a:rPr>
              <a:t>유사서비스 제공 기업과의 제휴 필요</a:t>
            </a: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19804A1-513B-4348-BB66-F696AA6C4611}"/>
              </a:ext>
            </a:extLst>
          </p:cNvPr>
          <p:cNvSpPr/>
          <p:nvPr/>
        </p:nvSpPr>
        <p:spPr>
          <a:xfrm>
            <a:off x="4896224" y="2854854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19E939F-71F4-46DC-BFDA-EFF22D8D8127}"/>
              </a:ext>
            </a:extLst>
          </p:cNvPr>
          <p:cNvSpPr/>
          <p:nvPr/>
        </p:nvSpPr>
        <p:spPr>
          <a:xfrm>
            <a:off x="4896224" y="3697749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F891D548-4C50-4C54-980C-637013BAC9F8}"/>
              </a:ext>
            </a:extLst>
          </p:cNvPr>
          <p:cNvSpPr/>
          <p:nvPr/>
        </p:nvSpPr>
        <p:spPr>
          <a:xfrm>
            <a:off x="4894355" y="4073941"/>
            <a:ext cx="230833" cy="230833"/>
          </a:xfrm>
          <a:prstGeom prst="ellipse">
            <a:avLst/>
          </a:prstGeom>
          <a:solidFill>
            <a:srgbClr val="0070C0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latinLnBrk="0"/>
            <a:r>
              <a:rPr lang="en-US" altLang="ko-KR" sz="1200" b="1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z="1200" b="1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03346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D4D8796-09C5-424C-8E15-49AC08B1000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운영 조직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C87E4C-DA96-4E2E-B3B3-9FF52FA1462D}"/>
              </a:ext>
            </a:extLst>
          </p:cNvPr>
          <p:cNvSpPr/>
          <p:nvPr/>
        </p:nvSpPr>
        <p:spPr>
          <a:xfrm>
            <a:off x="7364843" y="315830"/>
            <a:ext cx="2533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Ⅴ.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구축을 위한 이행 계획은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D931D08F-8A29-4949-93D2-669B8B8F82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5763" y="1722701"/>
            <a:ext cx="1691053" cy="364543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36000" rIns="360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b="1" kern="0" noProof="1"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우정플랫폼</a:t>
            </a:r>
            <a:endParaRPr kumimoji="0" lang="en-US" altLang="ko-KR" sz="1200" b="1" kern="0" noProof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31CF22D1-FCED-4ACB-81B3-9CFD25081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7" y="2374370"/>
            <a:ext cx="1008000" cy="43745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36000" tIns="46800" rIns="36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200" b="1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기획운영팀</a:t>
            </a:r>
            <a:endParaRPr kumimoji="0" lang="en-US" altLang="ko-KR" sz="1200" b="1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362E8886-E7A4-47CD-B461-B084A5F70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4608" y="2374370"/>
            <a:ext cx="1008000" cy="43745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36000" tIns="46800" rIns="36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b="1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마케팅팀</a:t>
            </a:r>
            <a:endParaRPr lang="en-US" altLang="ko-KR" sz="1200" b="1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BEA1A611-DEFF-4958-9E2B-FED1FF59DB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728" y="2374370"/>
            <a:ext cx="1008000" cy="43745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36000" tIns="46800" rIns="36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b="1" kern="0" spc="-9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플랫폼운영팀</a:t>
            </a:r>
            <a:endParaRPr lang="en-US" altLang="ko-KR" sz="1200" b="1" kern="0" spc="-9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13">
            <a:extLst>
              <a:ext uri="{FF2B5EF4-FFF2-40B4-BE49-F238E27FC236}">
                <a16:creationId xmlns:a16="http://schemas.microsoft.com/office/drawing/2014/main" id="{06417400-33F6-4B98-9F94-F94D89FC01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2374370"/>
            <a:ext cx="1008000" cy="437451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36000" tIns="46800" rIns="36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b="1" kern="0" spc="-9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고객서비스팀</a:t>
            </a:r>
            <a:endParaRPr lang="en-US" altLang="ko-KR" sz="1200" b="1" kern="0" spc="-9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9" name="직선 연결선 32">
            <a:extLst>
              <a:ext uri="{FF2B5EF4-FFF2-40B4-BE49-F238E27FC236}">
                <a16:creationId xmlns:a16="http://schemas.microsoft.com/office/drawing/2014/main" id="{3B235C93-196B-4897-A2A6-20FB96B647E3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 rot="5400000">
            <a:off x="1506326" y="1429406"/>
            <a:ext cx="287126" cy="1602803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32">
            <a:extLst>
              <a:ext uri="{FF2B5EF4-FFF2-40B4-BE49-F238E27FC236}">
                <a16:creationId xmlns:a16="http://schemas.microsoft.com/office/drawing/2014/main" id="{D89EC54D-201E-4DC9-99A8-0E6D4561F4DB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rot="5400000">
            <a:off x="2046386" y="1969466"/>
            <a:ext cx="287126" cy="522682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32">
            <a:extLst>
              <a:ext uri="{FF2B5EF4-FFF2-40B4-BE49-F238E27FC236}">
                <a16:creationId xmlns:a16="http://schemas.microsoft.com/office/drawing/2014/main" id="{A800B31F-0391-4572-AF57-ECE7290738DE}"/>
              </a:ext>
            </a:extLst>
          </p:cNvPr>
          <p:cNvCxnSpPr>
            <a:cxnSpLocks/>
            <a:stCxn id="4" idx="2"/>
            <a:endCxn id="7" idx="0"/>
          </p:cNvCxnSpPr>
          <p:nvPr/>
        </p:nvCxnSpPr>
        <p:spPr>
          <a:xfrm rot="16200000" flipH="1">
            <a:off x="2586446" y="1952088"/>
            <a:ext cx="287126" cy="557438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32">
            <a:extLst>
              <a:ext uri="{FF2B5EF4-FFF2-40B4-BE49-F238E27FC236}">
                <a16:creationId xmlns:a16="http://schemas.microsoft.com/office/drawing/2014/main" id="{BBE91B60-C2FE-4AC9-8879-F9D41F5B5F5E}"/>
              </a:ext>
            </a:extLst>
          </p:cNvPr>
          <p:cNvCxnSpPr>
            <a:cxnSpLocks/>
            <a:stCxn id="4" idx="2"/>
            <a:endCxn id="8" idx="0"/>
          </p:cNvCxnSpPr>
          <p:nvPr/>
        </p:nvCxnSpPr>
        <p:spPr>
          <a:xfrm rot="16200000" flipH="1">
            <a:off x="3126506" y="1412028"/>
            <a:ext cx="287126" cy="1637558"/>
          </a:xfrm>
          <a:prstGeom prst="bentConnector3">
            <a:avLst>
              <a:gd name="adj1" fmla="val 50000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E77D356B-144E-467D-9882-49EEE23A1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7" y="2945090"/>
            <a:ext cx="1008000" cy="3025706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72000" rtlCol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기획운영</a:t>
            </a:r>
            <a:endParaRPr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solidFill>
                <a:schemeClr val="lt1"/>
              </a:solidFill>
            </a:endParaRPr>
          </a:p>
          <a:p>
            <a:pPr algn="ctr"/>
            <a:endParaRPr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1E8B4B-550B-45C8-AF71-F8AAFDCAB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4608" y="2949438"/>
            <a:ext cx="1008000" cy="1467954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72000" rtlCol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홍보</a:t>
            </a:r>
            <a:endParaRPr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5" name="Rectangle 13">
            <a:extLst>
              <a:ext uri="{FF2B5EF4-FFF2-40B4-BE49-F238E27FC236}">
                <a16:creationId xmlns:a16="http://schemas.microsoft.com/office/drawing/2014/main" id="{0BC607F5-7E30-426D-AFC8-C4308B072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4608" y="4502841"/>
            <a:ext cx="1008000" cy="1467958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72000" rtlCol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제휴관리</a:t>
            </a:r>
            <a:endParaRPr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099A38AA-EB20-43FA-83AA-5A8E68F070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2945090"/>
            <a:ext cx="1008000" cy="3025706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72000" rtlCol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고객상담</a:t>
            </a:r>
            <a:endParaRPr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/>
            <a:endParaRPr lang="en-US" altLang="ko-KR" sz="1400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6C6EBB0E-C95E-471E-A816-E49B6D28B266}"/>
              </a:ext>
            </a:extLst>
          </p:cNvPr>
          <p:cNvGrpSpPr/>
          <p:nvPr/>
        </p:nvGrpSpPr>
        <p:grpSpPr>
          <a:xfrm>
            <a:off x="2504728" y="2949438"/>
            <a:ext cx="1008000" cy="3021358"/>
            <a:chOff x="3252418" y="3287364"/>
            <a:chExt cx="1296000" cy="2244655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8" name="Rectangle 13">
              <a:extLst>
                <a:ext uri="{FF2B5EF4-FFF2-40B4-BE49-F238E27FC236}">
                  <a16:creationId xmlns:a16="http://schemas.microsoft.com/office/drawing/2014/main" id="{89D1DF04-18D0-4DF2-A77B-18B841AE60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2418" y="3287364"/>
              <a:ext cx="1296000" cy="691253"/>
            </a:xfrm>
            <a:prstGeom prst="rect">
              <a:avLst/>
            </a:prstGeom>
            <a:gradFill flip="none" rotWithShape="1">
              <a:gsLst>
                <a:gs pos="31000">
                  <a:srgbClr val="38ABB5"/>
                </a:gs>
                <a:gs pos="100000">
                  <a:srgbClr val="77C3CB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innerShdw blurRad="63500" dist="25400" dir="16200000">
                <a:schemeClr val="tx1">
                  <a:alpha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72000" rtlCol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spc="-90">
                  <a:solidFill>
                    <a:schemeClr val="bg1"/>
                  </a:solidFill>
                  <a:latin typeface="맑은 고딕"/>
                  <a:ea typeface="맑은 고딕" panose="020B0503020000020004" pitchFamily="50" charset="-127"/>
                </a:rPr>
                <a:t>플랫폼개발</a:t>
              </a:r>
              <a:endParaRPr lang="en-US" altLang="ko-KR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9" name="Rectangle 13">
              <a:extLst>
                <a:ext uri="{FF2B5EF4-FFF2-40B4-BE49-F238E27FC236}">
                  <a16:creationId xmlns:a16="http://schemas.microsoft.com/office/drawing/2014/main" id="{0C6E8EA5-C525-402E-91B0-99286CC77E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2418" y="4840766"/>
              <a:ext cx="1296000" cy="691253"/>
            </a:xfrm>
            <a:prstGeom prst="rect">
              <a:avLst/>
            </a:prstGeom>
            <a:gradFill flip="none" rotWithShape="1">
              <a:gsLst>
                <a:gs pos="31000">
                  <a:srgbClr val="38ABB5"/>
                </a:gs>
                <a:gs pos="100000">
                  <a:srgbClr val="77C3CB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innerShdw blurRad="63500" dist="25400" dir="16200000">
                <a:schemeClr val="tx1">
                  <a:alpha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72000" rtlCol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spc="-90">
                  <a:solidFill>
                    <a:schemeClr val="bg1"/>
                  </a:solidFill>
                  <a:latin typeface="맑은 고딕"/>
                  <a:ea typeface="맑은 고딕" panose="020B0503020000020004" pitchFamily="50" charset="-127"/>
                </a:rPr>
                <a:t>플랫폼보안</a:t>
              </a:r>
              <a:endParaRPr lang="en-US" altLang="ko-KR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20" name="Rectangle 13">
              <a:extLst>
                <a:ext uri="{FF2B5EF4-FFF2-40B4-BE49-F238E27FC236}">
                  <a16:creationId xmlns:a16="http://schemas.microsoft.com/office/drawing/2014/main" id="{BD78FF28-8C8D-450F-9587-9E0CD0E97D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2418" y="4064065"/>
              <a:ext cx="1296000" cy="691253"/>
            </a:xfrm>
            <a:prstGeom prst="rect">
              <a:avLst/>
            </a:prstGeom>
            <a:gradFill flip="none" rotWithShape="1">
              <a:gsLst>
                <a:gs pos="31000">
                  <a:srgbClr val="38ABB5"/>
                </a:gs>
                <a:gs pos="100000">
                  <a:srgbClr val="77C3CB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innerShdw blurRad="63500" dist="25400" dir="16200000">
                <a:schemeClr val="tx1">
                  <a:alpha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36000" rIns="72000" bIns="72000" rtlCol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spc="-90">
                  <a:solidFill>
                    <a:schemeClr val="bg1"/>
                  </a:solidFill>
                  <a:latin typeface="맑은 고딕"/>
                  <a:ea typeface="맑은 고딕" panose="020B0503020000020004" pitchFamily="50" charset="-127"/>
                </a:rPr>
                <a:t>플랫폼운영</a:t>
              </a:r>
              <a:endParaRPr lang="en-US" altLang="ko-KR" sz="1400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</p:grpSp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34373536-365A-4513-A981-BE96DA1A3A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151151"/>
              </p:ext>
            </p:extLst>
          </p:nvPr>
        </p:nvGraphicFramePr>
        <p:xfrm>
          <a:off x="4736976" y="1758069"/>
          <a:ext cx="4824536" cy="4212729"/>
        </p:xfrm>
        <a:graphic>
          <a:graphicData uri="http://schemas.openxmlformats.org/drawingml/2006/table">
            <a:tbl>
              <a:tblPr/>
              <a:tblGrid>
                <a:gridCol w="1028207">
                  <a:extLst>
                    <a:ext uri="{9D8B030D-6E8A-4147-A177-3AD203B41FA5}">
                      <a16:colId xmlns:a16="http://schemas.microsoft.com/office/drawing/2014/main" val="3209808622"/>
                    </a:ext>
                  </a:extLst>
                </a:gridCol>
                <a:gridCol w="3004241">
                  <a:extLst>
                    <a:ext uri="{9D8B030D-6E8A-4147-A177-3AD203B41FA5}">
                      <a16:colId xmlns:a16="http://schemas.microsoft.com/office/drawing/2014/main" val="632606249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549077664"/>
                    </a:ext>
                  </a:extLst>
                </a:gridCol>
              </a:tblGrid>
              <a:tr h="3229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</a:t>
                      </a:r>
                    </a:p>
                  </a:txBody>
                  <a:tcPr marL="35722" marR="35722" marT="36000" marB="36000" anchor="ctr">
                    <a:lnL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4D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</a:t>
                      </a:r>
                    </a:p>
                  </a:txBody>
                  <a:tcPr marL="35722" marR="35722" marT="36000" marB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4D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250" baseline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소요  인력</a:t>
                      </a:r>
                      <a:endParaRPr lang="ko-KR" altLang="en-US" sz="1200" b="1" kern="0" spc="0" baseline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5722" marR="35722" marT="36000" marB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4D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07783"/>
                  </a:ext>
                </a:extLst>
              </a:tr>
              <a:tr h="8556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기획운영팀</a:t>
                      </a: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8113" marR="0" indent="-111125" algn="l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기본계획 수립</a:t>
                      </a:r>
                      <a:endParaRPr lang="en-US" altLang="ko-KR" sz="1000" b="0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spc="-11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 서비스 기획 및  운영 방안 수립</a:t>
                      </a:r>
                      <a:endParaRPr lang="en-US" altLang="ko-KR" sz="1000" b="0" kern="0" spc="-11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spc="-1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정책 및 시장운영 규칙 설계</a:t>
                      </a:r>
                      <a:endParaRPr lang="ko-KR" altLang="en-US" sz="1000" b="0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en-US" sz="1200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4D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142547"/>
                  </a:ext>
                </a:extLst>
              </a:tr>
              <a:tr h="8556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마케팅팀</a:t>
                      </a: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활성화 방안 수립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대국민 대상 이미지 제고 방안 수립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플랫폼 컨퍼런스 등 행사 개최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기업 및 고객 유치 전략 수립 및 시행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en-US" sz="1200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6256200"/>
                  </a:ext>
                </a:extLst>
              </a:tr>
              <a:tr h="9249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플랫폼운영팀</a:t>
                      </a: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플랫폼 구축 및 유지보수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클라우드 및 </a:t>
                      </a:r>
                      <a:r>
                        <a:rPr kumimoji="0" lang="en-US" altLang="ko-KR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S/W </a:t>
                      </a: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운영 및 유지보수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플랫폼 연동 개발도구 제작 및 배포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신규 서비스</a:t>
                      </a:r>
                      <a:r>
                        <a:rPr kumimoji="0" lang="en-US" altLang="ko-KR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컨텐츠 제작 요구사항에 대한 구체화</a:t>
                      </a: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alt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en-US" altLang="ko-KR" sz="1200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 서비스 개발은 외주 인력 담당</a:t>
                      </a:r>
                      <a:r>
                        <a:rPr lang="en-US" altLang="ko-KR" sz="8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8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sz="800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8880650"/>
                  </a:ext>
                </a:extLst>
              </a:tr>
              <a:tr h="8556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고객서비스팀</a:t>
                      </a: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참여</a:t>
                      </a:r>
                      <a:r>
                        <a:rPr kumimoji="0" lang="en-US" altLang="ko-KR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·</a:t>
                      </a: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이용방법 등에 대한 고객상담 관리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고객 간 분쟁발생시 중재역할 수행</a:t>
                      </a:r>
                      <a:endParaRPr kumimoji="0" lang="en-US" altLang="ko-KR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38113" marR="0" lvl="0" indent="-1111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accent2">
                            <a:lumMod val="50000"/>
                          </a:schemeClr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시스템 이용 불편사항 등 고객 요구사항 수렴</a:t>
                      </a: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en-US" altLang="ko-KR" sz="1200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상담 업무는 외주 인력 담당</a:t>
                      </a:r>
                      <a:r>
                        <a:rPr kumimoji="0" lang="en-US" altLang="ko-KR" sz="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ko-KR" altLang="en-US" sz="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endParaRPr kumimoji="0" lang="en-US" altLang="ko-KR" sz="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774557"/>
                  </a:ext>
                </a:extLst>
              </a:tr>
              <a:tr h="39781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35722" marR="35722" marT="36000" marB="360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  <a:r>
                        <a:rPr lang="ko-KR" altLang="en-US" sz="12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endParaRPr lang="en-US" sz="1200" b="1" kern="0" spc="0" baseline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8000" marR="18000" marT="18000" marB="18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7352333"/>
                  </a:ext>
                </a:extLst>
              </a:tr>
            </a:tbl>
          </a:graphicData>
        </a:graphic>
      </p:graphicFrame>
      <p:sp>
        <p:nvSpPr>
          <p:cNvPr id="22" name="Text Box 9">
            <a:extLst>
              <a:ext uri="{FF2B5EF4-FFF2-40B4-BE49-F238E27FC236}">
                <a16:creationId xmlns:a16="http://schemas.microsoft.com/office/drawing/2014/main" id="{8333D0A9-CA35-41AF-A718-7FA054409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530" y="6120214"/>
            <a:ext cx="4445446" cy="12311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800" spc="-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유사 플랫폼 서비스의 타 기관 사례를 참조함</a:t>
            </a:r>
          </a:p>
        </p:txBody>
      </p:sp>
      <p:sp>
        <p:nvSpPr>
          <p:cNvPr id="24" name="Rectangle 3">
            <a:extLst>
              <a:ext uri="{FF2B5EF4-FFF2-40B4-BE49-F238E27FC236}">
                <a16:creationId xmlns:a16="http://schemas.microsoft.com/office/drawing/2014/main" id="{B85FC5C5-01AC-4BB6-AF72-3DB6625E3195}"/>
              </a:ext>
            </a:extLst>
          </p:cNvPr>
          <p:cNvSpPr txBox="1">
            <a:spLocks/>
          </p:cNvSpPr>
          <p:nvPr/>
        </p:nvSpPr>
        <p:spPr bwMode="auto">
          <a:xfrm>
            <a:off x="1100483" y="791138"/>
            <a:ext cx="76969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120" dirty="0">
                <a:solidFill>
                  <a:srgbClr val="FFFF00"/>
                </a:solidFill>
              </a:rPr>
              <a:t>디지털 우정플랫폼을 운영하고 서비스를 관리</a:t>
            </a:r>
            <a:r>
              <a:rPr lang="ko-KR" altLang="en-US" spc="-120" dirty="0">
                <a:solidFill>
                  <a:schemeClr val="bg1"/>
                </a:solidFill>
              </a:rPr>
              <a:t>하기 위한 조직이 필요함</a:t>
            </a:r>
          </a:p>
        </p:txBody>
      </p:sp>
    </p:spTree>
    <p:extLst>
      <p:ext uri="{BB962C8B-B14F-4D97-AF65-F5344CB8AC3E}">
        <p14:creationId xmlns:p14="http://schemas.microsoft.com/office/powerpoint/2010/main" val="6750006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D4D8796-09C5-424C-8E15-49AC08B1000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정성적 기대효과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C87E4C-DA96-4E2E-B3B3-9FF52FA1462D}"/>
              </a:ext>
            </a:extLst>
          </p:cNvPr>
          <p:cNvSpPr/>
          <p:nvPr/>
        </p:nvSpPr>
        <p:spPr>
          <a:xfrm>
            <a:off x="7364843" y="315830"/>
            <a:ext cx="2533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Ⅴ.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구축을 위한 이행 계획은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02377FC-2589-4DBA-9127-E7E9211F2540}"/>
              </a:ext>
            </a:extLst>
          </p:cNvPr>
          <p:cNvSpPr/>
          <p:nvPr/>
        </p:nvSpPr>
        <p:spPr>
          <a:xfrm>
            <a:off x="356371" y="1391455"/>
            <a:ext cx="1340105" cy="1368000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6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국민 및</a:t>
            </a:r>
            <a:endParaRPr lang="en-US" altLang="ko-KR" sz="16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6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민간기업</a:t>
            </a:r>
            <a:endParaRPr lang="en-US" altLang="ko-KR" sz="16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C8F93DF4-ADBB-42B6-BE9B-18940977E341}"/>
              </a:ext>
            </a:extLst>
          </p:cNvPr>
          <p:cNvSpPr/>
          <p:nvPr/>
        </p:nvSpPr>
        <p:spPr>
          <a:xfrm>
            <a:off x="348018" y="2819986"/>
            <a:ext cx="1340104" cy="1639068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600" b="1" spc="-9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우정사업본부</a:t>
            </a:r>
            <a:endParaRPr lang="en-US" altLang="ko-KR" sz="16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0D70D00-6B3B-4B03-AB2A-E8D16FE79772}"/>
              </a:ext>
            </a:extLst>
          </p:cNvPr>
          <p:cNvSpPr/>
          <p:nvPr/>
        </p:nvSpPr>
        <p:spPr>
          <a:xfrm>
            <a:off x="348018" y="4526956"/>
            <a:ext cx="1340104" cy="1368000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6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우정사업정보센터</a:t>
            </a:r>
            <a:endParaRPr lang="en-US" altLang="ko-KR" sz="16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7899494E-325A-4F49-BCDE-A3E2F17D3929}"/>
              </a:ext>
            </a:extLst>
          </p:cNvPr>
          <p:cNvSpPr txBox="1">
            <a:spLocks/>
          </p:cNvSpPr>
          <p:nvPr/>
        </p:nvSpPr>
        <p:spPr bwMode="auto">
          <a:xfrm>
            <a:off x="349675" y="791138"/>
            <a:ext cx="91999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120" dirty="0">
                <a:solidFill>
                  <a:schemeClr val="bg1"/>
                </a:solidFill>
              </a:rPr>
              <a:t>편리하며 안전한 서비스로 우정사업의 경쟁력</a:t>
            </a:r>
            <a:r>
              <a:rPr lang="en-US" altLang="ko-KR" spc="-120" dirty="0">
                <a:solidFill>
                  <a:schemeClr val="bg1"/>
                </a:solidFill>
              </a:rPr>
              <a:t> </a:t>
            </a:r>
            <a:r>
              <a:rPr lang="ko-KR" altLang="en-US" spc="-120" dirty="0">
                <a:solidFill>
                  <a:schemeClr val="bg1"/>
                </a:solidFill>
              </a:rPr>
              <a:t>강화 및</a:t>
            </a:r>
            <a:r>
              <a:rPr lang="en-US" altLang="ko-KR" spc="-120" dirty="0">
                <a:solidFill>
                  <a:schemeClr val="bg1"/>
                </a:solidFill>
              </a:rPr>
              <a:t> </a:t>
            </a:r>
            <a:r>
              <a:rPr lang="ko-KR" altLang="en-US" spc="-120" dirty="0">
                <a:solidFill>
                  <a:srgbClr val="FFFF00"/>
                </a:solidFill>
              </a:rPr>
              <a:t>안정적 수익구조 마련의 기회 </a:t>
            </a:r>
          </a:p>
        </p:txBody>
      </p:sp>
      <p:sp>
        <p:nvSpPr>
          <p:cNvPr id="24" name="AutoShape 7">
            <a:extLst>
              <a:ext uri="{FF2B5EF4-FFF2-40B4-BE49-F238E27FC236}">
                <a16:creationId xmlns:a16="http://schemas.microsoft.com/office/drawing/2014/main" id="{A6953EEC-7BDE-46D5-A2A4-8A1E2F76BCF5}"/>
              </a:ext>
            </a:extLst>
          </p:cNvPr>
          <p:cNvSpPr>
            <a:spLocks noChangeArrowheads="1"/>
          </p:cNvSpPr>
          <p:nvPr/>
        </p:nvSpPr>
        <p:spPr bwMode="gray">
          <a:xfrm>
            <a:off x="1688122" y="1391455"/>
            <a:ext cx="7861507" cy="13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 anchorCtr="0"/>
          <a:lstStyle/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디지털 우정서비스 강화로 국민에게 신개념 우정서비스 제공</a:t>
            </a:r>
            <a:endParaRPr lang="en-US" altLang="ko-KR" sz="1600" spc="-150" dirty="0">
              <a:solidFill>
                <a:schemeClr val="tx1"/>
              </a:solidFill>
            </a:endParaRPr>
          </a:p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altLang="ko-KR" sz="1600" spc="-150" dirty="0">
                <a:solidFill>
                  <a:schemeClr val="tx1"/>
                </a:solidFill>
              </a:rPr>
              <a:t>P</a:t>
            </a:r>
            <a:r>
              <a:rPr lang="ko-KR" altLang="en-US" sz="1600" spc="-150" dirty="0">
                <a:solidFill>
                  <a:schemeClr val="tx1"/>
                </a:solidFill>
              </a:rPr>
              <a:t>코드의 보급 및 활용으로 편의성 및 개인정보보안 강화</a:t>
            </a:r>
          </a:p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간편하고 저렴한 디지털 금융서비스로 국민 부담 완화</a:t>
            </a:r>
          </a:p>
        </p:txBody>
      </p:sp>
      <p:sp>
        <p:nvSpPr>
          <p:cNvPr id="25" name="AutoShape 7">
            <a:extLst>
              <a:ext uri="{FF2B5EF4-FFF2-40B4-BE49-F238E27FC236}">
                <a16:creationId xmlns:a16="http://schemas.microsoft.com/office/drawing/2014/main" id="{FB4DA4FD-253A-4BD8-B0CA-BAD5AD17C313}"/>
              </a:ext>
            </a:extLst>
          </p:cNvPr>
          <p:cNvSpPr>
            <a:spLocks noChangeArrowheads="1"/>
          </p:cNvSpPr>
          <p:nvPr/>
        </p:nvSpPr>
        <p:spPr bwMode="gray">
          <a:xfrm>
            <a:off x="1688122" y="2819985"/>
            <a:ext cx="7861507" cy="163906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 anchorCtr="0"/>
          <a:lstStyle/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통상우편수요에 대응하여 대체 수입원 발굴 기회 확보</a:t>
            </a:r>
          </a:p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우정업무 분야 온라인</a:t>
            </a:r>
            <a:r>
              <a:rPr lang="en-US" altLang="ko-KR" sz="1600" spc="-150" dirty="0">
                <a:solidFill>
                  <a:schemeClr val="tx1"/>
                </a:solidFill>
              </a:rPr>
              <a:t>·</a:t>
            </a:r>
            <a:r>
              <a:rPr lang="ko-KR" altLang="en-US" sz="1600" spc="-150" dirty="0">
                <a:solidFill>
                  <a:schemeClr val="tx1"/>
                </a:solidFill>
              </a:rPr>
              <a:t>오프라인 연계 서비스 제공 영역 확대</a:t>
            </a:r>
          </a:p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우편</a:t>
            </a:r>
            <a:r>
              <a:rPr lang="en-US" altLang="ko-KR" sz="1600" spc="-150" dirty="0">
                <a:solidFill>
                  <a:schemeClr val="tx1"/>
                </a:solidFill>
              </a:rPr>
              <a:t>·</a:t>
            </a:r>
            <a:r>
              <a:rPr lang="ko-KR" altLang="en-US" sz="1600" spc="-150" dirty="0">
                <a:solidFill>
                  <a:schemeClr val="tx1"/>
                </a:solidFill>
              </a:rPr>
              <a:t>금융 통합 서비스 발굴 기반 마련</a:t>
            </a:r>
          </a:p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모바일 등 </a:t>
            </a:r>
            <a:r>
              <a:rPr lang="ko-KR" altLang="en-US" sz="1600" spc="-150" dirty="0" err="1">
                <a:solidFill>
                  <a:schemeClr val="tx1"/>
                </a:solidFill>
              </a:rPr>
              <a:t>비대면</a:t>
            </a:r>
            <a:r>
              <a:rPr lang="ko-KR" altLang="en-US" sz="1600" spc="-150" dirty="0">
                <a:solidFill>
                  <a:schemeClr val="tx1"/>
                </a:solidFill>
              </a:rPr>
              <a:t> 고객 접점 확대</a:t>
            </a:r>
          </a:p>
        </p:txBody>
      </p:sp>
      <p:sp>
        <p:nvSpPr>
          <p:cNvPr id="26" name="AutoShape 7">
            <a:extLst>
              <a:ext uri="{FF2B5EF4-FFF2-40B4-BE49-F238E27FC236}">
                <a16:creationId xmlns:a16="http://schemas.microsoft.com/office/drawing/2014/main" id="{1890E4D7-8436-41E1-9B7B-F0C7E6B00747}"/>
              </a:ext>
            </a:extLst>
          </p:cNvPr>
          <p:cNvSpPr>
            <a:spLocks noChangeArrowheads="1"/>
          </p:cNvSpPr>
          <p:nvPr/>
        </p:nvSpPr>
        <p:spPr bwMode="gray">
          <a:xfrm>
            <a:off x="1688121" y="4527325"/>
            <a:ext cx="7861507" cy="13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0" bIns="0" rtlCol="0" anchor="ctr" anchorCtr="0"/>
          <a:lstStyle/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클라우드 기반의 비용효율성 있고 확장성 있는 인프라 확충</a:t>
            </a:r>
            <a:endParaRPr lang="en-US" altLang="ko-KR" sz="1600" spc="-150" dirty="0">
              <a:solidFill>
                <a:schemeClr val="tx1"/>
              </a:solidFill>
            </a:endParaRPr>
          </a:p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새로운 서비스의 신속한 제공을 통한 </a:t>
            </a:r>
            <a:r>
              <a:rPr lang="en-US" altLang="ko-KR" sz="1600" spc="-150" dirty="0">
                <a:solidFill>
                  <a:schemeClr val="tx1"/>
                </a:solidFill>
              </a:rPr>
              <a:t>IT </a:t>
            </a:r>
            <a:r>
              <a:rPr lang="ko-KR" altLang="en-US" sz="1600" spc="-150" dirty="0">
                <a:solidFill>
                  <a:schemeClr val="tx1"/>
                </a:solidFill>
              </a:rPr>
              <a:t>서비스 경쟁력 확보</a:t>
            </a:r>
            <a:endParaRPr lang="en-US" altLang="ko-KR" sz="1600" spc="-150" dirty="0">
              <a:solidFill>
                <a:schemeClr val="tx1"/>
              </a:solidFill>
            </a:endParaRPr>
          </a:p>
          <a:p>
            <a:pPr marL="88900" indent="-88900" fontAlgn="ctr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solidFill>
                  <a:schemeClr val="tx1"/>
                </a:solidFill>
              </a:rPr>
              <a:t>블록체인 기술을 활용한 서비스 신뢰성 향상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53754A27-3E32-432A-AE51-812CE5A6B61C}"/>
              </a:ext>
            </a:extLst>
          </p:cNvPr>
          <p:cNvSpPr/>
          <p:nvPr/>
        </p:nvSpPr>
        <p:spPr>
          <a:xfrm>
            <a:off x="7072922" y="1481455"/>
            <a:ext cx="2399631" cy="1188000"/>
          </a:xfrm>
          <a:prstGeom prst="rect">
            <a:avLst/>
          </a:prstGeom>
          <a:solidFill>
            <a:srgbClr val="17375E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6000" rIns="72000" bIns="36000" rtlCol="0" anchor="ctr"/>
          <a:lstStyle/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  <a:latin typeface="맑은 고딕"/>
                <a:ea typeface="맑은 고딕" panose="020B0503020000020004" pitchFamily="50" charset="-127"/>
              </a:rPr>
              <a:t>① 편의성 향상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  <a:latin typeface="맑은 고딕"/>
                <a:ea typeface="맑은 고딕" panose="020B0503020000020004" pitchFamily="50" charset="-127"/>
              </a:rPr>
              <a:t>② 보안 강화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  <a:latin typeface="맑은 고딕"/>
                <a:ea typeface="맑은 고딕" panose="020B0503020000020004" pitchFamily="50" charset="-127"/>
              </a:rPr>
              <a:t>③ 비용 감소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B858F234-4B62-49D1-A126-ABF326FFAECB}"/>
              </a:ext>
            </a:extLst>
          </p:cNvPr>
          <p:cNvSpPr/>
          <p:nvPr/>
        </p:nvSpPr>
        <p:spPr>
          <a:xfrm>
            <a:off x="7072922" y="3045518"/>
            <a:ext cx="2399631" cy="1188000"/>
          </a:xfrm>
          <a:prstGeom prst="rect">
            <a:avLst/>
          </a:prstGeom>
          <a:solidFill>
            <a:srgbClr val="17375E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6000" rIns="72000" bIns="36000" rtlCol="0" anchor="ctr"/>
          <a:lstStyle/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</a:rPr>
              <a:t>① 고객 증가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</a:rPr>
              <a:t>② 사업영역 </a:t>
            </a:r>
            <a:r>
              <a:rPr lang="ko-KR" altLang="en-US" spc="-90" dirty="0">
                <a:solidFill>
                  <a:srgbClr val="FFFF00"/>
                </a:solidFill>
                <a:latin typeface="맑은 고딕"/>
                <a:ea typeface="맑은 고딕" panose="020B0503020000020004" pitchFamily="50" charset="-127"/>
              </a:rPr>
              <a:t>확장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</a:rPr>
              <a:t>③ 수익구조 </a:t>
            </a:r>
            <a:r>
              <a:rPr lang="ko-KR" altLang="en-US" spc="-90" dirty="0">
                <a:solidFill>
                  <a:srgbClr val="FFFF00"/>
                </a:solidFill>
                <a:latin typeface="맑은 고딕"/>
                <a:ea typeface="맑은 고딕" panose="020B0503020000020004" pitchFamily="50" charset="-127"/>
              </a:rPr>
              <a:t>확대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C8FD96F2-D2EC-4D58-98D5-8048EF1A79FA}"/>
              </a:ext>
            </a:extLst>
          </p:cNvPr>
          <p:cNvSpPr/>
          <p:nvPr/>
        </p:nvSpPr>
        <p:spPr>
          <a:xfrm>
            <a:off x="7072922" y="4616956"/>
            <a:ext cx="2399631" cy="1188000"/>
          </a:xfrm>
          <a:prstGeom prst="rect">
            <a:avLst/>
          </a:prstGeom>
          <a:solidFill>
            <a:srgbClr val="17375E"/>
          </a:soli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6000" rIns="72000" bIns="36000" rtlCol="0" anchor="ctr"/>
          <a:lstStyle/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</a:rPr>
              <a:t>① 신기술 도입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</a:rPr>
              <a:t>② 체계적 인프라 확보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pc="-90" dirty="0">
                <a:solidFill>
                  <a:srgbClr val="FFFF00"/>
                </a:solidFill>
              </a:rPr>
              <a:t>③ 경쟁력 향상</a:t>
            </a:r>
            <a:endParaRPr lang="en-US" altLang="ko-KR" spc="-90" dirty="0">
              <a:solidFill>
                <a:srgbClr val="FFFF00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9696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CD4D8796-09C5-424C-8E15-49AC08B10003}"/>
              </a:ext>
            </a:extLst>
          </p:cNvPr>
          <p:cNvSpPr txBox="1">
            <a:spLocks/>
          </p:cNvSpPr>
          <p:nvPr/>
        </p:nvSpPr>
        <p:spPr bwMode="auto">
          <a:xfrm>
            <a:off x="236537" y="9525"/>
            <a:ext cx="695214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1800" b="1" dirty="0">
                <a:solidFill>
                  <a:prstClr val="black"/>
                </a:solidFill>
              </a:rPr>
              <a:t>정량적 기대효과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C87E4C-DA96-4E2E-B3B3-9FF52FA1462D}"/>
              </a:ext>
            </a:extLst>
          </p:cNvPr>
          <p:cNvSpPr/>
          <p:nvPr/>
        </p:nvSpPr>
        <p:spPr>
          <a:xfrm>
            <a:off x="7364843" y="315830"/>
            <a:ext cx="2533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Ⅴ.</a:t>
            </a: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구축을 위한 이행 계획은</a:t>
            </a:r>
            <a:r>
              <a:rPr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7DF56FC-215E-404E-8B33-196C7ED8E3E4}"/>
              </a:ext>
            </a:extLst>
          </p:cNvPr>
          <p:cNvSpPr/>
          <p:nvPr/>
        </p:nvSpPr>
        <p:spPr>
          <a:xfrm>
            <a:off x="283647" y="4488799"/>
            <a:ext cx="1148339" cy="997676"/>
          </a:xfrm>
          <a:prstGeom prst="rect">
            <a:avLst/>
          </a:prstGeom>
          <a:gradFill flip="none" rotWithShape="1">
            <a:gsLst>
              <a:gs pos="31000">
                <a:srgbClr val="38ABB5"/>
              </a:gs>
              <a:gs pos="100000">
                <a:srgbClr val="77C3CB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사회 〮 경제적</a:t>
            </a:r>
            <a:endParaRPr lang="en-US" altLang="ko-KR" sz="14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편익</a:t>
            </a:r>
            <a:endParaRPr lang="en-US" altLang="ko-KR" sz="14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국민</a:t>
            </a:r>
            <a:r>
              <a:rPr lang="en-US" altLang="ko-KR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)</a:t>
            </a:r>
            <a:endParaRPr lang="ko-KR" altLang="en-US" sz="14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500410F-2AB1-4E3C-806F-367439C46CCC}"/>
              </a:ext>
            </a:extLst>
          </p:cNvPr>
          <p:cNvSpPr/>
          <p:nvPr/>
        </p:nvSpPr>
        <p:spPr>
          <a:xfrm>
            <a:off x="1499843" y="4488799"/>
            <a:ext cx="2918331" cy="480341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종이 우편 비용 절감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478E8B5-8ABD-4CA1-86E6-158AFE2986C5}"/>
              </a:ext>
            </a:extLst>
          </p:cNvPr>
          <p:cNvSpPr/>
          <p:nvPr/>
        </p:nvSpPr>
        <p:spPr>
          <a:xfrm>
            <a:off x="1499843" y="5038249"/>
            <a:ext cx="2918331" cy="44822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우체국 창구 방문 시간 절감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9AB5726-9460-4EEC-AE81-81034FD6E9C3}"/>
              </a:ext>
            </a:extLst>
          </p:cNvPr>
          <p:cNvSpPr/>
          <p:nvPr/>
        </p:nvSpPr>
        <p:spPr>
          <a:xfrm>
            <a:off x="8474015" y="4488799"/>
            <a:ext cx="1148339" cy="480341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b"/>
            <a:r>
              <a:rPr lang="en-US" altLang="ko-KR" sz="1400" dirty="0">
                <a:solidFill>
                  <a:schemeClr val="tx1"/>
                </a:solidFill>
              </a:rPr>
              <a:t>19,401</a:t>
            </a:r>
            <a:endParaRPr lang="en-US" altLang="ko-KR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C5625CA-CA64-4E6C-BAC2-29426D15F433}"/>
              </a:ext>
            </a:extLst>
          </p:cNvPr>
          <p:cNvSpPr/>
          <p:nvPr/>
        </p:nvSpPr>
        <p:spPr>
          <a:xfrm>
            <a:off x="8474015" y="5038249"/>
            <a:ext cx="1148339" cy="44822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b"/>
            <a:r>
              <a:rPr lang="en-US" altLang="ko-KR" sz="1400" dirty="0">
                <a:solidFill>
                  <a:schemeClr val="tx1"/>
                </a:solidFill>
              </a:rPr>
              <a:t>73,832</a:t>
            </a:r>
            <a:endParaRPr lang="en-US" altLang="ko-KR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3A741AC-DED2-4F03-985C-F8C167CCB32C}"/>
              </a:ext>
            </a:extLst>
          </p:cNvPr>
          <p:cNvSpPr/>
          <p:nvPr/>
        </p:nvSpPr>
        <p:spPr>
          <a:xfrm>
            <a:off x="8485181" y="5555517"/>
            <a:ext cx="1148339" cy="418121"/>
          </a:xfrm>
          <a:prstGeom prst="rect">
            <a:avLst/>
          </a:prstGeom>
          <a:solidFill>
            <a:srgbClr val="006DD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93,233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C0AC02C-2FE9-4420-A6BD-73638C8AC28A}"/>
              </a:ext>
            </a:extLst>
          </p:cNvPr>
          <p:cNvSpPr/>
          <p:nvPr/>
        </p:nvSpPr>
        <p:spPr>
          <a:xfrm>
            <a:off x="4486031" y="4488799"/>
            <a:ext cx="3920127" cy="480341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디지털 우편 사서함을 기반으로하는 전자우편이용에 따른 종이 비용 절감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66A1DC2-669C-4032-AEF0-77F03502BF22}"/>
              </a:ext>
            </a:extLst>
          </p:cNvPr>
          <p:cNvSpPr/>
          <p:nvPr/>
        </p:nvSpPr>
        <p:spPr>
          <a:xfrm>
            <a:off x="4486031" y="5038249"/>
            <a:ext cx="3920127" cy="448227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국민들이 통상 서장 우편물을 발송하기위해 우체국을 방문하는 비용의 절감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03D6C77-C3FE-4AAF-9B68-3C389B23AB42}"/>
              </a:ext>
            </a:extLst>
          </p:cNvPr>
          <p:cNvSpPr/>
          <p:nvPr/>
        </p:nvSpPr>
        <p:spPr>
          <a:xfrm>
            <a:off x="4487994" y="5555517"/>
            <a:ext cx="3929330" cy="418121"/>
          </a:xfrm>
          <a:prstGeom prst="rect">
            <a:avLst/>
          </a:prstGeom>
          <a:solidFill>
            <a:srgbClr val="11BD73"/>
          </a:solidFill>
          <a:ln w="6350">
            <a:solidFill>
              <a:srgbClr val="11BD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dirty="0">
                <a:solidFill>
                  <a:schemeClr val="bg1"/>
                </a:solidFill>
                <a:latin typeface="+mn-ea"/>
              </a:rPr>
              <a:t>사회경제적 편익 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B24595E-D7CC-4B52-A8B4-613FD3A59E86}"/>
              </a:ext>
            </a:extLst>
          </p:cNvPr>
          <p:cNvSpPr/>
          <p:nvPr/>
        </p:nvSpPr>
        <p:spPr>
          <a:xfrm>
            <a:off x="8474015" y="3953747"/>
            <a:ext cx="1148339" cy="432048"/>
          </a:xfrm>
          <a:prstGeom prst="rect">
            <a:avLst/>
          </a:prstGeom>
          <a:solidFill>
            <a:srgbClr val="006DD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106,432</a:t>
            </a: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2B77D6A-1558-4C18-A92F-038C661723B0}"/>
              </a:ext>
            </a:extLst>
          </p:cNvPr>
          <p:cNvSpPr/>
          <p:nvPr/>
        </p:nvSpPr>
        <p:spPr>
          <a:xfrm>
            <a:off x="283646" y="1608480"/>
            <a:ext cx="1148339" cy="2288028"/>
          </a:xfrm>
          <a:prstGeom prst="rect">
            <a:avLst/>
          </a:prstGeom>
          <a:gradFill flip="none" rotWithShape="1">
            <a:gsLst>
              <a:gs pos="24000">
                <a:srgbClr val="334D97"/>
              </a:gs>
              <a:gs pos="100000">
                <a:srgbClr val="1C64CE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63500" dist="25400" dir="16200000">
              <a:schemeClr val="tx1">
                <a:alpha val="1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 defTabSz="914400" fontAlgn="base" latinLnBrk="1">
              <a:lnSpc>
                <a:spcPct val="120000"/>
              </a:lnSpc>
            </a:pPr>
            <a:r>
              <a:rPr kumimoji="1" lang="ko-KR" altLang="en-US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재무적</a:t>
            </a:r>
            <a:endParaRPr kumimoji="1" lang="en-US" altLang="ko-KR" sz="14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lnSpc>
                <a:spcPct val="120000"/>
              </a:lnSpc>
            </a:pPr>
            <a:r>
              <a:rPr kumimoji="1" lang="ko-KR" altLang="en-US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편익</a:t>
            </a:r>
            <a:endParaRPr kumimoji="1" lang="en-US" altLang="ko-KR" sz="14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  <a:p>
            <a:pPr algn="ctr" defTabSz="914400" fontAlgn="base" latinLnBrk="1">
              <a:lnSpc>
                <a:spcPct val="120000"/>
              </a:lnSpc>
            </a:pPr>
            <a:r>
              <a:rPr kumimoji="1" lang="en-US" altLang="ko-KR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kumimoji="1" lang="ko-KR" altLang="en-US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본부</a:t>
            </a:r>
            <a:r>
              <a:rPr kumimoji="1" lang="en-US" altLang="ko-KR" sz="1400" b="1" spc="-90" dirty="0">
                <a:solidFill>
                  <a:schemeClr val="bg1"/>
                </a:solidFill>
                <a:latin typeface="맑은 고딕"/>
                <a:ea typeface="맑은 고딕" panose="020B0503020000020004" pitchFamily="50" charset="-127"/>
              </a:rPr>
              <a:t>)</a:t>
            </a:r>
            <a:endParaRPr kumimoji="1" lang="ko-KR" altLang="en-US" sz="1400" b="1" spc="-90" dirty="0">
              <a:solidFill>
                <a:schemeClr val="bg1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607391A-5149-4D23-8437-3A1D0155E387}"/>
              </a:ext>
            </a:extLst>
          </p:cNvPr>
          <p:cNvSpPr/>
          <p:nvPr/>
        </p:nvSpPr>
        <p:spPr>
          <a:xfrm>
            <a:off x="1499842" y="2079247"/>
            <a:ext cx="2918331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하이브리드 메일 일반서비스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39AB361-F92B-43A7-A9D6-930230482840}"/>
              </a:ext>
            </a:extLst>
          </p:cNvPr>
          <p:cNvSpPr/>
          <p:nvPr/>
        </p:nvSpPr>
        <p:spPr>
          <a:xfrm>
            <a:off x="8474014" y="2079247"/>
            <a:ext cx="1148339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b"/>
            <a:r>
              <a:rPr lang="en-US" altLang="ko-KR" sz="1400" dirty="0">
                <a:solidFill>
                  <a:schemeClr val="tx1"/>
                </a:solidFill>
              </a:rPr>
              <a:t>5,609</a:t>
            </a:r>
            <a:endParaRPr lang="en-US" altLang="ko-KR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05D1B05-BBB9-45F5-A87A-9B3FFE4014A2}"/>
              </a:ext>
            </a:extLst>
          </p:cNvPr>
          <p:cNvSpPr/>
          <p:nvPr/>
        </p:nvSpPr>
        <p:spPr>
          <a:xfrm>
            <a:off x="4486030" y="2079247"/>
            <a:ext cx="3920127" cy="41582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하이브리드 일반 우편서비스를 제공하여 이탈고객 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30%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를 재 확보하여 서비스 매출 추가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773481D-C152-428E-A525-C942D4207931}"/>
              </a:ext>
            </a:extLst>
          </p:cNvPr>
          <p:cNvSpPr/>
          <p:nvPr/>
        </p:nvSpPr>
        <p:spPr>
          <a:xfrm>
            <a:off x="1499842" y="2543992"/>
            <a:ext cx="2918331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하이브리드 메일 등기서비스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558AB6C-E111-40C9-83EC-BB266E0E833A}"/>
              </a:ext>
            </a:extLst>
          </p:cNvPr>
          <p:cNvSpPr/>
          <p:nvPr/>
        </p:nvSpPr>
        <p:spPr>
          <a:xfrm>
            <a:off x="8474015" y="2543992"/>
            <a:ext cx="1148339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b"/>
            <a:r>
              <a:rPr lang="en-US" altLang="ko-KR" sz="1400" dirty="0">
                <a:solidFill>
                  <a:schemeClr val="tx1"/>
                </a:solidFill>
              </a:rPr>
              <a:t>2,798</a:t>
            </a:r>
            <a:endParaRPr lang="en-US" altLang="ko-KR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C03B8E0-E671-4E62-96FB-D8EF7BA8FA79}"/>
              </a:ext>
            </a:extLst>
          </p:cNvPr>
          <p:cNvSpPr/>
          <p:nvPr/>
        </p:nvSpPr>
        <p:spPr>
          <a:xfrm>
            <a:off x="4486031" y="2543992"/>
            <a:ext cx="3920127" cy="41582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하이브리드 등기 우편서비스를 제공하여 이탈고객 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30%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를 재 확보하여 서비스 매출 추가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A960081-CF9E-4B5B-9726-B20045335A89}"/>
              </a:ext>
            </a:extLst>
          </p:cNvPr>
          <p:cNvSpPr/>
          <p:nvPr/>
        </p:nvSpPr>
        <p:spPr>
          <a:xfrm>
            <a:off x="1499842" y="1614502"/>
            <a:ext cx="2918331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사서함 이용수수료</a:t>
            </a:r>
            <a:r>
              <a:rPr lang="en-US" altLang="ko-KR" sz="1400" spc="-9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발송고객</a:t>
            </a:r>
            <a:r>
              <a:rPr lang="en-US" altLang="ko-KR" sz="1400" spc="-90" dirty="0">
                <a:solidFill>
                  <a:schemeClr val="tx1"/>
                </a:solidFill>
                <a:latin typeface="+mn-ea"/>
              </a:rPr>
              <a:t>)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9A43D6E-6065-4D9B-8624-6F8243A5C858}"/>
              </a:ext>
            </a:extLst>
          </p:cNvPr>
          <p:cNvSpPr/>
          <p:nvPr/>
        </p:nvSpPr>
        <p:spPr>
          <a:xfrm>
            <a:off x="8474014" y="1614502"/>
            <a:ext cx="1148339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b"/>
            <a:r>
              <a:rPr lang="en-US" altLang="ko-KR" sz="1400" dirty="0">
                <a:solidFill>
                  <a:schemeClr val="tx1"/>
                </a:solidFill>
              </a:rPr>
              <a:t>22,359</a:t>
            </a:r>
            <a:endParaRPr lang="en-US" altLang="ko-KR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B394062-28C6-40CE-97F5-3E49505081A1}"/>
              </a:ext>
            </a:extLst>
          </p:cNvPr>
          <p:cNvSpPr/>
          <p:nvPr/>
        </p:nvSpPr>
        <p:spPr>
          <a:xfrm>
            <a:off x="4497196" y="1614502"/>
            <a:ext cx="3920127" cy="41582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디지털 우편 사서함의 서비스 이용료 수입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3094DFF8-E6BF-46AA-B7E7-05462B76804D}"/>
              </a:ext>
            </a:extLst>
          </p:cNvPr>
          <p:cNvSpPr/>
          <p:nvPr/>
        </p:nvSpPr>
        <p:spPr>
          <a:xfrm>
            <a:off x="4486031" y="3953747"/>
            <a:ext cx="3920128" cy="432048"/>
          </a:xfrm>
          <a:prstGeom prst="rect">
            <a:avLst/>
          </a:prstGeom>
          <a:solidFill>
            <a:srgbClr val="11BD73"/>
          </a:solidFill>
          <a:ln w="6350">
            <a:solidFill>
              <a:srgbClr val="11BD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dirty="0">
                <a:solidFill>
                  <a:schemeClr val="bg1"/>
                </a:solidFill>
                <a:latin typeface="+mn-ea"/>
              </a:rPr>
              <a:t>재무적 편익 계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EA63C7-07D7-4006-AE13-68E759CD0580}"/>
              </a:ext>
            </a:extLst>
          </p:cNvPr>
          <p:cNvSpPr txBox="1"/>
          <p:nvPr/>
        </p:nvSpPr>
        <p:spPr>
          <a:xfrm>
            <a:off x="8239475" y="1362258"/>
            <a:ext cx="14927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(10</a:t>
            </a:r>
            <a:r>
              <a:rPr lang="ko-KR" altLang="en-US" sz="1000" dirty="0"/>
              <a:t>년간</a:t>
            </a:r>
            <a:r>
              <a:rPr lang="en-US" altLang="ko-KR" sz="1000" dirty="0"/>
              <a:t>,</a:t>
            </a:r>
            <a:r>
              <a:rPr lang="ko-KR" altLang="en-US" sz="1000" dirty="0"/>
              <a:t> 단위 </a:t>
            </a:r>
            <a:r>
              <a:rPr lang="en-US" altLang="ko-KR" sz="1000" dirty="0"/>
              <a:t>: </a:t>
            </a:r>
            <a:r>
              <a:rPr lang="ko-KR" altLang="en-US" sz="1000" dirty="0"/>
              <a:t>백만원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BA0EEECA-3DB7-49C4-A9B3-B11F8EE90C7E}"/>
              </a:ext>
            </a:extLst>
          </p:cNvPr>
          <p:cNvSpPr/>
          <p:nvPr/>
        </p:nvSpPr>
        <p:spPr>
          <a:xfrm>
            <a:off x="1499842" y="3008737"/>
            <a:ext cx="2918331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우편발송 대행 </a:t>
            </a:r>
            <a:r>
              <a:rPr lang="en-US" altLang="ko-KR" sz="1400" spc="-9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등기우편</a:t>
            </a:r>
            <a:r>
              <a:rPr lang="en-US" altLang="ko-KR" sz="1400" spc="-90" dirty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400" spc="-9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DEE026E8-760F-40BC-BBB7-F9A1A92CC6F9}"/>
              </a:ext>
            </a:extLst>
          </p:cNvPr>
          <p:cNvSpPr/>
          <p:nvPr/>
        </p:nvSpPr>
        <p:spPr>
          <a:xfrm>
            <a:off x="8474014" y="3008737"/>
            <a:ext cx="1148339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b"/>
            <a:r>
              <a:rPr lang="en-US" altLang="ko-KR" sz="1400" dirty="0">
                <a:solidFill>
                  <a:schemeClr val="tx1"/>
                </a:solidFill>
              </a:rPr>
              <a:t>25,183</a:t>
            </a:r>
            <a:endParaRPr lang="en-US" altLang="ko-KR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FD99C8F-353A-43A0-9281-3875C66E7CE5}"/>
              </a:ext>
            </a:extLst>
          </p:cNvPr>
          <p:cNvSpPr/>
          <p:nvPr/>
        </p:nvSpPr>
        <p:spPr>
          <a:xfrm>
            <a:off x="4486030" y="3008737"/>
            <a:ext cx="3920127" cy="41582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우편발송 대행은 감소되고 있는 통상물량 중 발송대행으로 예상되는 등기우편 물량 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30%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에 대해 우편비용으로 매출</a:t>
            </a: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D26C9EF-93CF-435A-9E76-F698F8668A06}"/>
              </a:ext>
            </a:extLst>
          </p:cNvPr>
          <p:cNvSpPr/>
          <p:nvPr/>
        </p:nvSpPr>
        <p:spPr>
          <a:xfrm>
            <a:off x="1499842" y="3473482"/>
            <a:ext cx="2918331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우편발송 대행 </a:t>
            </a:r>
            <a:r>
              <a:rPr lang="en-US" altLang="ko-KR" sz="1400" spc="-9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spc="-90" dirty="0">
                <a:solidFill>
                  <a:schemeClr val="tx1"/>
                </a:solidFill>
                <a:latin typeface="+mn-ea"/>
              </a:rPr>
              <a:t>일반우편</a:t>
            </a:r>
            <a:r>
              <a:rPr lang="en-US" altLang="ko-KR" sz="1400" spc="-90" dirty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400" spc="-9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FBCF3E72-DFDC-40ED-8AB1-24F9A9B14419}"/>
              </a:ext>
            </a:extLst>
          </p:cNvPr>
          <p:cNvSpPr/>
          <p:nvPr/>
        </p:nvSpPr>
        <p:spPr>
          <a:xfrm>
            <a:off x="8474014" y="3473482"/>
            <a:ext cx="1148339" cy="41582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fontAlgn="b"/>
            <a:r>
              <a:rPr lang="en-US" altLang="ko-KR" sz="1400" dirty="0">
                <a:solidFill>
                  <a:schemeClr val="tx1"/>
                </a:solidFill>
              </a:rPr>
              <a:t>50,482</a:t>
            </a:r>
            <a:endParaRPr lang="en-US" altLang="ko-KR" sz="1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0942988C-C6C5-4877-AA97-A34644C14E1B}"/>
              </a:ext>
            </a:extLst>
          </p:cNvPr>
          <p:cNvSpPr/>
          <p:nvPr/>
        </p:nvSpPr>
        <p:spPr>
          <a:xfrm>
            <a:off x="4486030" y="3473482"/>
            <a:ext cx="3920127" cy="41582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우편발송 대행은 감소되고 있는 통상물량 중 발송대행으로 예상되는 일반우편 물량 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30%</a:t>
            </a:r>
            <a:r>
              <a:rPr lang="ko-KR" altLang="en-US" sz="1100" dirty="0">
                <a:solidFill>
                  <a:schemeClr val="tx1"/>
                </a:solidFill>
                <a:latin typeface="+mn-ea"/>
              </a:rPr>
              <a:t>에 대해 우편비용으로 매출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6AAD2A09-80C7-44C2-984E-04EC109F795A}"/>
              </a:ext>
            </a:extLst>
          </p:cNvPr>
          <p:cNvSpPr/>
          <p:nvPr/>
        </p:nvSpPr>
        <p:spPr>
          <a:xfrm>
            <a:off x="6767560" y="6042679"/>
            <a:ext cx="302198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정량적 기대효과는 조정 중이며 최종적으로 변경 될 수 있음</a:t>
            </a:r>
          </a:p>
        </p:txBody>
      </p:sp>
      <p:sp>
        <p:nvSpPr>
          <p:cNvPr id="35" name="Rectangle 3">
            <a:extLst>
              <a:ext uri="{FF2B5EF4-FFF2-40B4-BE49-F238E27FC236}">
                <a16:creationId xmlns:a16="http://schemas.microsoft.com/office/drawing/2014/main" id="{9FCC5E18-12B7-4C03-9480-12FCAC51BD24}"/>
              </a:ext>
            </a:extLst>
          </p:cNvPr>
          <p:cNvSpPr txBox="1">
            <a:spLocks/>
          </p:cNvSpPr>
          <p:nvPr/>
        </p:nvSpPr>
        <p:spPr bwMode="auto">
          <a:xfrm>
            <a:off x="432368" y="791138"/>
            <a:ext cx="90332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defRPr kumimoji="0" sz="2000" spc="-150"/>
            </a:lvl1pPr>
          </a:lstStyle>
          <a:p>
            <a:pPr>
              <a:lnSpc>
                <a:spcPct val="100000"/>
              </a:lnSpc>
            </a:pPr>
            <a:r>
              <a:rPr lang="ko-KR" altLang="en-US" spc="-120" dirty="0">
                <a:solidFill>
                  <a:schemeClr val="bg1"/>
                </a:solidFill>
              </a:rPr>
              <a:t>디지털 우정플랫폼 구축 시 국민 및 재무적 편익이 발생하여</a:t>
            </a:r>
            <a:r>
              <a:rPr lang="en-US" altLang="ko-KR" spc="-120" dirty="0">
                <a:solidFill>
                  <a:schemeClr val="bg1"/>
                </a:solidFill>
              </a:rPr>
              <a:t> </a:t>
            </a:r>
            <a:r>
              <a:rPr lang="ko-KR" altLang="en-US" spc="-120" dirty="0">
                <a:solidFill>
                  <a:srgbClr val="FFFF00"/>
                </a:solidFill>
              </a:rPr>
              <a:t>높은 사업타당성 확보</a:t>
            </a:r>
            <a:r>
              <a:rPr lang="ko-KR" altLang="en-US" spc="-12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083122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F3BBD5-7FF8-4642-839A-260BF0A6EC0C}"/>
              </a:ext>
            </a:extLst>
          </p:cNvPr>
          <p:cNvSpPr txBox="1"/>
          <p:nvPr/>
        </p:nvSpPr>
        <p:spPr>
          <a:xfrm>
            <a:off x="0" y="2350000"/>
            <a:ext cx="9906000" cy="58782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감사합니다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8175784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Mod val="20000"/>
            <a:lumOff val="80000"/>
          </a:schemeClr>
        </a:solidFill>
        <a:ln w="3175"/>
      </a:spPr>
      <a:bodyPr rtlCol="0" anchor="ctr"/>
      <a:lstStyle>
        <a:defPPr algn="ctr">
          <a:defRPr sz="120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sz="12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8457</TotalTime>
  <Words>4255</Words>
  <Application>Microsoft Office PowerPoint</Application>
  <PresentationFormat>A4 용지(210x297mm)</PresentationFormat>
  <Paragraphs>1055</Paragraphs>
  <Slides>39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3" baseType="lpstr">
      <vt:lpstr>맑은 고딕</vt:lpstr>
      <vt:lpstr>Arial</vt:lpstr>
      <vt:lpstr>Wingdings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Yujin Lee</dc:creator>
  <cp:lastModifiedBy>정 민호</cp:lastModifiedBy>
  <cp:revision>1070</cp:revision>
  <cp:lastPrinted>2019-05-22T12:50:01Z</cp:lastPrinted>
  <dcterms:created xsi:type="dcterms:W3CDTF">2019-01-14T00:53:32Z</dcterms:created>
  <dcterms:modified xsi:type="dcterms:W3CDTF">2019-05-22T12:51:28Z</dcterms:modified>
</cp:coreProperties>
</file>