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commentAuthors.xml" ContentType="application/vnd.openxmlformats-officedocument.presentationml.commentAuth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1962" r:id="rId2"/>
    <p:sldId id="1964" r:id="rId3"/>
    <p:sldId id="1965" r:id="rId4"/>
    <p:sldId id="1966" r:id="rId5"/>
    <p:sldId id="1967" r:id="rId6"/>
    <p:sldId id="1957" r:id="rId7"/>
    <p:sldId id="1878" r:id="rId8"/>
    <p:sldId id="1877" r:id="rId9"/>
    <p:sldId id="1961" r:id="rId10"/>
    <p:sldId id="1968" r:id="rId11"/>
  </p:sldIdLst>
  <p:sldSz cx="9906000" cy="6858000" type="A4"/>
  <p:notesSz cx="6735763" cy="9866313"/>
  <p:embeddedFontLst>
    <p:embeddedFont>
      <p:font typeface="HY헤드라인M" pitchFamily="18" charset="-127"/>
      <p:regular r:id="rId14"/>
    </p:embeddedFont>
    <p:embeddedFont>
      <p:font typeface="나눔고딕 ExtraBold" charset="-127"/>
      <p:bold r:id="rId15"/>
    </p:embeddedFont>
    <p:embeddedFont>
      <p:font typeface="나눔바른고딕" charset="-127"/>
      <p:regular r:id="rId16"/>
      <p:bold r:id="rId17"/>
    </p:embeddedFont>
    <p:embeddedFont>
      <p:font typeface="다음_Regular" charset="-127"/>
      <p:regular r:id="rId18"/>
    </p:embeddedFont>
    <p:embeddedFont>
      <p:font typeface="맑은 고딕" pitchFamily="50" charset="-127"/>
      <p:regular r:id="rId19"/>
      <p:bold r:id="rId2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3" userDrawn="1">
          <p15:clr>
            <a:srgbClr val="A4A3A4"/>
          </p15:clr>
        </p15:guide>
        <p15:guide id="2" pos="3301" userDrawn="1">
          <p15:clr>
            <a:srgbClr val="A4A3A4"/>
          </p15:clr>
        </p15:guide>
        <p15:guide id="3" orient="horz" pos="1230" userDrawn="1">
          <p15:clr>
            <a:srgbClr val="A4A3A4"/>
          </p15:clr>
        </p15:guide>
        <p15:guide id="4" orient="horz" pos="2228" userDrawn="1">
          <p15:clr>
            <a:srgbClr val="A4A3A4"/>
          </p15:clr>
        </p15:guide>
        <p15:guide id="5" orient="horz" pos="3861" userDrawn="1">
          <p15:clr>
            <a:srgbClr val="A4A3A4"/>
          </p15:clr>
        </p15:guide>
        <p15:guide id="6" pos="3823" userDrawn="1">
          <p15:clr>
            <a:srgbClr val="A4A3A4"/>
          </p15:clr>
        </p15:guide>
        <p15:guide id="7" pos="6046" userDrawn="1">
          <p15:clr>
            <a:srgbClr val="A4A3A4"/>
          </p15:clr>
        </p15:guide>
        <p15:guide id="8" pos="580" userDrawn="1">
          <p15:clr>
            <a:srgbClr val="A4A3A4"/>
          </p15:clr>
        </p15:guide>
        <p15:guide id="9" pos="5660" userDrawn="1">
          <p15:clr>
            <a:srgbClr val="A4A3A4"/>
          </p15:clr>
        </p15:guide>
        <p15:guide id="10" pos="4957" userDrawn="1">
          <p15:clr>
            <a:srgbClr val="A4A3A4"/>
          </p15:clr>
        </p15:guide>
        <p15:guide id="11" orient="horz" pos="3634" userDrawn="1">
          <p15:clr>
            <a:srgbClr val="A4A3A4"/>
          </p15:clr>
        </p15:guide>
        <p15:guide id="12" pos="6068" userDrawn="1">
          <p15:clr>
            <a:srgbClr val="A4A3A4"/>
          </p15:clr>
        </p15:guide>
        <p15:guide id="13" orient="horz" pos="84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n" initials="h" lastIdx="1" clrIdx="0">
    <p:extLst>
      <p:ext uri="{19B8F6BF-5375-455C-9EA6-DF929625EA0E}">
        <p15:presenceInfo xmlns:p15="http://schemas.microsoft.com/office/powerpoint/2012/main" xmlns="" userId="hu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ks_c_5601-1987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9EE0E8"/>
    <a:srgbClr val="F8BB1C"/>
    <a:srgbClr val="C1D6ED"/>
    <a:srgbClr val="125F9E"/>
    <a:srgbClr val="FFFF99"/>
    <a:srgbClr val="FFCC66"/>
    <a:srgbClr val="516793"/>
    <a:srgbClr val="FFC460"/>
    <a:srgbClr val="FFA000"/>
    <a:srgbClr val="E1CCF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2794" autoAdjust="0"/>
    <p:restoredTop sz="82389" autoAdjust="0"/>
  </p:normalViewPr>
  <p:slideViewPr>
    <p:cSldViewPr showGuides="1">
      <p:cViewPr varScale="1">
        <p:scale>
          <a:sx n="116" d="100"/>
          <a:sy n="116" d="100"/>
        </p:scale>
        <p:origin x="-1350" y="-96"/>
      </p:cViewPr>
      <p:guideLst>
        <p:guide orient="horz" pos="2183"/>
        <p:guide orient="horz" pos="1230"/>
        <p:guide orient="horz" pos="2228"/>
        <p:guide orient="horz" pos="3861"/>
        <p:guide orient="horz" pos="3634"/>
        <p:guide orient="horz" pos="845"/>
        <p:guide pos="3301"/>
        <p:guide pos="3823"/>
        <p:guide pos="6046"/>
        <p:guide pos="580"/>
        <p:guide pos="5660"/>
        <p:guide pos="4957"/>
        <p:guide pos="6068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25" d="100"/>
        <a:sy n="125" d="100"/>
      </p:scale>
      <p:origin x="0" y="-109764"/>
    </p:cViewPr>
  </p:sorterViewPr>
  <p:notesViewPr>
    <p:cSldViewPr showGuides="1">
      <p:cViewPr varScale="1">
        <p:scale>
          <a:sx n="74" d="100"/>
          <a:sy n="74" d="100"/>
        </p:scale>
        <p:origin x="2124" y="6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18621" cy="494813"/>
          </a:xfrm>
          <a:prstGeom prst="rect">
            <a:avLst/>
          </a:prstGeom>
        </p:spPr>
        <p:txBody>
          <a:bodyPr vert="horz" lIns="90635" tIns="45317" rIns="90635" bIns="45317" rtlCol="0"/>
          <a:lstStyle>
            <a:lvl1pPr algn="l">
              <a:defRPr sz="1200"/>
            </a:lvl1pPr>
          </a:lstStyle>
          <a:p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5572" y="0"/>
            <a:ext cx="2918621" cy="494813"/>
          </a:xfrm>
          <a:prstGeom prst="rect">
            <a:avLst/>
          </a:prstGeom>
        </p:spPr>
        <p:txBody>
          <a:bodyPr vert="horz" lIns="90635" tIns="45317" rIns="90635" bIns="45317" rtlCol="0"/>
          <a:lstStyle>
            <a:lvl1pPr algn="r">
              <a:defRPr sz="1200"/>
            </a:lvl1pPr>
          </a:lstStyle>
          <a:p>
            <a:fld id="{3F1ADE27-C93F-47A8-9079-30FF4670158F}" type="datetimeFigureOut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2017-06-19</a:t>
            </a:fld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371502"/>
            <a:ext cx="2918621" cy="494813"/>
          </a:xfrm>
          <a:prstGeom prst="rect">
            <a:avLst/>
          </a:prstGeom>
        </p:spPr>
        <p:txBody>
          <a:bodyPr vert="horz" lIns="90635" tIns="45317" rIns="90635" bIns="45317" rtlCol="0" anchor="b"/>
          <a:lstStyle>
            <a:lvl1pPr algn="l">
              <a:defRPr sz="1200"/>
            </a:lvl1pPr>
          </a:lstStyle>
          <a:p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5572" y="9371502"/>
            <a:ext cx="2918621" cy="494813"/>
          </a:xfrm>
          <a:prstGeom prst="rect">
            <a:avLst/>
          </a:prstGeom>
        </p:spPr>
        <p:txBody>
          <a:bodyPr vert="horz" lIns="90635" tIns="45317" rIns="90635" bIns="45317" rtlCol="0" anchor="b"/>
          <a:lstStyle>
            <a:lvl1pPr algn="r">
              <a:defRPr sz="1200"/>
            </a:lvl1pPr>
          </a:lstStyle>
          <a:p>
            <a:fld id="{D9D8C6AF-23B0-41A3-8168-1E113FC12E35}" type="slidenum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‹#›</a:t>
            </a:fld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967903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18831" cy="495029"/>
          </a:xfrm>
          <a:prstGeom prst="rect">
            <a:avLst/>
          </a:prstGeom>
        </p:spPr>
        <p:txBody>
          <a:bodyPr vert="horz" lIns="90635" tIns="45317" rIns="90635" bIns="45317" rtlCol="0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5374" y="2"/>
            <a:ext cx="2918831" cy="495029"/>
          </a:xfrm>
          <a:prstGeom prst="rect">
            <a:avLst/>
          </a:prstGeom>
        </p:spPr>
        <p:txBody>
          <a:bodyPr vert="horz" lIns="90635" tIns="45317" rIns="90635" bIns="45317" rtlCol="0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E1DC4728-F310-446D-BE72-0CF4FDA4569B}" type="datetimeFigureOut">
              <a:rPr lang="ko-KR" altLang="en-US" smtClean="0"/>
              <a:pPr/>
              <a:t>2017-06-19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63613" y="1233488"/>
            <a:ext cx="480853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635" tIns="45317" rIns="90635" bIns="45317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577" y="4748165"/>
            <a:ext cx="5388610" cy="3884860"/>
          </a:xfrm>
          <a:prstGeom prst="rect">
            <a:avLst/>
          </a:prstGeom>
        </p:spPr>
        <p:txBody>
          <a:bodyPr vert="horz" lIns="90635" tIns="45317" rIns="90635" bIns="45317" rtlCol="0"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0635" tIns="45317" rIns="90635" bIns="45317" rtlCol="0" anchor="b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0635" tIns="45317" rIns="90635" bIns="45317" rtlCol="0" anchor="b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A830654A-A9DA-4183-85F3-85B863A15F31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1870164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 userDrawn="1"/>
        </p:nvSpPr>
        <p:spPr>
          <a:xfrm>
            <a:off x="1347752" y="1208946"/>
            <a:ext cx="2885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spc="100" baseline="0" dirty="0" smtClean="0">
                <a:solidFill>
                  <a:prstClr val="white"/>
                </a:solidFill>
              </a:rPr>
              <a:t>CONTENTS</a:t>
            </a:r>
            <a:endParaRPr lang="ko-KR" altLang="en-US" sz="3600" b="1" spc="100" baseline="0" dirty="0">
              <a:solidFill>
                <a:prstClr val="white"/>
              </a:solidFill>
            </a:endParaRPr>
          </a:p>
        </p:txBody>
      </p:sp>
      <p:sp>
        <p:nvSpPr>
          <p:cNvPr id="9" name="오각형 8"/>
          <p:cNvSpPr/>
          <p:nvPr userDrawn="1"/>
        </p:nvSpPr>
        <p:spPr>
          <a:xfrm rot="5400000">
            <a:off x="297683" y="789907"/>
            <a:ext cx="1029714" cy="648072"/>
          </a:xfrm>
          <a:prstGeom prst="homePlate">
            <a:avLst>
              <a:gd name="adj" fmla="val 3670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3301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980728"/>
            <a:ext cx="9906000" cy="1080120"/>
          </a:xfrm>
          <a:prstGeom prst="rect">
            <a:avLst/>
          </a:prstGeom>
          <a:solidFill>
            <a:srgbClr val="125F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1347752" y="1208946"/>
            <a:ext cx="2885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600" b="1" spc="100" baseline="0" dirty="0" smtClean="0">
                <a:solidFill>
                  <a:prstClr val="white"/>
                </a:solidFill>
              </a:rPr>
              <a:t>CONTENTS</a:t>
            </a:r>
            <a:endParaRPr lang="ko-KR" altLang="en-US" sz="3600" b="1" spc="100" baseline="0" dirty="0">
              <a:solidFill>
                <a:prstClr val="white"/>
              </a:solidFill>
            </a:endParaRPr>
          </a:p>
        </p:txBody>
      </p:sp>
      <p:sp>
        <p:nvSpPr>
          <p:cNvPr id="9" name="오각형 8"/>
          <p:cNvSpPr/>
          <p:nvPr userDrawn="1"/>
        </p:nvSpPr>
        <p:spPr>
          <a:xfrm rot="5400000">
            <a:off x="297683" y="789907"/>
            <a:ext cx="1029714" cy="648072"/>
          </a:xfrm>
          <a:prstGeom prst="homePlate">
            <a:avLst>
              <a:gd name="adj" fmla="val 3670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655917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3051" y="116632"/>
            <a:ext cx="4787961" cy="441427"/>
          </a:xfrm>
          <a:prstGeom prst="rect">
            <a:avLst/>
          </a:prstGeom>
        </p:spPr>
        <p:txBody>
          <a:bodyPr anchor="ctr" anchorCtr="0"/>
          <a:lstStyle>
            <a:lvl1pPr>
              <a:defRPr sz="2000" b="1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492" y="764704"/>
            <a:ext cx="9145016" cy="307231"/>
          </a:xfrm>
        </p:spPr>
        <p:txBody>
          <a:bodyPr>
            <a:noAutofit/>
          </a:bodyPr>
          <a:lstStyle>
            <a:lvl1pPr marL="174625" indent="-174625">
              <a:lnSpc>
                <a:spcPct val="120000"/>
              </a:lnSpc>
              <a:spcBef>
                <a:spcPts val="0"/>
              </a:spcBef>
              <a:buFontTx/>
              <a:buBlip>
                <a:blip r:embed="rId2"/>
              </a:buBlip>
              <a:defRPr sz="1300" b="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13" name="텍스트 개체 틀 12"/>
          <p:cNvSpPr>
            <a:spLocks noGrp="1"/>
          </p:cNvSpPr>
          <p:nvPr>
            <p:ph type="body" sz="quarter" idx="13"/>
          </p:nvPr>
        </p:nvSpPr>
        <p:spPr>
          <a:xfrm>
            <a:off x="7377705" y="302489"/>
            <a:ext cx="2520504" cy="268114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 b="1" i="1">
                <a:solidFill>
                  <a:schemeClr val="bg1"/>
                </a:solidFill>
              </a:defRPr>
            </a:lvl1pPr>
          </a:lstStyle>
          <a:p>
            <a:pPr lvl="0"/>
            <a:endParaRPr lang="ko-KR" altLang="en-US" dirty="0" smtClean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8575" y="6606118"/>
            <a:ext cx="2228850" cy="226714"/>
          </a:xfrm>
          <a:prstGeom prst="rect">
            <a:avLst/>
          </a:prstGeom>
        </p:spPr>
        <p:txBody>
          <a:bodyPr/>
          <a:lstStyle>
            <a:lvl1pPr algn="ctr">
              <a:defRPr sz="900" b="1">
                <a:solidFill>
                  <a:schemeClr val="tx1"/>
                </a:solidFill>
              </a:defRPr>
            </a:lvl1pPr>
          </a:lstStyle>
          <a:p>
            <a:fld id="{411C68A0-3FD8-444B-A332-41AF8F0BCCC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8" name="직사각형 7"/>
          <p:cNvSpPr/>
          <p:nvPr userDrawn="1"/>
        </p:nvSpPr>
        <p:spPr>
          <a:xfrm>
            <a:off x="4065192" y="591125"/>
            <a:ext cx="5840808" cy="72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" name="직사각형 8"/>
          <p:cNvSpPr/>
          <p:nvPr userDrawn="1"/>
        </p:nvSpPr>
        <p:spPr>
          <a:xfrm>
            <a:off x="0" y="591125"/>
            <a:ext cx="4093369" cy="72000"/>
          </a:xfrm>
          <a:prstGeom prst="rect">
            <a:avLst/>
          </a:prstGeom>
          <a:solidFill>
            <a:srgbClr val="F8BB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32914281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 xmlns="">
        <p15:guide id="4" orient="horz" pos="4020" userDrawn="1">
          <p15:clr>
            <a:srgbClr val="C35EA4"/>
          </p15:clr>
        </p15:guide>
        <p15:guide id="5" pos="3120" userDrawn="1">
          <p15:clr>
            <a:srgbClr val="FBAE40"/>
          </p15:clr>
        </p15:guide>
        <p15:guide id="6" pos="172" userDrawn="1">
          <p15:clr>
            <a:srgbClr val="C35EA4"/>
          </p15:clr>
        </p15:guide>
        <p15:guide id="7" pos="6068" userDrawn="1">
          <p15:clr>
            <a:srgbClr val="C35EA4"/>
          </p15:clr>
        </p15:guide>
        <p15:guide id="8" orient="horz" pos="1026" userDrawn="1">
          <p15:clr>
            <a:srgbClr val="C35EA4"/>
          </p15:clr>
        </p15:guide>
        <p15:guide id="11" orient="horz" pos="2160" userDrawn="1">
          <p15:clr>
            <a:srgbClr val="FBAE40"/>
          </p15:clr>
        </p15:guide>
        <p15:guide id="12" pos="6240" userDrawn="1">
          <p15:clr>
            <a:srgbClr val="FBAE40"/>
          </p15:clr>
        </p15:guide>
        <p15:guide id="14" orient="horz" pos="1253" userDrawn="1">
          <p15:clr>
            <a:srgbClr val="C35EA4"/>
          </p15:clr>
        </p15:guide>
        <p15:guide id="15" pos="3211" userDrawn="1">
          <p15:clr>
            <a:srgbClr val="FBAE40"/>
          </p15:clr>
        </p15:guide>
        <p15:guide id="16" pos="3029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그룹 5"/>
          <p:cNvGrpSpPr/>
          <p:nvPr userDrawn="1"/>
        </p:nvGrpSpPr>
        <p:grpSpPr>
          <a:xfrm>
            <a:off x="0" y="2485085"/>
            <a:ext cx="9906000" cy="1574725"/>
            <a:chOff x="0" y="2485085"/>
            <a:chExt cx="9906000" cy="1574725"/>
          </a:xfrm>
        </p:grpSpPr>
        <p:sp>
          <p:nvSpPr>
            <p:cNvPr id="7" name="평행 사변형 6"/>
            <p:cNvSpPr/>
            <p:nvPr/>
          </p:nvSpPr>
          <p:spPr>
            <a:xfrm rot="5400000">
              <a:off x="7818026" y="1971837"/>
              <a:ext cx="990843" cy="3185104"/>
            </a:xfrm>
            <a:prstGeom prst="parallelogram">
              <a:avLst>
                <a:gd name="adj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8" name="평행 사변형 7"/>
            <p:cNvSpPr/>
            <p:nvPr/>
          </p:nvSpPr>
          <p:spPr>
            <a:xfrm rot="5400000">
              <a:off x="1097390" y="1971575"/>
              <a:ext cx="990843" cy="3185624"/>
            </a:xfrm>
            <a:prstGeom prst="parallelogram">
              <a:avLst>
                <a:gd name="adj" fmla="val 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2288705" y="2485085"/>
              <a:ext cx="5328592" cy="943915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3600" dirty="0" smtClean="0">
                  <a:latin typeface="나눔고딕 ExtraBold" panose="020D0904000000000000" pitchFamily="50" charset="-127"/>
                  <a:ea typeface="나눔고딕 ExtraBold" panose="020D0904000000000000" pitchFamily="50" charset="-127"/>
                </a:rPr>
                <a:t>Thank you</a:t>
              </a:r>
            </a:p>
          </p:txBody>
        </p:sp>
        <p:sp>
          <p:nvSpPr>
            <p:cNvPr id="10" name="직각 삼각형 9"/>
            <p:cNvSpPr/>
            <p:nvPr/>
          </p:nvSpPr>
          <p:spPr>
            <a:xfrm rot="16200000" flipH="1">
              <a:off x="2421765" y="3295940"/>
              <a:ext cx="630799" cy="896919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1" name="직각 삼각형 10"/>
            <p:cNvSpPr/>
            <p:nvPr/>
          </p:nvSpPr>
          <p:spPr>
            <a:xfrm rot="16200000" flipH="1" flipV="1">
              <a:off x="6853697" y="3296200"/>
              <a:ext cx="630799" cy="896400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2" name="슬라이드 번호 개체 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C68A0-3FD8-444B-A332-41AF8F0BCCC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30835678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2F1E5-11CB-43AD-BB9A-E9683741EEC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808536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8575" y="6606118"/>
            <a:ext cx="2228850" cy="226714"/>
          </a:xfrm>
          <a:prstGeom prst="rect">
            <a:avLst/>
          </a:prstGeom>
        </p:spPr>
        <p:txBody>
          <a:bodyPr/>
          <a:lstStyle>
            <a:lvl1pPr algn="ctr">
              <a:defRPr sz="900" b="1">
                <a:solidFill>
                  <a:schemeClr val="bg1"/>
                </a:solidFill>
              </a:defRPr>
            </a:lvl1pPr>
          </a:lstStyle>
          <a:p>
            <a:fld id="{411C68A0-3FD8-444B-A332-41AF8F0BCCC2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794625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1" r:id="rId2"/>
    <p:sldLayoutId id="2147483662" r:id="rId3"/>
    <p:sldLayoutId id="2147483666" r:id="rId4"/>
    <p:sldLayoutId id="2147483669" r:id="rId5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1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81000" y="650568"/>
            <a:ext cx="9144000" cy="1982966"/>
          </a:xfrm>
          <a:prstGeom prst="rect">
            <a:avLst/>
          </a:prstGeom>
          <a:solidFill>
            <a:srgbClr val="F8BB1C"/>
          </a:solidFill>
        </p:spPr>
        <p:txBody>
          <a:bodyPr wrap="square" rtlCol="0" anchor="ctr">
            <a:noAutofit/>
          </a:bodyPr>
          <a:lstStyle/>
          <a:p>
            <a:pPr algn="ctr">
              <a:defRPr/>
            </a:pPr>
            <a:r>
              <a:rPr lang="ko-KR" altLang="en-US" sz="3692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창의적 </a:t>
            </a:r>
            <a:r>
              <a:rPr lang="ko-KR" altLang="en-US" sz="3692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체험 우표문화 연수과정 </a:t>
            </a:r>
            <a:r>
              <a:rPr lang="ko-KR" altLang="en-US" sz="3692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안내</a:t>
            </a:r>
            <a:endParaRPr lang="en-US" altLang="ko-KR" sz="3692" b="1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81000" y="2663453"/>
            <a:ext cx="9144000" cy="1477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554"/>
              </a:spcBef>
            </a:pPr>
            <a:endParaRPr lang="en-US" altLang="ko-KR" sz="3323" b="1" spc="277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81000" y="473163"/>
            <a:ext cx="9144000" cy="147729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 anchor="ctr">
            <a:noAutofit/>
          </a:bodyPr>
          <a:lstStyle/>
          <a:p>
            <a:pPr algn="ctr">
              <a:lnSpc>
                <a:spcPct val="130000"/>
              </a:lnSpc>
              <a:spcBef>
                <a:spcPts val="554"/>
              </a:spcBef>
            </a:pPr>
            <a:endParaRPr lang="en-US" altLang="ko-KR" sz="3323" b="1" spc="277" dirty="0">
              <a:ln>
                <a:solidFill>
                  <a:sysClr val="windowText" lastClr="000000"/>
                </a:solidFill>
              </a:ln>
              <a:solidFill>
                <a:sysClr val="windowText" lastClr="00000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pic>
        <p:nvPicPr>
          <p:cNvPr id="12289" name="_x212037640" descr="EMB0000125446f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426" y="6214746"/>
            <a:ext cx="1934308" cy="57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517396" y="6324009"/>
            <a:ext cx="771163" cy="3515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000" y="3126267"/>
            <a:ext cx="9144000" cy="3021318"/>
          </a:xfrm>
          <a:prstGeom prst="rect">
            <a:avLst/>
          </a:prstGeom>
        </p:spPr>
      </p:pic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2F1E5-11CB-43AD-BB9A-E9683741EECC}" type="slidenum">
              <a:rPr lang="ko-KR" altLang="en-US" smtClean="0"/>
              <a:pPr/>
              <a:t>1</a:t>
            </a:fld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1172580" y="783908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초등학교</a:t>
            </a:r>
            <a:r>
              <a:rPr lang="en-US" altLang="ko-KR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r>
              <a:rPr lang="ko-KR" altLang="en-US" sz="20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ko-KR" altLang="en-US" sz="20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0296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연수 개요</a:t>
            </a:r>
            <a:endParaRPr lang="ko-KR" altLang="en-US" sz="1600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2</a:t>
            </a:fld>
            <a:endParaRPr lang="ko-KR" altLang="en-US" dirty="0">
              <a:latin typeface="+mn-ea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793660" y="899895"/>
            <a:ext cx="8434503" cy="1609284"/>
          </a:xfrm>
          <a:prstGeom prst="roundRect">
            <a:avLst>
              <a:gd name="adj" fmla="val 8767"/>
            </a:avLst>
          </a:prstGeom>
          <a:solidFill>
            <a:schemeClr val="accent1">
              <a:lumMod val="20000"/>
              <a:lumOff val="80000"/>
            </a:schemeClr>
          </a:solidFill>
          <a:ln w="31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0364" y="1160232"/>
            <a:ext cx="381402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100" dirty="0" err="1" smtClean="0">
                <a:solidFill>
                  <a:prstClr val="black"/>
                </a:solidFill>
                <a:latin typeface="+mn-ea"/>
              </a:rPr>
              <a:t>과정명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: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창의적 체험 우표문화 연수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초등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교육기간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: 1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기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(7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월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 31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일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~ 8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월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2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일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), 2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기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(8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월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2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일 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~ 8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월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4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일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신청방법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: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관할지방청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문서요청</a:t>
            </a:r>
            <a:endParaRPr lang="en-US" altLang="ko-KR" sz="1100" dirty="0">
              <a:solidFill>
                <a:prstClr val="black"/>
              </a:solidFill>
              <a:latin typeface="+mn-ea"/>
            </a:endParaRPr>
          </a:p>
          <a:p>
            <a:pPr lvl="0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교육장소 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: 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우정공무원교육원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black"/>
                </a:solidFill>
                <a:latin typeface="+mn-ea"/>
              </a:rPr>
              <a:t>천안</a:t>
            </a:r>
            <a:r>
              <a:rPr lang="en-US" altLang="ko-KR" sz="1100" dirty="0" smtClean="0">
                <a:solidFill>
                  <a:prstClr val="black"/>
                </a:solidFill>
                <a:latin typeface="+mn-ea"/>
              </a:rPr>
              <a:t>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08538" y="1160232"/>
            <a:ext cx="4140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 smtClean="0">
                <a:latin typeface="+mn-ea"/>
              </a:rPr>
              <a:t>교육대상 </a:t>
            </a:r>
            <a:r>
              <a:rPr lang="en-US" altLang="ko-KR" sz="1100" dirty="0" smtClean="0">
                <a:latin typeface="+mn-ea"/>
              </a:rPr>
              <a:t>: </a:t>
            </a:r>
            <a:r>
              <a:rPr lang="ko-KR" altLang="en-US" sz="1100" dirty="0" err="1" smtClean="0">
                <a:solidFill>
                  <a:srgbClr val="000000"/>
                </a:solidFill>
                <a:latin typeface="+mn-ea"/>
              </a:rPr>
              <a:t>학교우취반</a:t>
            </a:r>
            <a:r>
              <a:rPr lang="en-US" altLang="ko-KR" sz="1100" dirty="0" smtClean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rgbClr val="000000"/>
                </a:solidFill>
                <a:latin typeface="+mn-ea"/>
              </a:rPr>
              <a:t>우체국문화학교 교원 및 향후 운영 희망 교원</a:t>
            </a:r>
            <a:endParaRPr lang="en-US" altLang="ko-KR" sz="1100" dirty="0" smtClean="0"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교육방법 </a:t>
            </a:r>
            <a:r>
              <a:rPr lang="en-US" altLang="ko-KR" sz="1100" dirty="0" smtClean="0">
                <a:latin typeface="+mn-ea"/>
              </a:rPr>
              <a:t>: 2</a:t>
            </a:r>
            <a:r>
              <a:rPr lang="ko-KR" altLang="en-US" sz="1100" dirty="0" smtClean="0">
                <a:latin typeface="+mn-ea"/>
              </a:rPr>
              <a:t>박 </a:t>
            </a:r>
            <a:r>
              <a:rPr lang="en-US" altLang="ko-KR" sz="1100" dirty="0" smtClean="0">
                <a:latin typeface="+mn-ea"/>
              </a:rPr>
              <a:t>3</a:t>
            </a:r>
            <a:r>
              <a:rPr lang="ko-KR" altLang="en-US" sz="1100" dirty="0" smtClean="0">
                <a:latin typeface="+mn-ea"/>
              </a:rPr>
              <a:t>일</a:t>
            </a:r>
            <a:r>
              <a:rPr lang="en-US" altLang="ko-KR" sz="1100" dirty="0" smtClean="0">
                <a:latin typeface="+mn-ea"/>
              </a:rPr>
              <a:t>(</a:t>
            </a:r>
            <a:r>
              <a:rPr lang="en-US" altLang="ko-KR" sz="1100" b="1" i="1" dirty="0" smtClean="0">
                <a:latin typeface="+mn-ea"/>
              </a:rPr>
              <a:t>1, 2</a:t>
            </a:r>
            <a:r>
              <a:rPr lang="ko-KR" altLang="en-US" sz="1100" b="1" i="1" dirty="0">
                <a:latin typeface="+mn-ea"/>
              </a:rPr>
              <a:t>기</a:t>
            </a:r>
            <a:r>
              <a:rPr lang="ko-KR" altLang="en-US" sz="1100" b="1" i="1" dirty="0" smtClean="0">
                <a:latin typeface="+mn-ea"/>
              </a:rPr>
              <a:t> 중 선택</a:t>
            </a:r>
            <a:r>
              <a:rPr lang="en-US" altLang="ko-KR" sz="1100" dirty="0" smtClean="0">
                <a:latin typeface="+mn-ea"/>
              </a:rPr>
              <a:t>)         </a:t>
            </a:r>
            <a:r>
              <a:rPr lang="en-US" altLang="ko-KR" sz="1100" b="1" i="1" dirty="0" smtClean="0">
                <a:latin typeface="+mj-ea"/>
                <a:ea typeface="+mj-ea"/>
              </a:rPr>
              <a:t>*</a:t>
            </a:r>
            <a:r>
              <a:rPr lang="ko-KR" altLang="en-US" sz="1100" b="1" i="1" dirty="0" smtClean="0">
                <a:latin typeface="+mj-ea"/>
                <a:ea typeface="+mj-ea"/>
              </a:rPr>
              <a:t>교육비 </a:t>
            </a:r>
            <a:r>
              <a:rPr lang="en-US" altLang="ko-KR" sz="1100" b="1" i="1" dirty="0" smtClean="0">
                <a:latin typeface="+mj-ea"/>
                <a:ea typeface="+mj-ea"/>
              </a:rPr>
              <a:t>: </a:t>
            </a:r>
            <a:r>
              <a:rPr lang="ko-KR" altLang="en-US" sz="1100" b="1" i="1" dirty="0" smtClean="0">
                <a:latin typeface="+mj-ea"/>
                <a:ea typeface="+mj-ea"/>
              </a:rPr>
              <a:t>전액무료</a:t>
            </a:r>
            <a:endParaRPr lang="en-US" altLang="ko-KR" sz="1100" b="1" i="1" dirty="0" smtClean="0">
              <a:latin typeface="+mj-ea"/>
              <a:ea typeface="+mj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교육시간 </a:t>
            </a:r>
            <a:r>
              <a:rPr lang="en-US" altLang="ko-KR" sz="1100" dirty="0" smtClean="0">
                <a:latin typeface="+mn-ea"/>
              </a:rPr>
              <a:t>: </a:t>
            </a:r>
            <a:r>
              <a:rPr lang="ko-KR" altLang="en-US" sz="1100" dirty="0" smtClean="0">
                <a:latin typeface="+mn-ea"/>
              </a:rPr>
              <a:t>직무교육 </a:t>
            </a:r>
            <a:r>
              <a:rPr lang="en-US" altLang="ko-KR" sz="1100" dirty="0" smtClean="0">
                <a:latin typeface="+mn-ea"/>
              </a:rPr>
              <a:t>20</a:t>
            </a:r>
            <a:r>
              <a:rPr lang="ko-KR" altLang="en-US" sz="1100" dirty="0" smtClean="0">
                <a:latin typeface="+mn-ea"/>
              </a:rPr>
              <a:t>시간</a:t>
            </a:r>
            <a:endParaRPr lang="en-US" altLang="ko-KR" sz="1100" dirty="0" smtClean="0">
              <a:latin typeface="+mn-ea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 smtClean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연수인원 </a:t>
            </a:r>
            <a:r>
              <a:rPr lang="en-US" altLang="ko-KR" sz="1100" dirty="0" smtClean="0">
                <a:latin typeface="+mn-ea"/>
              </a:rPr>
              <a:t>: </a:t>
            </a:r>
            <a:r>
              <a:rPr lang="en-US" altLang="ko-KR" sz="1100" dirty="0">
                <a:latin typeface="+mn-ea"/>
              </a:rPr>
              <a:t>6</a:t>
            </a:r>
            <a:r>
              <a:rPr lang="en-US" altLang="ko-KR" sz="1100" dirty="0" smtClean="0">
                <a:latin typeface="+mn-ea"/>
              </a:rPr>
              <a:t>0</a:t>
            </a:r>
            <a:r>
              <a:rPr lang="ko-KR" altLang="en-US" sz="1100" dirty="0" smtClean="0">
                <a:latin typeface="+mn-ea"/>
              </a:rPr>
              <a:t>명</a:t>
            </a:r>
            <a:r>
              <a:rPr lang="en-US" altLang="ko-KR" sz="1100" dirty="0" smtClean="0">
                <a:latin typeface="+mn-ea"/>
              </a:rPr>
              <a:t>(1</a:t>
            </a:r>
            <a:r>
              <a:rPr lang="ko-KR" altLang="en-US" sz="1100" dirty="0" smtClean="0">
                <a:latin typeface="+mn-ea"/>
              </a:rPr>
              <a:t>기 </a:t>
            </a:r>
            <a:r>
              <a:rPr lang="en-US" altLang="ko-KR" sz="1100" dirty="0" smtClean="0">
                <a:latin typeface="+mn-ea"/>
              </a:rPr>
              <a:t>30</a:t>
            </a:r>
            <a:r>
              <a:rPr lang="ko-KR" altLang="en-US" sz="1100" dirty="0" smtClean="0">
                <a:latin typeface="+mn-ea"/>
              </a:rPr>
              <a:t>명</a:t>
            </a:r>
            <a:r>
              <a:rPr lang="en-US" altLang="ko-KR" sz="1100" dirty="0" smtClean="0">
                <a:latin typeface="+mn-ea"/>
              </a:rPr>
              <a:t>, 2</a:t>
            </a:r>
            <a:r>
              <a:rPr lang="ko-KR" altLang="en-US" sz="1100" dirty="0" smtClean="0">
                <a:latin typeface="+mn-ea"/>
              </a:rPr>
              <a:t>기 </a:t>
            </a:r>
            <a:r>
              <a:rPr lang="en-US" altLang="ko-KR" sz="1100" dirty="0" smtClean="0">
                <a:latin typeface="+mn-ea"/>
              </a:rPr>
              <a:t>30</a:t>
            </a:r>
            <a:r>
              <a:rPr lang="ko-KR" altLang="en-US" sz="1100" dirty="0" smtClean="0">
                <a:latin typeface="+mn-ea"/>
              </a:rPr>
              <a:t>명</a:t>
            </a:r>
            <a:r>
              <a:rPr lang="en-US" altLang="ko-KR" sz="1100" dirty="0" smtClean="0">
                <a:latin typeface="+mn-ea"/>
              </a:rPr>
              <a:t>) </a:t>
            </a:r>
            <a:r>
              <a:rPr lang="ko-KR" altLang="en-US" sz="1100" b="1" i="1" dirty="0" smtClean="0">
                <a:latin typeface="+mj-ea"/>
              </a:rPr>
              <a:t> </a:t>
            </a:r>
            <a:endParaRPr lang="en-US" altLang="ko-KR" sz="1100" dirty="0" smtClean="0">
              <a:latin typeface="+mn-ea"/>
            </a:endParaRPr>
          </a:p>
        </p:txBody>
      </p:sp>
      <p:sp>
        <p:nvSpPr>
          <p:cNvPr id="8" name="TextBox 80"/>
          <p:cNvSpPr txBox="1"/>
          <p:nvPr/>
        </p:nvSpPr>
        <p:spPr>
          <a:xfrm>
            <a:off x="3010648" y="736357"/>
            <a:ext cx="4000528" cy="362981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wrap="square" rtlCol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400" b="1" dirty="0" smtClean="0">
                <a:latin typeface="+mn-ea"/>
              </a:rPr>
              <a:t>창의적 체험 우표문화 연수 과정 안내</a:t>
            </a:r>
            <a:endParaRPr lang="ko-KR" altLang="en-US" sz="1400" b="1" dirty="0"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1060363" y="3070262"/>
            <a:ext cx="7886808" cy="734995"/>
          </a:xfrm>
          <a:prstGeom prst="rect">
            <a:avLst/>
          </a:prstGeom>
          <a:solidFill>
            <a:srgbClr val="EEECE1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793660" y="2728348"/>
            <a:ext cx="8434503" cy="3653402"/>
          </a:xfrm>
          <a:prstGeom prst="rect">
            <a:avLst/>
          </a:prstGeom>
          <a:noFill/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2" name="갈매기형 수장 11"/>
          <p:cNvSpPr/>
          <p:nvPr/>
        </p:nvSpPr>
        <p:spPr>
          <a:xfrm>
            <a:off x="922249" y="3094074"/>
            <a:ext cx="1620000" cy="438156"/>
          </a:xfrm>
          <a:prstGeom prst="chevron">
            <a:avLst/>
          </a:prstGeom>
          <a:solidFill>
            <a:srgbClr val="F79646">
              <a:lumMod val="40000"/>
              <a:lumOff val="6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Motive</a:t>
            </a:r>
          </a:p>
        </p:txBody>
      </p:sp>
      <p:sp>
        <p:nvSpPr>
          <p:cNvPr id="13" name="갈매기형 수장 12"/>
          <p:cNvSpPr/>
          <p:nvPr/>
        </p:nvSpPr>
        <p:spPr>
          <a:xfrm>
            <a:off x="2552849" y="3094074"/>
            <a:ext cx="3262142" cy="438156"/>
          </a:xfrm>
          <a:prstGeom prst="chevron">
            <a:avLst/>
          </a:prstGeom>
          <a:solidFill>
            <a:srgbClr val="F79646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Improve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6" name="갈매기형 수장 15"/>
          <p:cNvSpPr/>
          <p:nvPr/>
        </p:nvSpPr>
        <p:spPr>
          <a:xfrm>
            <a:off x="7444648" y="3094074"/>
            <a:ext cx="1620000" cy="438156"/>
          </a:xfrm>
          <a:prstGeom prst="chevron">
            <a:avLst/>
          </a:prstGeom>
          <a:solidFill>
            <a:srgbClr val="F79646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Closing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7" name="갈매기형 수장 16"/>
          <p:cNvSpPr/>
          <p:nvPr/>
        </p:nvSpPr>
        <p:spPr>
          <a:xfrm>
            <a:off x="5814049" y="3094074"/>
            <a:ext cx="1620000" cy="438156"/>
          </a:xfrm>
          <a:prstGeom prst="chevron">
            <a:avLst/>
          </a:prstGeom>
          <a:solidFill>
            <a:srgbClr val="F79646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Involve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8" name="TextBox 25"/>
          <p:cNvSpPr txBox="1"/>
          <p:nvPr/>
        </p:nvSpPr>
        <p:spPr>
          <a:xfrm>
            <a:off x="1107988" y="3575094"/>
            <a:ext cx="1350981" cy="290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학습동기부여</a:t>
            </a:r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9" name="TextBox 80"/>
          <p:cNvSpPr txBox="1"/>
          <p:nvPr/>
        </p:nvSpPr>
        <p:spPr>
          <a:xfrm>
            <a:off x="3885610" y="2604444"/>
            <a:ext cx="2252190" cy="288000"/>
          </a:xfrm>
          <a:prstGeom prst="rect">
            <a:avLst/>
          </a:prstGeom>
          <a:solidFill>
            <a:sysClr val="window" lastClr="FFFFFF"/>
          </a:solidFill>
          <a:ln>
            <a:solidFill>
              <a:sysClr val="windowText" lastClr="000000">
                <a:lumMod val="50000"/>
                <a:lumOff val="50000"/>
              </a:sysClr>
            </a:solidFill>
          </a:ln>
        </p:spPr>
        <p:txBody>
          <a:bodyPr wrap="square" rtlCol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교육 </a:t>
            </a:r>
            <a:r>
              <a:rPr lang="ko-KR" altLang="en-US" sz="1200" b="1" dirty="0" smtClean="0">
                <a:solidFill>
                  <a:sysClr val="windowText" lastClr="000000"/>
                </a:solidFill>
                <a:latin typeface="+mn-ea"/>
              </a:rPr>
              <a:t>모듈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 개요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0" name="TextBox 38"/>
          <p:cNvSpPr txBox="1"/>
          <p:nvPr/>
        </p:nvSpPr>
        <p:spPr>
          <a:xfrm>
            <a:off x="2644708" y="3575094"/>
            <a:ext cx="3398614" cy="302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ko-KR" altLang="en-US" sz="1050" dirty="0" smtClean="0">
                <a:latin typeface="+mn-ea"/>
              </a:rPr>
              <a:t>심화학습을 통한 역량 강화</a:t>
            </a:r>
            <a:endParaRPr lang="ko-KR" altLang="en-US" sz="1050" dirty="0">
              <a:latin typeface="+mn-ea"/>
            </a:endParaRPr>
          </a:p>
        </p:txBody>
      </p:sp>
      <p:sp>
        <p:nvSpPr>
          <p:cNvPr id="21" name="TextBox 40"/>
          <p:cNvSpPr txBox="1"/>
          <p:nvPr/>
        </p:nvSpPr>
        <p:spPr>
          <a:xfrm>
            <a:off x="5996840" y="3575094"/>
            <a:ext cx="1350981" cy="3023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050" dirty="0" smtClean="0">
                <a:solidFill>
                  <a:sysClr val="windowText" lastClr="000000"/>
                </a:solidFill>
                <a:latin typeface="+mn-ea"/>
              </a:rPr>
              <a:t>지도역량</a:t>
            </a:r>
            <a:r>
              <a:rPr kumimoji="0" lang="ko-KR" altLang="en-US" sz="1050" b="0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으로</a:t>
            </a:r>
            <a:r>
              <a:rPr kumimoji="0" lang="ko-KR" alt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 연결</a:t>
            </a:r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2" name="TextBox 41"/>
          <p:cNvSpPr txBox="1"/>
          <p:nvPr/>
        </p:nvSpPr>
        <p:spPr>
          <a:xfrm>
            <a:off x="7629697" y="3575094"/>
            <a:ext cx="1350981" cy="2902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5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과정 마무리</a:t>
            </a:r>
            <a:endParaRPr kumimoji="0" lang="ko-KR" altLang="en-US" sz="105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1086963" y="3900522"/>
            <a:ext cx="1387494" cy="99067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2701159" y="3900522"/>
            <a:ext cx="1387494" cy="99067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315355" y="3900522"/>
            <a:ext cx="1387494" cy="99067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929551" y="3900522"/>
            <a:ext cx="1387494" cy="99067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7543747" y="3900522"/>
            <a:ext cx="1387494" cy="990670"/>
          </a:xfrm>
          <a:prstGeom prst="rect">
            <a:avLst/>
          </a:prstGeom>
          <a:solidFill>
            <a:sysClr val="window" lastClr="FFFFFF">
              <a:lumMod val="85000"/>
            </a:sysClr>
          </a:solidFill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1177840" y="3975446"/>
            <a:ext cx="1204929" cy="504000"/>
          </a:xfrm>
          <a:prstGeom prst="roundRect">
            <a:avLst>
              <a:gd name="adj" fmla="val 14112"/>
            </a:avLst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Module1.</a:t>
            </a:r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학습으로의 초대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9" name="모서리가 둥근 직사각형 28"/>
          <p:cNvSpPr/>
          <p:nvPr/>
        </p:nvSpPr>
        <p:spPr>
          <a:xfrm>
            <a:off x="2792036" y="3975446"/>
            <a:ext cx="1204929" cy="504000"/>
          </a:xfrm>
          <a:prstGeom prst="roundRect">
            <a:avLst>
              <a:gd name="adj" fmla="val 14112"/>
            </a:avLst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Module2. 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 smtClean="0">
                <a:solidFill>
                  <a:prstClr val="black"/>
                </a:solidFill>
                <a:latin typeface="+mn-ea"/>
              </a:rPr>
              <a:t>공통 지도역량 강화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0" name="모서리가 둥근 직사각형 29"/>
          <p:cNvSpPr/>
          <p:nvPr/>
        </p:nvSpPr>
        <p:spPr>
          <a:xfrm>
            <a:off x="4406233" y="3975446"/>
            <a:ext cx="1204929" cy="504000"/>
          </a:xfrm>
          <a:prstGeom prst="roundRect">
            <a:avLst>
              <a:gd name="adj" fmla="val 14112"/>
            </a:avLst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Module3.</a:t>
            </a:r>
          </a:p>
          <a:p>
            <a:pPr marL="0" marR="0" lvl="0" indent="0" algn="ctr" defTabSz="914400" rtl="0" eaLnBrk="1" fontAlgn="auto" latinLnBrk="1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100" b="1" dirty="0" smtClean="0">
                <a:solidFill>
                  <a:sysClr val="windowText" lastClr="000000"/>
                </a:solidFill>
                <a:latin typeface="+mn-ea"/>
              </a:rPr>
              <a:t>전문 지도역량 강화</a:t>
            </a:r>
            <a:endParaRPr kumimoji="0" lang="ko-KR" altLang="en-US" sz="11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1" name="모서리가 둥근 직사각형 30"/>
          <p:cNvSpPr/>
          <p:nvPr/>
        </p:nvSpPr>
        <p:spPr>
          <a:xfrm>
            <a:off x="6029759" y="3975446"/>
            <a:ext cx="1204929" cy="504000"/>
          </a:xfrm>
          <a:prstGeom prst="roundRect">
            <a:avLst>
              <a:gd name="adj" fmla="val 14112"/>
            </a:avLst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lIns="0" rIns="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Module4. </a:t>
            </a: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1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</a:rPr>
              <a:t>현장 지도역량 강화</a:t>
            </a:r>
            <a:endParaRPr kumimoji="0" lang="ko-KR" altLang="en-US" sz="1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2" name="모서리가 둥근 직사각형 31"/>
          <p:cNvSpPr/>
          <p:nvPr/>
        </p:nvSpPr>
        <p:spPr>
          <a:xfrm>
            <a:off x="7634627" y="3975446"/>
            <a:ext cx="1204929" cy="504000"/>
          </a:xfrm>
          <a:prstGeom prst="roundRect">
            <a:avLst>
              <a:gd name="adj" fmla="val 14112"/>
            </a:avLst>
          </a:prstGeom>
          <a:solidFill>
            <a:sysClr val="window" lastClr="FFFFFF"/>
          </a:solidFill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과정피드백 및</a:t>
            </a:r>
            <a:endParaRPr kumimoji="0" lang="en-US" altLang="ko-KR" sz="10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  <a:p>
            <a:pPr marL="0" marR="0" lvl="0" indent="0" algn="ctr" defTabSz="914400" rtl="0" eaLnBrk="1" fontAlgn="auto" latinLnBrk="1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0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과정 마무리</a:t>
            </a:r>
          </a:p>
        </p:txBody>
      </p:sp>
      <p:sp>
        <p:nvSpPr>
          <p:cNvPr id="38" name="TextBox 47"/>
          <p:cNvSpPr txBox="1"/>
          <p:nvPr/>
        </p:nvSpPr>
        <p:spPr>
          <a:xfrm>
            <a:off x="1096876" y="4491081"/>
            <a:ext cx="1387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Ice Breaking </a:t>
            </a: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및 </a:t>
            </a:r>
            <a: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/>
            </a:r>
            <a:br>
              <a:rPr kumimoji="0" lang="en-US" altLang="ko-KR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</a:br>
            <a:r>
              <a:rPr kumimoji="0" lang="ko-KR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과정의 필요성 주지</a:t>
            </a:r>
            <a:endParaRPr kumimoji="0" lang="ko-KR" altLang="en-US" sz="1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39" name="TextBox 48"/>
          <p:cNvSpPr txBox="1"/>
          <p:nvPr/>
        </p:nvSpPr>
        <p:spPr>
          <a:xfrm>
            <a:off x="2697076" y="4491081"/>
            <a:ext cx="1387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00" dirty="0" smtClean="0">
                <a:latin typeface="+mn-ea"/>
              </a:rPr>
              <a:t>우표교육 및 인성교육의</a:t>
            </a:r>
            <a:endParaRPr lang="en-US" altLang="ko-KR" sz="1000" dirty="0" smtClean="0">
              <a:latin typeface="+mn-ea"/>
            </a:endParaRPr>
          </a:p>
          <a:p>
            <a:pPr algn="ctr"/>
            <a:r>
              <a:rPr lang="ko-KR" altLang="en-US" sz="1000" dirty="0" smtClean="0">
                <a:latin typeface="+mn-ea"/>
              </a:rPr>
              <a:t>이론 및 실제활용</a:t>
            </a:r>
            <a:endParaRPr lang="en-US" altLang="ko-KR" sz="1000" dirty="0" smtClean="0">
              <a:latin typeface="+mn-ea"/>
            </a:endParaRPr>
          </a:p>
        </p:txBody>
      </p:sp>
      <p:sp>
        <p:nvSpPr>
          <p:cNvPr id="40" name="TextBox 49"/>
          <p:cNvSpPr txBox="1"/>
          <p:nvPr/>
        </p:nvSpPr>
        <p:spPr>
          <a:xfrm>
            <a:off x="4316326" y="4491081"/>
            <a:ext cx="1387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00" dirty="0" smtClean="0">
                <a:latin typeface="+mn-ea"/>
              </a:rPr>
              <a:t>우표교육 콘텐츠의</a:t>
            </a:r>
            <a:endParaRPr lang="en-US" altLang="ko-KR" sz="1000" dirty="0" smtClean="0">
              <a:latin typeface="+mn-ea"/>
            </a:endParaRPr>
          </a:p>
          <a:p>
            <a:pPr algn="ctr"/>
            <a:r>
              <a:rPr lang="ko-KR" altLang="en-US" sz="1000" dirty="0" smtClean="0">
                <a:latin typeface="+mn-ea"/>
              </a:rPr>
              <a:t>이해 및 활용</a:t>
            </a:r>
            <a:endParaRPr lang="ko-KR" altLang="en-US" sz="1000" dirty="0">
              <a:latin typeface="+mn-ea"/>
            </a:endParaRPr>
          </a:p>
        </p:txBody>
      </p:sp>
      <p:sp>
        <p:nvSpPr>
          <p:cNvPr id="41" name="TextBox 50"/>
          <p:cNvSpPr txBox="1"/>
          <p:nvPr/>
        </p:nvSpPr>
        <p:spPr>
          <a:xfrm>
            <a:off x="5926051" y="4491081"/>
            <a:ext cx="1387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00" dirty="0" smtClean="0">
                <a:latin typeface="+mn-ea"/>
              </a:rPr>
              <a:t>모의수업 및 </a:t>
            </a:r>
            <a:endParaRPr lang="en-US" altLang="ko-KR" sz="1000" dirty="0" smtClean="0">
              <a:latin typeface="+mn-ea"/>
            </a:endParaRPr>
          </a:p>
          <a:p>
            <a:pPr algn="ctr"/>
            <a:r>
              <a:rPr lang="ko-KR" altLang="en-US" sz="1000" dirty="0" smtClean="0">
                <a:latin typeface="+mn-ea"/>
              </a:rPr>
              <a:t>우표작품지도</a:t>
            </a:r>
            <a:endParaRPr lang="ko-KR" altLang="en-US" sz="1000" dirty="0">
              <a:latin typeface="+mn-ea"/>
            </a:endParaRPr>
          </a:p>
        </p:txBody>
      </p:sp>
      <p:sp>
        <p:nvSpPr>
          <p:cNvPr id="42" name="TextBox 51"/>
          <p:cNvSpPr txBox="1"/>
          <p:nvPr/>
        </p:nvSpPr>
        <p:spPr>
          <a:xfrm>
            <a:off x="7545301" y="4491081"/>
            <a:ext cx="13874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ko-KR" altLang="en-US" sz="1000" dirty="0" smtClean="0">
                <a:latin typeface="+mn-ea"/>
              </a:rPr>
              <a:t>과정 만족도 조사 및</a:t>
            </a:r>
            <a:endParaRPr lang="en-US" altLang="ko-KR" sz="1000" dirty="0" smtClean="0">
              <a:latin typeface="+mn-ea"/>
            </a:endParaRPr>
          </a:p>
          <a:p>
            <a:pPr algn="ctr"/>
            <a:r>
              <a:rPr lang="ko-KR" altLang="en-US" sz="1000" dirty="0" smtClean="0">
                <a:latin typeface="+mn-ea"/>
              </a:rPr>
              <a:t>의견수렴</a:t>
            </a:r>
            <a:endParaRPr lang="ko-KR" altLang="en-US" sz="1000" dirty="0">
              <a:latin typeface="+mn-ea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58933640"/>
              </p:ext>
            </p:extLst>
          </p:nvPr>
        </p:nvGraphicFramePr>
        <p:xfrm>
          <a:off x="1096876" y="5059706"/>
          <a:ext cx="7860208" cy="1249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5156"/>
                <a:gridCol w="6005052"/>
              </a:tblGrid>
              <a:tr h="3790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교육 목표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2550" indent="-82550" latinLnBrk="1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우표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편지를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 활용한 교육 콘텐츠의 이해와 활용능력 배양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lt"/>
                        <a:ea typeface="나눔바른고딕" panose="020B0603020101020101" pitchFamily="50" charset="-127"/>
                      </a:endParaRPr>
                    </a:p>
                    <a:p>
                      <a:pPr marL="82550" indent="-82550" latinLnBrk="1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교육과 연계되는 인성교육의 이해 및 지도역량 강화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lt"/>
                        <a:ea typeface="나눔바른고딕" panose="020B0603020101020101" pitchFamily="50" charset="-127"/>
                      </a:endParaRPr>
                    </a:p>
                    <a:p>
                      <a:pPr marL="82550" indent="-82550" latinLnBrk="1">
                        <a:spcBef>
                          <a:spcPts val="300"/>
                        </a:spcBef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우표문화교육을 운영할 수 있는 전문 지도교원 양성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lt"/>
                        <a:ea typeface="나눔바른고딕" panose="020B0603020101020101" pitchFamily="50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7909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특징 및 주안점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2550" marR="0" lvl="0" indent="-825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창의적 체험활동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학교 동아리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 운영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교육과정에서 활용할 수 있는 새로운 교육 콘텐츠 습득 및 교원간 네트워크 구축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lt"/>
                        <a:ea typeface="나눔바른고딕" panose="020B0603020101020101" pitchFamily="50" charset="-127"/>
                      </a:endParaRPr>
                    </a:p>
                    <a:p>
                      <a:pPr marL="82550" marR="0" indent="-825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2017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년도 우정공무원교육원에서 신규 추진 제작 중인 우표 교육 콘텐츠 시범 적용 및 최적의 교수방법 제시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+mn-lt"/>
                        <a:ea typeface="나눔바른고딕" panose="020B0603020101020101" pitchFamily="50" charset="-127"/>
                      </a:endParaRPr>
                    </a:p>
                    <a:p>
                      <a:pPr marL="82550" marR="0" indent="-825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+mn-lt"/>
                          <a:ea typeface="나눔바른고딕" panose="020B0603020101020101" pitchFamily="50" charset="-127"/>
                        </a:rPr>
                        <a:t>우표문화교육을 시현할 수 있는 우표문화 전문강사 육성 및 우표문화 확산을 통한 우표의 가치 증대 실현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060363" y="2268228"/>
            <a:ext cx="789672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dirty="0" smtClean="0">
                <a:latin typeface="+mj-lt"/>
                <a:ea typeface="맑은 고딕" panose="020B0503020000020004" pitchFamily="50" charset="-127"/>
              </a:rPr>
              <a:t>※. </a:t>
            </a:r>
            <a:r>
              <a:rPr lang="ko-KR" altLang="en-US" sz="1100" dirty="0" smtClean="0">
                <a:latin typeface="+mj-lt"/>
                <a:ea typeface="맑은 고딕" panose="020B0503020000020004" pitchFamily="50" charset="-127"/>
              </a:rPr>
              <a:t>이번 </a:t>
            </a:r>
            <a:r>
              <a:rPr lang="ko-KR" altLang="en-US" sz="1100" dirty="0" smtClean="0">
                <a:latin typeface="+mj-lt"/>
              </a:rPr>
              <a:t>연수에 참가하는 교원은 같은 기간에 예정된 청소년 </a:t>
            </a:r>
            <a:r>
              <a:rPr lang="ko-KR" altLang="en-US" sz="1100" i="1" dirty="0" smtClean="0">
                <a:latin typeface="+mj-lt"/>
              </a:rPr>
              <a:t>여름 우표교실</a:t>
            </a:r>
            <a:r>
              <a:rPr lang="ko-KR" altLang="en-US" sz="1100" i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*</a:t>
            </a:r>
            <a:r>
              <a:rPr lang="ko-KR" altLang="en-US" sz="1100" dirty="0" smtClean="0">
                <a:latin typeface="+mj-lt"/>
              </a:rPr>
              <a:t>에 자녀</a:t>
            </a:r>
            <a:r>
              <a:rPr lang="en-US" altLang="ko-KR" sz="1100" dirty="0" smtClean="0">
                <a:latin typeface="+mj-lt"/>
              </a:rPr>
              <a:t>, </a:t>
            </a:r>
            <a:r>
              <a:rPr lang="ko-KR" altLang="en-US" sz="1100" dirty="0" smtClean="0">
                <a:latin typeface="+mj-lt"/>
              </a:rPr>
              <a:t>학생을 동반 신청 참석 가능</a:t>
            </a:r>
            <a:r>
              <a:rPr lang="en-US" altLang="ko-KR" sz="1100" dirty="0" smtClean="0">
                <a:latin typeface="+mj-lt"/>
              </a:rPr>
              <a:t>(*</a:t>
            </a:r>
            <a:r>
              <a:rPr lang="ko-KR" altLang="en-US" sz="1100" dirty="0" smtClean="0">
                <a:latin typeface="+mj-lt"/>
              </a:rPr>
              <a:t>단</a:t>
            </a:r>
            <a:r>
              <a:rPr lang="en-US" altLang="ko-KR" sz="1100" dirty="0" smtClean="0">
                <a:latin typeface="+mj-lt"/>
              </a:rPr>
              <a:t>, </a:t>
            </a:r>
            <a:r>
              <a:rPr lang="ko-KR" altLang="en-US" sz="1100" dirty="0" smtClean="0">
                <a:latin typeface="+mj-lt"/>
              </a:rPr>
              <a:t>초등</a:t>
            </a:r>
            <a:r>
              <a:rPr lang="en-US" altLang="ko-KR" sz="1100" dirty="0" smtClean="0">
                <a:latin typeface="+mj-lt"/>
              </a:rPr>
              <a:t>5~6</a:t>
            </a:r>
            <a:r>
              <a:rPr lang="ko-KR" altLang="en-US" sz="1100" dirty="0" smtClean="0">
                <a:latin typeface="+mj-lt"/>
              </a:rPr>
              <a:t>학년 대상</a:t>
            </a:r>
            <a:r>
              <a:rPr lang="en-US" altLang="ko-KR" sz="1100" dirty="0" smtClean="0">
                <a:latin typeface="+mj-lt"/>
              </a:rPr>
              <a:t>)</a:t>
            </a:r>
            <a:endParaRPr lang="ko-KR" altLang="en-US" sz="1100" dirty="0">
              <a:latin typeface="+mj-lt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76164" y="6374849"/>
            <a:ext cx="845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ko-KR" altLang="en-US" sz="900" dirty="0" smtClean="0">
                <a:latin typeface="+mn-ea"/>
              </a:rPr>
              <a:t>청소년 여름 우표교실 </a:t>
            </a:r>
            <a:r>
              <a:rPr lang="en-US" altLang="ko-KR" sz="900" dirty="0" smtClean="0">
                <a:latin typeface="+mn-ea"/>
              </a:rPr>
              <a:t>:</a:t>
            </a:r>
            <a:r>
              <a:rPr lang="ko-KR" altLang="en-US" sz="900" dirty="0">
                <a:latin typeface="+mn-ea"/>
              </a:rPr>
              <a:t> </a:t>
            </a:r>
            <a:r>
              <a:rPr lang="ko-KR" altLang="en-US" sz="900" dirty="0" smtClean="0">
                <a:latin typeface="+mn-ea"/>
              </a:rPr>
              <a:t> 우표소재  창의</a:t>
            </a:r>
            <a:r>
              <a:rPr lang="en-US" altLang="ko-KR" sz="900" dirty="0" smtClean="0">
                <a:latin typeface="+mn-ea"/>
              </a:rPr>
              <a:t>,</a:t>
            </a:r>
            <a:r>
              <a:rPr lang="ko-KR" altLang="en-US" sz="900" dirty="0" smtClean="0">
                <a:latin typeface="+mn-ea"/>
              </a:rPr>
              <a:t> 인성교육과 흥미로운 레크리에이션을 통해  평소 학업으로 지친 청소년들에게  힐링의 시간 제공</a:t>
            </a:r>
            <a:r>
              <a:rPr lang="en-US" altLang="ko-KR" sz="900" dirty="0" smtClean="0">
                <a:latin typeface="+mn-ea"/>
              </a:rPr>
              <a:t>,</a:t>
            </a:r>
            <a:r>
              <a:rPr lang="ko-KR" altLang="en-US" sz="900" dirty="0" smtClean="0">
                <a:latin typeface="+mn-ea"/>
              </a:rPr>
              <a:t> 인성 발달에 목적을 둔 전인교육프로그램</a:t>
            </a:r>
            <a:r>
              <a:rPr lang="en-US" altLang="ko-KR" sz="900" dirty="0" smtClean="0">
                <a:latin typeface="+mn-ea"/>
              </a:rPr>
              <a:t/>
            </a:r>
            <a:br>
              <a:rPr lang="en-US" altLang="ko-KR" sz="900" dirty="0" smtClean="0">
                <a:latin typeface="+mn-ea"/>
              </a:rPr>
            </a:br>
            <a:r>
              <a:rPr lang="en-US" altLang="ko-KR" sz="900" dirty="0" smtClean="0">
                <a:latin typeface="+mn-ea"/>
              </a:rPr>
              <a:t>                                          7</a:t>
            </a:r>
            <a:r>
              <a:rPr lang="ko-KR" altLang="en-US" sz="900" dirty="0" smtClean="0">
                <a:latin typeface="+mn-ea"/>
              </a:rPr>
              <a:t>월 </a:t>
            </a:r>
            <a:r>
              <a:rPr lang="en-US" altLang="ko-KR" sz="900" dirty="0" smtClean="0">
                <a:latin typeface="+mn-ea"/>
              </a:rPr>
              <a:t>31</a:t>
            </a:r>
            <a:r>
              <a:rPr lang="ko-KR" altLang="en-US" sz="900" dirty="0" smtClean="0">
                <a:latin typeface="+mn-ea"/>
              </a:rPr>
              <a:t>일 </a:t>
            </a:r>
            <a:r>
              <a:rPr lang="en-US" altLang="ko-KR" sz="900" dirty="0" smtClean="0">
                <a:latin typeface="+mn-ea"/>
              </a:rPr>
              <a:t>~ 8</a:t>
            </a:r>
            <a:r>
              <a:rPr lang="ko-KR" altLang="en-US" sz="900" dirty="0" smtClean="0">
                <a:latin typeface="+mn-ea"/>
              </a:rPr>
              <a:t>월 </a:t>
            </a:r>
            <a:r>
              <a:rPr lang="en-US" altLang="ko-KR" sz="900" dirty="0" smtClean="0">
                <a:latin typeface="+mn-ea"/>
              </a:rPr>
              <a:t>2</a:t>
            </a:r>
            <a:r>
              <a:rPr lang="ko-KR" altLang="en-US" sz="900" dirty="0" smtClean="0">
                <a:latin typeface="+mn-ea"/>
              </a:rPr>
              <a:t>일</a:t>
            </a:r>
            <a:r>
              <a:rPr lang="en-US" altLang="ko-KR" sz="900" dirty="0" smtClean="0">
                <a:latin typeface="+mn-ea"/>
              </a:rPr>
              <a:t>(1</a:t>
            </a:r>
            <a:r>
              <a:rPr lang="ko-KR" altLang="en-US" sz="900" dirty="0" smtClean="0">
                <a:latin typeface="+mn-ea"/>
              </a:rPr>
              <a:t>기</a:t>
            </a:r>
            <a:r>
              <a:rPr lang="en-US" altLang="ko-KR" sz="900" dirty="0" smtClean="0">
                <a:latin typeface="+mn-ea"/>
              </a:rPr>
              <a:t>), 8</a:t>
            </a:r>
            <a:r>
              <a:rPr lang="ko-KR" altLang="en-US" sz="900" dirty="0" smtClean="0">
                <a:latin typeface="+mn-ea"/>
              </a:rPr>
              <a:t>월 </a:t>
            </a:r>
            <a:r>
              <a:rPr lang="en-US" altLang="ko-KR" sz="900" dirty="0" smtClean="0">
                <a:latin typeface="+mn-ea"/>
              </a:rPr>
              <a:t>2</a:t>
            </a:r>
            <a:r>
              <a:rPr lang="ko-KR" altLang="en-US" sz="900" dirty="0" smtClean="0">
                <a:latin typeface="+mn-ea"/>
              </a:rPr>
              <a:t>일</a:t>
            </a:r>
            <a:r>
              <a:rPr lang="en-US" altLang="ko-KR" sz="900" dirty="0" smtClean="0">
                <a:latin typeface="+mn-ea"/>
              </a:rPr>
              <a:t>~ 8</a:t>
            </a:r>
            <a:r>
              <a:rPr lang="ko-KR" altLang="en-US" sz="900" dirty="0" smtClean="0">
                <a:latin typeface="+mn-ea"/>
              </a:rPr>
              <a:t>월 </a:t>
            </a:r>
            <a:r>
              <a:rPr lang="en-US" altLang="ko-KR" sz="900" dirty="0" smtClean="0">
                <a:latin typeface="+mn-ea"/>
              </a:rPr>
              <a:t>4</a:t>
            </a:r>
            <a:r>
              <a:rPr lang="ko-KR" altLang="en-US" sz="900" dirty="0" smtClean="0">
                <a:latin typeface="+mn-ea"/>
              </a:rPr>
              <a:t>일</a:t>
            </a:r>
            <a:r>
              <a:rPr lang="en-US" altLang="ko-KR" sz="900" dirty="0" smtClean="0">
                <a:latin typeface="+mn-ea"/>
              </a:rPr>
              <a:t>(2</a:t>
            </a:r>
            <a:r>
              <a:rPr lang="ko-KR" altLang="en-US" sz="900" dirty="0" smtClean="0">
                <a:latin typeface="+mn-ea"/>
              </a:rPr>
              <a:t>기</a:t>
            </a:r>
            <a:r>
              <a:rPr lang="en-US" altLang="ko-KR" sz="900" dirty="0" smtClean="0">
                <a:latin typeface="+mn-ea"/>
              </a:rPr>
              <a:t>), </a:t>
            </a:r>
            <a:r>
              <a:rPr lang="ko-KR" altLang="en-US" sz="900" dirty="0" smtClean="0">
                <a:latin typeface="+mn-ea"/>
              </a:rPr>
              <a:t>참가비 무료</a:t>
            </a:r>
            <a:r>
              <a:rPr lang="en-US" altLang="ko-KR" sz="900" dirty="0" smtClean="0">
                <a:latin typeface="+mn-ea"/>
              </a:rPr>
              <a:t>  [2010</a:t>
            </a:r>
            <a:r>
              <a:rPr lang="ko-KR" altLang="en-US" sz="900" dirty="0" smtClean="0">
                <a:latin typeface="+mn-ea"/>
              </a:rPr>
              <a:t>년도부터  우정공무원교육원 에서  주관 운영</a:t>
            </a:r>
            <a:r>
              <a:rPr lang="en-US" altLang="ko-KR" sz="900" dirty="0" smtClean="0">
                <a:latin typeface="+mn-ea"/>
              </a:rPr>
              <a:t>]</a:t>
            </a:r>
            <a:endParaRPr lang="en-US" altLang="ko-KR" sz="9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7043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연수과정 시간표</a:t>
            </a:r>
            <a:endParaRPr lang="ko-KR" altLang="en-US" sz="1600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3</a:t>
            </a:fld>
            <a:endParaRPr lang="ko-KR" altLang="en-US" dirty="0">
              <a:latin typeface="+mn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44365479"/>
              </p:ext>
            </p:extLst>
          </p:nvPr>
        </p:nvGraphicFramePr>
        <p:xfrm>
          <a:off x="340148" y="1341439"/>
          <a:ext cx="9257876" cy="47879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4460"/>
                <a:gridCol w="2724472"/>
                <a:gridCol w="2724472"/>
                <a:gridCol w="2724472"/>
              </a:tblGrid>
              <a:tr h="3594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baseline="0" dirty="0" smtClean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교육일자</a:t>
                      </a:r>
                      <a:endParaRPr lang="ko-KR" altLang="en-US" sz="1200" b="1" baseline="0" dirty="0">
                        <a:solidFill>
                          <a:schemeClr val="bg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일차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(7.31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월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/8.2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수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10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일차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(8.1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화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/8.3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목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10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일차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(8.2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수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/8.4 </a:t>
                      </a:r>
                      <a:r>
                        <a:rPr lang="ko-KR" altLang="en-US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금</a:t>
                      </a:r>
                      <a:r>
                        <a:rPr lang="en-US" altLang="ko-KR" sz="110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10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4750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baseline="0" dirty="0" smtClean="0">
                          <a:solidFill>
                            <a:schemeClr val="bg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ko-KR" altLang="en-US" sz="1200" b="1" baseline="0" dirty="0">
                        <a:solidFill>
                          <a:schemeClr val="bg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497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5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의식계발을 통한 인성교육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우표작품 만들기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40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오리엔테이션</a:t>
                      </a:r>
                      <a:endParaRPr lang="ko-KR" altLang="en-US" sz="1050" b="1" spc="-4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spc="-40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우정사업의 이해</a:t>
                      </a:r>
                      <a:endParaRPr lang="ko-KR" altLang="en-US" sz="1050" b="1" spc="-4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이해 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우표전시회 지도</a:t>
                      </a: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중식</a:t>
                      </a:r>
                      <a:endParaRPr lang="ko-KR" altLang="en-US" sz="105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학교교육과 우표문화 실제</a:t>
                      </a:r>
                      <a:endParaRPr lang="ko-KR" altLang="en-US" sz="105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활용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Ⅰ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공통과정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05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 디자인과정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latinLnBrk="1"/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우표디자이너와의 만남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10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활용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Ⅱ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초등과정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baseline="0" dirty="0" err="1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수료식</a:t>
                      </a: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특강 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‘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역사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’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를 찾아서</a:t>
                      </a:r>
                      <a:endParaRPr lang="en-US" altLang="ko-KR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세종 창의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인성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리더십</a:t>
                      </a:r>
                      <a:r>
                        <a:rPr lang="en-US" altLang="ko-KR" sz="1050" b="1" baseline="0" dirty="0" smtClean="0">
                          <a:solidFill>
                            <a:schemeClr val="tx1"/>
                          </a:solidFill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05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baseline="0" dirty="0" smtClean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59402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endParaRPr lang="ko-KR" altLang="en-US" sz="1050" b="1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800" b="0" baseline="0" dirty="0">
                        <a:solidFill>
                          <a:schemeClr val="tx1"/>
                        </a:solidFill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" marR="3600" marT="3600" marB="360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1" name="직사각형 10"/>
          <p:cNvSpPr/>
          <p:nvPr/>
        </p:nvSpPr>
        <p:spPr>
          <a:xfrm>
            <a:off x="552450" y="2433239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09:00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552450" y="2796980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10:00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552450" y="3160721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11:00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52450" y="3524462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12:00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52450" y="3888203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13:00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552450" y="4251944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14:00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52450" y="4615685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15:00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52450" y="4950851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16:00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552450" y="5314592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17:00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52450" y="5678336"/>
            <a:ext cx="510076" cy="246221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altLang="ko-KR" sz="1000" dirty="0" smtClean="0">
                <a:ea typeface="나눔바른고딕" panose="020B0603020101020101" pitchFamily="50" charset="-127"/>
              </a:rPr>
              <a:t>18:00</a:t>
            </a:r>
            <a:endParaRPr lang="ko-KR" altLang="en-US" sz="1000" dirty="0">
              <a:ea typeface="나눔바른고딕" panose="020B0603020101020101" pitchFamily="50" charset="-127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1532620" y="1821908"/>
            <a:ext cx="2520000" cy="261433"/>
          </a:xfrm>
          <a:prstGeom prst="roundRect">
            <a:avLst>
              <a:gd name="adj" fmla="val 6485"/>
            </a:avLst>
          </a:prstGeom>
          <a:solidFill>
            <a:schemeClr val="accent3">
              <a:lumMod val="7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0" lang="en-US" altLang="ko-KR" sz="1100" b="1" i="0" u="none" strike="noStrike" kern="0" cap="none" spc="-150" normalizeH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[</a:t>
            </a:r>
            <a:r>
              <a:rPr kumimoji="0" lang="ko-KR" altLang="en-US" sz="1100" b="1" i="0" u="none" strike="noStrike" kern="0" cap="none" spc="-150" normalizeH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공통</a:t>
            </a:r>
            <a:r>
              <a:rPr kumimoji="0" lang="en-US" altLang="ko-KR" sz="1100" b="1" i="0" u="none" strike="noStrike" kern="0" cap="none" spc="-150" normalizeH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]   </a:t>
            </a:r>
            <a:r>
              <a:rPr kumimoji="0" lang="ko-KR" altLang="en-US" sz="1100" b="1" i="0" u="none" strike="noStrike" kern="0" cap="none" spc="-150" normalizeH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기본이해</a:t>
            </a:r>
            <a:endParaRPr kumimoji="0" lang="ko-KR" altLang="en-US" sz="1100" b="1" i="0" u="none" strike="noStrike" kern="0" cap="none" spc="-150" normalizeH="0" noProof="0" dirty="0">
              <a:ln>
                <a:noFill/>
              </a:ln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/>
              <a:uLnTx/>
              <a:uFillTx/>
              <a:latin typeface="+mn-ea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4239653" y="1821908"/>
            <a:ext cx="2520000" cy="261433"/>
          </a:xfrm>
          <a:prstGeom prst="roundRect">
            <a:avLst>
              <a:gd name="adj" fmla="val 2848"/>
            </a:avLst>
          </a:prstGeom>
          <a:solidFill>
            <a:schemeClr val="accent3">
              <a:lumMod val="5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[</a:t>
            </a:r>
            <a:r>
              <a:rPr kumimoji="0" lang="ko-KR" altLang="en-US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심화</a:t>
            </a: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Ⅰ]</a:t>
            </a:r>
            <a:r>
              <a:rPr kumimoji="0" lang="ko-KR" altLang="en-US" sz="1100" b="1" i="0" u="none" strike="noStrike" kern="0" cap="none" spc="0" normalizeH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 전문성 함양</a:t>
            </a:r>
            <a:endParaRPr kumimoji="0" lang="ko-KR" altLang="en-US" sz="1100" b="1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/>
              <a:uLnTx/>
              <a:uFillTx/>
              <a:latin typeface="+mn-ea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6946687" y="1821908"/>
            <a:ext cx="2520000" cy="261433"/>
          </a:xfrm>
          <a:prstGeom prst="roundRect">
            <a:avLst>
              <a:gd name="adj" fmla="val 6485"/>
            </a:avLst>
          </a:prstGeom>
          <a:solidFill>
            <a:schemeClr val="accent3">
              <a:lumMod val="2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[</a:t>
            </a:r>
            <a:r>
              <a:rPr lang="ko-KR" altLang="en-US" sz="1100" b="1" kern="0" dirty="0" smtClean="0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latin typeface="+mn-ea"/>
              </a:rPr>
              <a:t>심화</a:t>
            </a:r>
            <a:r>
              <a:rPr lang="en-US" altLang="ko-KR" sz="1100" b="1" kern="0" dirty="0" smtClean="0"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latin typeface="+mn-ea"/>
              </a:rPr>
              <a:t>Ⅱ</a:t>
            </a:r>
            <a:r>
              <a:rPr kumimoji="0" lang="en-US" altLang="ko-KR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] </a:t>
            </a:r>
            <a:r>
              <a:rPr kumimoji="0" lang="ko-KR" altLang="en-US" sz="1100" b="1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prstClr val="white"/>
                    </a:gs>
                    <a:gs pos="100000">
                      <a:prstClr val="white"/>
                    </a:gs>
                  </a:gsLst>
                  <a:lin ang="5400000" scaled="0"/>
                </a:gradFill>
                <a:effectLst/>
                <a:uLnTx/>
                <a:uFillTx/>
                <a:latin typeface="+mn-ea"/>
              </a:rPr>
              <a:t>현장능력 강화</a:t>
            </a:r>
            <a:endParaRPr kumimoji="0" lang="ko-KR" altLang="en-US" sz="1100" b="1" i="0" u="none" strike="noStrike" kern="0" cap="none" spc="0" normalizeH="0" baseline="0" noProof="0" dirty="0">
              <a:ln>
                <a:noFill/>
              </a:ln>
              <a:gradFill>
                <a:gsLst>
                  <a:gs pos="0">
                    <a:prstClr val="white"/>
                  </a:gs>
                  <a:gs pos="100000">
                    <a:prstClr val="white"/>
                  </a:gs>
                </a:gsLst>
                <a:lin ang="5400000" scaled="0"/>
              </a:gradFill>
              <a:effectLst/>
              <a:uLnTx/>
              <a:uFillTx/>
              <a:latin typeface="+mn-ea"/>
            </a:endParaRPr>
          </a:p>
        </p:txBody>
      </p:sp>
      <p:sp>
        <p:nvSpPr>
          <p:cNvPr id="23" name="내용 개체 틀 14"/>
          <p:cNvSpPr txBox="1">
            <a:spLocks/>
          </p:cNvSpPr>
          <p:nvPr/>
        </p:nvSpPr>
        <p:spPr>
          <a:xfrm>
            <a:off x="272480" y="6074060"/>
            <a:ext cx="9145016" cy="3072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4625" indent="-174625" algn="l" defTabSz="914400" rtl="0" eaLnBrk="1" latinLnBrk="1" hangingPunct="1">
              <a:lnSpc>
                <a:spcPct val="120000"/>
              </a:lnSpc>
              <a:spcBef>
                <a:spcPts val="0"/>
              </a:spcBef>
              <a:buFontTx/>
              <a:buBlip>
                <a:blip r:embed="rId2"/>
              </a:buBlip>
              <a:defRPr sz="13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000" b="1" dirty="0" smtClean="0">
                <a:ea typeface="맑은 고딕" panose="020B0503020000020004" pitchFamily="50" charset="-127"/>
              </a:rPr>
              <a:t>※ </a:t>
            </a:r>
            <a:r>
              <a:rPr lang="ko-KR" altLang="en-US" sz="1000" b="1" dirty="0" smtClean="0"/>
              <a:t>시간표는 교육 콘텐츠 개발 일정에 따라 달라질 수 있습니다</a:t>
            </a:r>
            <a:r>
              <a:rPr lang="en-US" altLang="ko-KR" sz="1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135063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연수과정 세부 내용</a:t>
            </a:r>
            <a:endParaRPr lang="ko-KR" altLang="en-US" sz="1600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4</a:t>
            </a:fld>
            <a:endParaRPr lang="ko-KR" altLang="en-US" dirty="0">
              <a:latin typeface="+mn-ea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94932432"/>
              </p:ext>
            </p:extLst>
          </p:nvPr>
        </p:nvGraphicFramePr>
        <p:xfrm>
          <a:off x="272480" y="1320129"/>
          <a:ext cx="9325546" cy="51101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40"/>
                <a:gridCol w="1728192"/>
                <a:gridCol w="4068452"/>
                <a:gridCol w="745049"/>
                <a:gridCol w="1138214"/>
                <a:gridCol w="660898"/>
                <a:gridCol w="624701"/>
              </a:tblGrid>
              <a:tr h="4152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구분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0" marR="0" marT="41480" marB="4148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모듈</a:t>
                      </a:r>
                    </a:p>
                  </a:txBody>
                  <a:tcPr marL="78204" marR="78204" marT="41480" marB="4148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세부내용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8204" marR="78204" marT="41480" marB="4148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교육방법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8204" marR="78204" marT="41480" marB="4148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강사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8204" marR="78204" marT="41480" marB="4148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교육시간</a:t>
                      </a:r>
                      <a:r>
                        <a:rPr lang="en-US" altLang="ko-KR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(20H)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8204" marR="78204" marT="41480" marB="41480" anchor="ctr"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비고</a:t>
                      </a:r>
                      <a:endParaRPr lang="ko-KR" altLang="en-US" sz="11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marL="78204" marR="78204" marT="41480" marB="4148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/>
                    </a:solidFill>
                  </a:tcPr>
                </a:tc>
              </a:tr>
              <a:tr h="588931">
                <a:tc rowSpan="4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</a:t>
                      </a:r>
                      <a:endParaRPr lang="en-US" altLang="ko-KR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차</a:t>
                      </a: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FFF4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①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오리엔테이션</a:t>
                      </a:r>
                    </a:p>
                  </a:txBody>
                  <a:tcPr marL="72000" marR="54000" marT="36000" marB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14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교육일정 및 내용 안내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14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이해와 필요성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14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교육운영진 강사진 안내 및 교육생 소개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안내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조은경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우정공무원교육원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00" b="0" i="0" u="none" strike="noStrike" spc="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1H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8291">
                <a:tc vMerge="1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②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우정사업의 이해</a:t>
                      </a:r>
                    </a:p>
                  </a:txBody>
                  <a:tcPr marL="72000" marR="54000" marT="36000" marB="3600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우정사업 및 교육원 안내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이영구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우정공무원교육원 원장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00" b="0" i="0" u="none" strike="noStrike" spc="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1H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778318"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1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③ </a:t>
                      </a:r>
                      <a:r>
                        <a:rPr kumimoji="0" lang="ko-KR" altLang="en-US" sz="11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학교교육과 우표문화실제</a:t>
                      </a:r>
                    </a:p>
                  </a:txBody>
                  <a:tcPr marL="72000" marR="54000" marT="36000" marB="36000" anchor="ctr">
                    <a:solidFill>
                      <a:srgbClr val="FFF4CE"/>
                    </a:solidFill>
                  </a:tcPr>
                </a:tc>
                <a:tc>
                  <a:txBody>
                    <a:bodyPr/>
                    <a:lstStyle/>
                    <a:p>
                      <a:pPr marL="99450" marR="0" lvl="0" indent="-108000" algn="l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en-US" altLang="ko-KR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2017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년도 우표문화 한여름 </a:t>
                      </a:r>
                      <a:r>
                        <a:rPr kumimoji="0" lang="ko-KR" altLang="en-US" sz="1000" b="0" i="0" u="none" strike="noStrike" kern="1200" cap="none" spc="0" normalizeH="0" baseline="0" noProof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큰잔치</a:t>
                      </a: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 현장체험</a:t>
                      </a:r>
                      <a:endParaRPr kumimoji="0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marL="99450" marR="0" lvl="0" indent="-108000" algn="l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학교현장에서 우표문화수업 적용방법 공유 </a:t>
                      </a:r>
                      <a:endParaRPr kumimoji="0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ko-KR" altLang="en-US" sz="10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  <a:cs typeface="+mn-cs"/>
                        </a:rPr>
                        <a:t>현장체험</a:t>
                      </a:r>
                      <a:endParaRPr kumimoji="0" lang="en-US" altLang="ko-KR" sz="10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나눔바른고딕" panose="020B0603020101020101" pitchFamily="50" charset="-127"/>
                        <a:ea typeface="나눔바른고딕" panose="020B0603020101020101" pitchFamily="50" charset="-127"/>
                        <a:cs typeface="+mn-cs"/>
                      </a:endParaRPr>
                    </a:p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사례연구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최영숙</a:t>
                      </a:r>
                      <a:endParaRPr lang="en-US" altLang="ko-KR" sz="1000" b="0" i="0" u="none" strike="noStrike" spc="-20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(2016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년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최우수강사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en-US" altLang="ko-KR" sz="600" b="0" i="0" u="none" strike="noStrike" spc="-20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00" b="0" i="0" u="none" strike="noStrike" spc="0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3H</a:t>
                      </a:r>
                      <a:endParaRPr lang="en-US" altLang="ko-KR" sz="1000" b="0" i="0" u="none" strike="noStrike" spc="-20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초등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교원</a:t>
                      </a:r>
                      <a:endParaRPr lang="en-US" altLang="ko-KR" sz="100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ko-KR" altLang="en-US" sz="1000" dirty="0" smtClean="0">
                          <a:solidFill>
                            <a:schemeClr val="tx1"/>
                          </a:solidFill>
                        </a:rPr>
                        <a:t>과정</a:t>
                      </a:r>
                      <a:endParaRPr lang="ko-KR" altLang="en-US" sz="1000" dirty="0">
                        <a:solidFill>
                          <a:schemeClr val="tx1"/>
                        </a:solidFill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98291"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④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특강</a:t>
                      </a: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역사를 찾아서</a:t>
                      </a: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solidFill>
                      <a:srgbClr val="FFF4CE"/>
                    </a:solidFill>
                  </a:tcPr>
                </a:tc>
                <a:tc>
                  <a:txBody>
                    <a:bodyPr/>
                    <a:lstStyle/>
                    <a:p>
                      <a:pPr marL="99450" marR="0" lvl="0" indent="-108000" algn="l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 주제 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: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세종 창의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인성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리더십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marR="0" lvl="0" indent="-108000" algn="l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역사교육을 통한 청소년의 올바른 역사의식 및 정체성 확립 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박현모 교수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세종 리더십 연구소장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43540">
                <a:tc rowSpan="3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</a:t>
                      </a:r>
                      <a:endParaRPr lang="en-US" altLang="ko-KR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차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⑤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의식계발을 통한 인성교육</a:t>
                      </a:r>
                    </a:p>
                  </a:txBody>
                  <a:tcPr marL="72000" marR="0" marT="36000" marB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올바른 청소년 인성교육의 정의 및 교육의 방향성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실제 학교현장에서 효과적인 인성교육 방법 공유 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강석준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(PESS 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청소년 교육 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/>
                      </a:r>
                      <a:b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</a:b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연구소 소장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28616">
                <a:tc vMerge="1"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⑥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이해 </a:t>
                      </a:r>
                    </a:p>
                  </a:txBody>
                  <a:tcPr marL="72000" marR="54000" marT="36000" marB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</a:t>
                      </a:r>
                      <a:r>
                        <a:rPr lang="ko-KR" altLang="en-US" sz="1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콘텐츠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개발의도 및 활용방안 안내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marR="0" lvl="0" indent="-108000" algn="l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창의적 체험활동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방과후 활동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교과과정 등 필요에 따른 </a:t>
                      </a:r>
                      <a:r>
                        <a:rPr lang="ko-KR" altLang="en-US" sz="1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콘텐츠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활용방법 공유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신범석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(IPSO 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대표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en-US" altLang="ko-KR" sz="6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1H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384"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⑦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우표문화교육의 활용</a:t>
                      </a:r>
                    </a:p>
                  </a:txBody>
                  <a:tcPr marL="72000" marR="54000" marT="36000" marB="3600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교육의 </a:t>
                      </a:r>
                      <a:r>
                        <a:rPr lang="ko-KR" altLang="en-US" sz="1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모듈별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학습목표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학습내용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학습방법 상세 공유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학생들의 흥미유발방안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인성교육방안 등 </a:t>
                      </a:r>
                      <a:r>
                        <a:rPr lang="ko-KR" altLang="en-US" sz="1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교육콘텐츠를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활용한 지도방법 공유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사례연구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박종안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(IPSO 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전문강사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marR="0" indent="0" algn="ctr" defTabSz="914400" rtl="0" eaLnBrk="1" fontAlgn="ctr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5H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초등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교원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525384"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</a:t>
                      </a: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일</a:t>
                      </a:r>
                      <a:endParaRPr lang="en-US" altLang="ko-KR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차</a:t>
                      </a: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⑧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우표작품 및 전시회 지도</a:t>
                      </a:r>
                    </a:p>
                  </a:txBody>
                  <a:tcPr marL="72000" marR="54000" marT="36000" marB="3600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14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우표작품 만들기 실습 및 우표작품 지도방법 공유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14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우표문화교육과 연계한 우표전시회 지도방법 공유</a:t>
                      </a:r>
                      <a:endParaRPr lang="en-US" altLang="ko-KR" sz="1000" b="0" i="0" u="none" strike="noStrike" baseline="0" dirty="0" smtClean="0">
                        <a:solidFill>
                          <a:schemeClr val="tx1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실습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ko-KR" altLang="en-US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정태식</a:t>
                      </a:r>
                      <a:endParaRPr lang="en-US" altLang="ko-KR" sz="1000" b="0" i="0" u="none" strike="noStrike" spc="-20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안말 초등학교 교장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3H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초등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교원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434604"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⑨ 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 디자인과정</a:t>
                      </a:r>
                      <a:endParaRPr lang="en-US" altLang="ko-KR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0" marR="0" indent="0" algn="l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    (</a:t>
                      </a:r>
                      <a:r>
                        <a:rPr lang="ko-KR" altLang="en-US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우표디자이너와의 만남</a:t>
                      </a:r>
                      <a:r>
                        <a:rPr lang="en-US" altLang="ko-KR" sz="11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  <a:endParaRPr lang="ko-KR" altLang="en-US" sz="11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72000" marR="54000" marT="36000" marB="3600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우표디자인실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소속의 우표디자이너가 전하는 생생한 우표이야기 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marL="99450" indent="-108000" algn="l" fontAlgn="ctr">
                        <a:lnSpc>
                          <a:spcPct val="12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우표발행심의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자료수집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스케치 및 채색</a:t>
                      </a:r>
                      <a:r>
                        <a:rPr lang="en-US" altLang="ko-KR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, </a:t>
                      </a:r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인쇄 등 우표디자인 과정 소개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강의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000</a:t>
                      </a:r>
                    </a:p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(</a:t>
                      </a:r>
                      <a:r>
                        <a:rPr lang="ko-KR" altLang="en-US" sz="800" b="0" i="0" u="none" strike="noStrike" spc="-20" baseline="0" dirty="0" err="1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우본</a:t>
                      </a:r>
                      <a:r>
                        <a:rPr lang="ko-KR" altLang="en-US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 </a:t>
                      </a:r>
                      <a:r>
                        <a:rPr lang="ko-KR" altLang="en-US" sz="800" b="0" i="0" u="none" strike="noStrike" spc="-20" baseline="0" dirty="0" err="1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우표디자인실</a:t>
                      </a:r>
                      <a:r>
                        <a:rPr lang="en-US" altLang="ko-KR" sz="8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)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marL="63450" indent="0" algn="ctr" fontAlgn="ctr">
                        <a:lnSpc>
                          <a:spcPct val="120000"/>
                        </a:lnSpc>
                        <a:buFontTx/>
                        <a:buNone/>
                      </a:pPr>
                      <a:r>
                        <a:rPr lang="en-US" altLang="ko-KR" sz="1000" b="0" i="0" u="none" strike="noStrike" spc="-20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2H</a:t>
                      </a:r>
                    </a:p>
                  </a:txBody>
                  <a:tcPr marL="36000" marR="36000" marT="36000" marB="3600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공통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  <a:p>
                      <a:pPr algn="ctr" fontAlgn="ctr"/>
                      <a:r>
                        <a:rPr lang="ko-KR" altLang="en-US" sz="10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나눔바른고딕" panose="020B0603020101020101" pitchFamily="50" charset="-127"/>
                          <a:ea typeface="나눔바른고딕" panose="020B0603020101020101" pitchFamily="50" charset="-127"/>
                        </a:rPr>
                        <a:t>과정</a:t>
                      </a:r>
                      <a:endParaRPr lang="en-US" altLang="ko-KR" sz="1000" b="0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나눔바른고딕" panose="020B0603020101020101" pitchFamily="50" charset="-127"/>
                        <a:ea typeface="나눔바른고딕" panose="020B0603020101020101" pitchFamily="50" charset="-127"/>
                      </a:endParaRPr>
                    </a:p>
                  </a:txBody>
                  <a:tcPr marL="54000" marR="54000" marT="36000" marB="3600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05693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68A0-3FD8-444B-A332-41AF8F0BCCC2}" type="slidenum">
              <a:rPr lang="ko-KR" altLang="en-US" smtClean="0"/>
              <a:pPr/>
              <a:t>5</a:t>
            </a:fld>
            <a:endParaRPr lang="ko-KR" altLang="en-US" dirty="0"/>
          </a:p>
        </p:txBody>
      </p:sp>
      <p:pic>
        <p:nvPicPr>
          <p:cNvPr id="31745" name="_x352485056" descr="EMB000068b835c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81034" y="928670"/>
            <a:ext cx="7953396" cy="5572164"/>
          </a:xfrm>
          <a:prstGeom prst="rect">
            <a:avLst/>
          </a:prstGeom>
          <a:noFill/>
        </p:spPr>
      </p:pic>
      <p:sp>
        <p:nvSpPr>
          <p:cNvPr id="8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en-US" altLang="ko-KR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[</a:t>
            </a: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특강</a:t>
            </a:r>
            <a:r>
              <a:rPr lang="en-US" altLang="ko-KR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, </a:t>
            </a:r>
            <a:r>
              <a:rPr lang="ko-KR" altLang="en-US" dirty="0" smtClean="0">
                <a:solidFill>
                  <a:schemeClr val="tx1"/>
                </a:solidFill>
                <a:latin typeface="궁서체" pitchFamily="17" charset="-127"/>
                <a:ea typeface="궁서체" pitchFamily="17" charset="-127"/>
              </a:rPr>
              <a:t>세종 창의 인성 리더십</a:t>
            </a:r>
            <a:r>
              <a:rPr lang="en-US" altLang="ko-KR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]</a:t>
            </a:r>
            <a:endParaRPr lang="ko-KR" altLang="en-US" sz="1600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창의적인 인성교육프로그램</a:t>
            </a:r>
            <a:endParaRPr lang="ko-KR" altLang="en-US" sz="1600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6</a:t>
            </a:fld>
            <a:endParaRPr lang="ko-KR" altLang="en-US" dirty="0">
              <a:latin typeface="+mn-ea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484862" y="3367967"/>
            <a:ext cx="2142087" cy="2308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TextBox 61"/>
          <p:cNvSpPr txBox="1"/>
          <p:nvPr/>
        </p:nvSpPr>
        <p:spPr>
          <a:xfrm>
            <a:off x="569608" y="1356718"/>
            <a:ext cx="905972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0975" marR="0" lvl="0" indent="-180975" defTabSz="914400" rtl="0" eaLnBrk="1" fontAlgn="auto" latinLnBrk="1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1884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년부터 현재까지 발행된 약 </a:t>
            </a:r>
            <a:r>
              <a:rPr kumimoji="0" lang="en-US" altLang="ko-KR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5,700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여종의 국내 우표 중 교육에 적합한 약 </a:t>
            </a:r>
            <a:r>
              <a:rPr lang="en-US" altLang="ko-KR" sz="1200" b="1" noProof="0" dirty="0">
                <a:solidFill>
                  <a:sysClr val="windowText" lastClr="000000"/>
                </a:solidFill>
                <a:latin typeface="+mn-ea"/>
              </a:rPr>
              <a:t>8</a:t>
            </a:r>
            <a:r>
              <a:rPr kumimoji="0" lang="en-US" altLang="ko-KR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00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여종의 우표를 선별하여 교육</a:t>
            </a:r>
            <a:r>
              <a:rPr lang="ko-KR" altLang="en-US" sz="1200" b="1" dirty="0" err="1" smtClean="0">
                <a:solidFill>
                  <a:sysClr val="windowText" lastClr="000000"/>
                </a:solidFill>
                <a:latin typeface="+mn-ea"/>
              </a:rPr>
              <a:t>콘텐츠로</a:t>
            </a:r>
            <a:r>
              <a:rPr lang="ko-KR" altLang="en-US" sz="1200" b="1" dirty="0" smtClean="0">
                <a:solidFill>
                  <a:sysClr val="windowText" lastClr="000000"/>
                </a:solidFill>
                <a:latin typeface="+mn-ea"/>
              </a:rPr>
              <a:t> 활용함으로써</a:t>
            </a:r>
            <a:r>
              <a:rPr kumimoji="0" lang="ko-KR" alt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 학생들의 관심과 흥미를 제고</a:t>
            </a:r>
            <a:r>
              <a:rPr kumimoji="0" lang="ko-KR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ea"/>
              </a:rPr>
              <a:t>함</a:t>
            </a:r>
            <a:endParaRPr lang="en-US" altLang="ko-KR" sz="1200" dirty="0" smtClean="0">
              <a:solidFill>
                <a:sysClr val="windowText" lastClr="000000"/>
              </a:solidFill>
              <a:latin typeface="+mn-ea"/>
            </a:endParaRP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특정 덕목의 지식습득에 초점을 둔 기존의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인성교육을 탈피하여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나</a:t>
            </a:r>
            <a:r>
              <a:rPr lang="en-US" altLang="ko-KR" sz="1200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이웃</a:t>
            </a:r>
            <a:r>
              <a:rPr lang="en-US" altLang="ko-KR" sz="1200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자연</a:t>
            </a:r>
            <a:r>
              <a:rPr lang="en-US" altLang="ko-KR" sz="1200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존재</a:t>
            </a:r>
            <a:r>
              <a:rPr lang="en-US" altLang="ko-KR" sz="1200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역사 등 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우리의 생활과 밀접하게 관련된 </a:t>
            </a:r>
            <a:r>
              <a:rPr lang="en-US" altLang="ko-KR" sz="1200" b="1" dirty="0">
                <a:solidFill>
                  <a:sysClr val="windowText" lastClr="000000"/>
                </a:solidFill>
                <a:latin typeface="+mn-ea"/>
              </a:rPr>
              <a:t>5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가지 주제를 선정하여 인성을 자연스럽게 내재화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할 수 있도록 교육과정을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설계함</a:t>
            </a:r>
            <a:endParaRPr lang="en-US" altLang="ko-KR" sz="1200" dirty="0" smtClean="0">
              <a:solidFill>
                <a:sysClr val="windowText" lastClr="000000"/>
              </a:solidFill>
              <a:latin typeface="+mn-ea"/>
            </a:endParaRP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기존의 디지털 문화에 익숙한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학생들에게 우표와 편지쓰기를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활용한 </a:t>
            </a:r>
            <a:r>
              <a:rPr lang="ko-KR" altLang="en-US" sz="1200" dirty="0" err="1">
                <a:solidFill>
                  <a:sysClr val="windowText" lastClr="000000"/>
                </a:solidFill>
                <a:latin typeface="+mn-ea"/>
              </a:rPr>
              <a:t>아날로그식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교육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환경을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접목함으로써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인성함양에 기여</a:t>
            </a:r>
            <a:r>
              <a:rPr lang="en-US" altLang="ko-KR" sz="1200" dirty="0">
                <a:solidFill>
                  <a:sysClr val="windowText" lastClr="000000"/>
                </a:solidFill>
                <a:latin typeface="+mn-ea"/>
              </a:rPr>
              <a:t>.</a:t>
            </a:r>
            <a:br>
              <a:rPr lang="en-US" altLang="ko-KR" sz="1200" dirty="0">
                <a:solidFill>
                  <a:sysClr val="windowText" lastClr="000000"/>
                </a:solidFill>
                <a:latin typeface="+mn-ea"/>
              </a:rPr>
            </a:b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즉 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보고 듣고 만지는 감각경험과 자기표현 활동을 통해 정서</a:t>
            </a:r>
            <a:r>
              <a:rPr lang="en-US" altLang="ko-KR" sz="1200" b="1" dirty="0">
                <a:solidFill>
                  <a:sysClr val="windowText" lastClr="000000"/>
                </a:solidFill>
                <a:latin typeface="+mn-ea"/>
              </a:rPr>
              <a:t>, 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사회성을 발달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시키는데 기여함</a:t>
            </a:r>
            <a:endParaRPr lang="en-US" altLang="ko-KR" sz="1200" dirty="0">
              <a:solidFill>
                <a:sysClr val="windowText" lastClr="000000"/>
              </a:solidFill>
              <a:latin typeface="+mn-ea"/>
            </a:endParaRPr>
          </a:p>
          <a:p>
            <a:pPr marL="180975" indent="-180975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전국의 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우체국 네트워크를 </a:t>
            </a:r>
            <a:r>
              <a:rPr lang="ko-KR" altLang="en-US" sz="1200" b="1" dirty="0" smtClean="0">
                <a:solidFill>
                  <a:sysClr val="windowText" lastClr="000000"/>
                </a:solidFill>
                <a:latin typeface="+mn-ea"/>
              </a:rPr>
              <a:t>활용</a:t>
            </a:r>
            <a:r>
              <a:rPr lang="en-US" altLang="ko-KR" sz="1200" b="1" dirty="0" smtClean="0">
                <a:solidFill>
                  <a:sysClr val="windowText" lastClr="000000"/>
                </a:solidFill>
                <a:latin typeface="+mn-ea"/>
              </a:rPr>
              <a:t>,</a:t>
            </a:r>
            <a:r>
              <a:rPr lang="ko-KR" altLang="en-US" sz="1200" b="1" dirty="0" smtClean="0">
                <a:solidFill>
                  <a:sysClr val="windowText" lastClr="000000"/>
                </a:solidFill>
                <a:latin typeface="+mn-ea"/>
              </a:rPr>
              <a:t> </a:t>
            </a:r>
            <a:r>
              <a:rPr lang="ko-KR" altLang="en-US" sz="1200" b="1" dirty="0" err="1" smtClean="0">
                <a:solidFill>
                  <a:sysClr val="windowText" lastClr="000000"/>
                </a:solidFill>
                <a:latin typeface="+mn-ea"/>
              </a:rPr>
              <a:t>학교우취반의</a:t>
            </a:r>
            <a:r>
              <a:rPr lang="ko-KR" altLang="en-US" sz="1200" b="1" dirty="0" smtClean="0">
                <a:solidFill>
                  <a:sysClr val="windowText" lastClr="000000"/>
                </a:solidFill>
                <a:latin typeface="+mn-ea"/>
              </a:rPr>
              <a:t> 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우표자료 및 </a:t>
            </a:r>
            <a:r>
              <a:rPr lang="ko-KR" altLang="en-US" sz="1200" b="1" dirty="0" err="1">
                <a:solidFill>
                  <a:sysClr val="windowText" lastClr="000000"/>
                </a:solidFill>
                <a:latin typeface="+mn-ea"/>
              </a:rPr>
              <a:t>교보재를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</a:rPr>
              <a:t> </a:t>
            </a:r>
            <a:r>
              <a:rPr lang="ko-KR" altLang="en-US" sz="1200" b="1" dirty="0" smtClean="0">
                <a:solidFill>
                  <a:sysClr val="windowText" lastClr="000000"/>
                </a:solidFill>
                <a:latin typeface="+mn-ea"/>
              </a:rPr>
              <a:t>제공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하여 교육이 </a:t>
            </a:r>
            <a:r>
              <a:rPr lang="ko-KR" altLang="en-US" sz="1200" dirty="0">
                <a:solidFill>
                  <a:sysClr val="windowText" lastClr="000000"/>
                </a:solidFill>
                <a:latin typeface="+mn-ea"/>
              </a:rPr>
              <a:t>원활하게 진행될 수 있도록 </a:t>
            </a:r>
            <a:r>
              <a:rPr lang="ko-KR" altLang="en-US" sz="1200" dirty="0" smtClean="0">
                <a:solidFill>
                  <a:sysClr val="windowText" lastClr="000000"/>
                </a:solidFill>
                <a:latin typeface="+mn-ea"/>
              </a:rPr>
              <a:t>지원함    </a:t>
            </a:r>
            <a:endParaRPr lang="ko-KR" altLang="en-US" sz="1200" dirty="0">
              <a:solidFill>
                <a:sysClr val="windowText" lastClr="000000"/>
              </a:solidFill>
              <a:latin typeface="+mn-ea"/>
            </a:endParaRPr>
          </a:p>
        </p:txBody>
      </p:sp>
      <p:cxnSp>
        <p:nvCxnSpPr>
          <p:cNvPr id="13" name="직선 연결선 12"/>
          <p:cNvCxnSpPr/>
          <p:nvPr/>
        </p:nvCxnSpPr>
        <p:spPr>
          <a:xfrm>
            <a:off x="3128174" y="1099153"/>
            <a:ext cx="6501154" cy="8264"/>
          </a:xfrm>
          <a:prstGeom prst="line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Box 25"/>
          <p:cNvSpPr txBox="1">
            <a:spLocks noChangeArrowheads="1"/>
          </p:cNvSpPr>
          <p:nvPr/>
        </p:nvSpPr>
        <p:spPr bwMode="auto">
          <a:xfrm>
            <a:off x="569608" y="895038"/>
            <a:ext cx="4104955" cy="35085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square" lIns="91429" tIns="45714" rIns="91429" bIns="45714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ko-KR" altLang="en-US" sz="1400" b="1" i="1" dirty="0" smtClean="0">
                <a:solidFill>
                  <a:srgbClr val="1F497D">
                    <a:lumMod val="60000"/>
                    <a:lumOff val="40000"/>
                  </a:srgbClr>
                </a:solidFill>
                <a:latin typeface="+mn-ea"/>
                <a:cs typeface="Arial" charset="0"/>
              </a:rPr>
              <a:t>우표문화교육의 특징</a:t>
            </a:r>
            <a:endParaRPr lang="ko-KR" altLang="en-US" sz="1400" b="1" i="1" dirty="0">
              <a:solidFill>
                <a:srgbClr val="1F497D">
                  <a:lumMod val="60000"/>
                  <a:lumOff val="40000"/>
                </a:srgbClr>
              </a:solidFill>
              <a:latin typeface="+mn-ea"/>
              <a:cs typeface="Arial" charset="0"/>
            </a:endParaRP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3709" y="3828054"/>
            <a:ext cx="4196916" cy="2477584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7" name="직사각형 16"/>
          <p:cNvSpPr/>
          <p:nvPr/>
        </p:nvSpPr>
        <p:spPr>
          <a:xfrm>
            <a:off x="645808" y="3615728"/>
            <a:ext cx="8987142" cy="2766022"/>
          </a:xfrm>
          <a:prstGeom prst="rect">
            <a:avLst/>
          </a:prstGeom>
          <a:noFill/>
          <a:ln w="6350" cap="flat" cmpd="sng" algn="ctr">
            <a:solidFill>
              <a:sysClr val="windowText" lastClr="000000">
                <a:lumMod val="50000"/>
                <a:lumOff val="50000"/>
              </a:sysClr>
            </a:solidFill>
            <a:prstDash val="solid"/>
          </a:ln>
          <a:effectLst/>
        </p:spPr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18" name="TextBox 80"/>
          <p:cNvSpPr txBox="1"/>
          <p:nvPr/>
        </p:nvSpPr>
        <p:spPr>
          <a:xfrm>
            <a:off x="4157861" y="3452678"/>
            <a:ext cx="2252190" cy="288000"/>
          </a:xfrm>
          <a:prstGeom prst="rect">
            <a:avLst/>
          </a:prstGeom>
          <a:solidFill>
            <a:sysClr val="window" lastClr="FFFFFF"/>
          </a:solidFill>
          <a:ln>
            <a:solidFill>
              <a:sysClr val="windowText" lastClr="000000">
                <a:lumMod val="50000"/>
                <a:lumOff val="50000"/>
              </a:sysClr>
            </a:solidFill>
          </a:ln>
        </p:spPr>
        <p:txBody>
          <a:bodyPr wrap="square" rtlCol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>
              <a:defRPr/>
            </a:pPr>
            <a:r>
              <a:rPr lang="ko-KR" altLang="en-US" sz="1200" b="1" dirty="0" smtClean="0">
                <a:solidFill>
                  <a:prstClr val="black"/>
                </a:solidFill>
                <a:latin typeface="나눔바른고딕" pitchFamily="50" charset="-127"/>
                <a:ea typeface="나눔바른고딕" pitchFamily="50" charset="-127"/>
              </a:rPr>
              <a:t>우표 주제별 연계</a:t>
            </a:r>
            <a:r>
              <a:rPr lang="en-US" altLang="ko-KR" sz="1200" b="1" dirty="0" smtClean="0">
                <a:solidFill>
                  <a:prstClr val="black"/>
                </a:solidFill>
                <a:latin typeface="나눔바른고딕" pitchFamily="50" charset="-127"/>
                <a:ea typeface="나눔바른고딕" pitchFamily="50" charset="-127"/>
              </a:rPr>
              <a:t>(</a:t>
            </a:r>
            <a:r>
              <a:rPr lang="ko-KR" altLang="en-US" sz="1200" b="1" dirty="0" smtClean="0">
                <a:solidFill>
                  <a:prstClr val="black"/>
                </a:solidFill>
                <a:latin typeface="나눔바른고딕" pitchFamily="50" charset="-127"/>
                <a:ea typeface="나눔바른고딕" pitchFamily="50" charset="-127"/>
              </a:rPr>
              <a:t>예시</a:t>
            </a:r>
            <a:r>
              <a:rPr lang="en-US" altLang="ko-KR" sz="1200" b="1" dirty="0" smtClean="0">
                <a:solidFill>
                  <a:prstClr val="black"/>
                </a:solidFill>
                <a:latin typeface="나눔바른고딕" pitchFamily="50" charset="-127"/>
                <a:ea typeface="나눔바른고딕" pitchFamily="50" charset="-127"/>
              </a:rPr>
              <a:t>)</a:t>
            </a:r>
            <a:endParaRPr kumimoji="0" lang="ko-KR" altLang="en-US" sz="1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ea"/>
            </a:endParaRPr>
          </a:p>
        </p:txBody>
      </p:sp>
      <p:pic>
        <p:nvPicPr>
          <p:cNvPr id="19" name="_x127760592" descr="EMB000002ec02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4661" y="3851275"/>
            <a:ext cx="4140536" cy="245436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6921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우표문화 교육 콘텐츠 모듈</a:t>
            </a:r>
            <a:endParaRPr lang="ko-KR" altLang="en-US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7</a:t>
            </a:fld>
            <a:endParaRPr lang="ko-KR" altLang="en-US" dirty="0">
              <a:latin typeface="+mn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286991335"/>
              </p:ext>
            </p:extLst>
          </p:nvPr>
        </p:nvGraphicFramePr>
        <p:xfrm>
          <a:off x="272477" y="1671212"/>
          <a:ext cx="9360481" cy="4374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6067"/>
                <a:gridCol w="1464069"/>
                <a:gridCol w="1464069"/>
                <a:gridCol w="1464069"/>
                <a:gridCol w="1464069"/>
                <a:gridCol w="1464069"/>
                <a:gridCol w="1464069"/>
              </a:tblGrid>
              <a:tr h="357687">
                <a:tc gridSpan="7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err="1" smtClean="0"/>
                        <a:t>우표교육콘텐츠</a:t>
                      </a:r>
                      <a:r>
                        <a:rPr lang="ko-KR" altLang="en-US" sz="1100" dirty="0" smtClean="0"/>
                        <a:t> </a:t>
                      </a:r>
                    </a:p>
                  </a:txBody>
                  <a:tcPr marL="99060" marR="99060" marT="45715" marB="45715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dirty="0">
                        <a:solidFill>
                          <a:schemeClr val="tx1"/>
                        </a:solidFill>
                        <a:latin typeface="가는각진제목체" pitchFamily="18" charset="-127"/>
                        <a:ea typeface="가는각진제목체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799553">
                <a:tc>
                  <a:txBody>
                    <a:bodyPr/>
                    <a:lstStyle/>
                    <a:p>
                      <a:pPr algn="r" latinLnBrk="1"/>
                      <a:r>
                        <a:rPr lang="ko-KR" altLang="en-US" sz="8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주제별</a:t>
                      </a:r>
                      <a:endParaRPr lang="en-US" altLang="ko-KR" sz="8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8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en-US" altLang="ko-KR" sz="8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l" latinLnBrk="1"/>
                      <a:r>
                        <a:rPr lang="ko-KR" altLang="en-US" sz="8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대상별</a:t>
                      </a:r>
                      <a:endParaRPr lang="en-US" altLang="ko-KR" sz="8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나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이웃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자연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존재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역사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1" spc="0" baseline="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우취</a:t>
                      </a:r>
                      <a:r>
                        <a:rPr lang="ko-KR" altLang="en-US" sz="800" b="1" spc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교육</a:t>
                      </a:r>
                      <a:endParaRPr lang="en-US" altLang="ko-KR" sz="800" b="1" spc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2"/>
                    </a:solidFill>
                  </a:tcPr>
                </a:tc>
              </a:tr>
              <a:tr h="1608516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초등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(E)</a:t>
                      </a: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8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1608516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공통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  <a:p>
                      <a:pPr algn="ctr">
                        <a:defRPr/>
                      </a:pPr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(B)</a:t>
                      </a: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8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700" b="1" kern="1200" dirty="0">
                        <a:solidFill>
                          <a:prstClr val="black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6000" marR="36000" marT="45715" marB="4571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11" name="그룹 10"/>
          <p:cNvGrpSpPr/>
          <p:nvPr/>
        </p:nvGrpSpPr>
        <p:grpSpPr>
          <a:xfrm>
            <a:off x="6645187" y="1232814"/>
            <a:ext cx="2987763" cy="359569"/>
            <a:chOff x="6645187" y="1232814"/>
            <a:chExt cx="2987763" cy="359569"/>
          </a:xfrm>
        </p:grpSpPr>
        <p:sp>
          <p:nvSpPr>
            <p:cNvPr id="12" name="직사각형 11"/>
            <p:cNvSpPr/>
            <p:nvPr/>
          </p:nvSpPr>
          <p:spPr>
            <a:xfrm>
              <a:off x="6645187" y="1232814"/>
              <a:ext cx="2987763" cy="359569"/>
            </a:xfrm>
            <a:prstGeom prst="rect">
              <a:avLst/>
            </a:prstGeom>
            <a:noFill/>
            <a:ln w="9525"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ko-KR" altLang="en-US" sz="600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6820086" y="1304764"/>
              <a:ext cx="577074" cy="234206"/>
            </a:xfrm>
            <a:prstGeom prst="roundRect">
              <a:avLst/>
            </a:prstGeom>
            <a:solidFill>
              <a:srgbClr val="FFC000"/>
            </a:solidFill>
            <a:ln w="12700">
              <a:solidFill>
                <a:srgbClr val="C00000"/>
              </a:solidFill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kumimoji="1" lang="ko-KR" altLang="en-US" sz="700" b="1" dirty="0" smtClean="0">
                  <a:solidFill>
                    <a:prstClr val="black"/>
                  </a:solidFill>
                  <a:latin typeface="+mn-ea"/>
                </a:rPr>
                <a:t>프로젝트수업</a:t>
              </a:r>
            </a:p>
          </p:txBody>
        </p:sp>
        <p:sp>
          <p:nvSpPr>
            <p:cNvPr id="16" name="모서리가 둥근 직사각형 15"/>
            <p:cNvSpPr/>
            <p:nvPr/>
          </p:nvSpPr>
          <p:spPr>
            <a:xfrm>
              <a:off x="8950933" y="1304764"/>
              <a:ext cx="577074" cy="234206"/>
            </a:xfrm>
            <a:prstGeom prst="roundRect">
              <a:avLst/>
            </a:prstGeom>
            <a:solidFill>
              <a:srgbClr val="92D050"/>
            </a:solidFill>
            <a:ln w="12700" cap="flat" cmpd="sng" algn="ctr">
              <a:solidFill>
                <a:srgbClr val="00B050"/>
              </a:solidFill>
              <a:prstDash val="lgDash"/>
            </a:ln>
            <a:effectLst/>
          </p:spPr>
          <p:txBody>
            <a:bodyPr lIns="18000" tIns="18000" rIns="18000" bIns="18000" anchor="ctr"/>
            <a:lstStyle/>
            <a:p>
              <a:pPr algn="ctr"/>
              <a:r>
                <a:rPr lang="ko-KR" altLang="en-US" sz="700" b="1" dirty="0" smtClean="0">
                  <a:solidFill>
                    <a:prstClr val="black"/>
                  </a:solidFill>
                  <a:latin typeface="+mn-ea"/>
                </a:rPr>
                <a:t>토의</a:t>
              </a:r>
              <a:r>
                <a:rPr lang="en-US" altLang="ko-KR" sz="700" b="1" dirty="0" smtClean="0">
                  <a:solidFill>
                    <a:prstClr val="black"/>
                  </a:solidFill>
                  <a:latin typeface="+mn-ea"/>
                </a:rPr>
                <a:t>/ </a:t>
              </a:r>
              <a:r>
                <a:rPr lang="ko-KR" altLang="en-US" sz="700" b="1" dirty="0" smtClean="0">
                  <a:solidFill>
                    <a:prstClr val="black"/>
                  </a:solidFill>
                  <a:latin typeface="+mn-ea"/>
                </a:rPr>
                <a:t>토론</a:t>
              </a:r>
              <a:endParaRPr lang="en-US" altLang="ko-KR" sz="700" b="1" dirty="0" smtClean="0">
                <a:solidFill>
                  <a:prstClr val="black"/>
                </a:solidFill>
                <a:latin typeface="+mn-ea"/>
              </a:endParaRPr>
            </a:p>
            <a:p>
              <a:pPr algn="ctr"/>
              <a:r>
                <a:rPr lang="ko-KR" altLang="en-US" sz="700" b="1" dirty="0" smtClean="0">
                  <a:solidFill>
                    <a:prstClr val="black"/>
                  </a:solidFill>
                  <a:latin typeface="+mn-ea"/>
                </a:rPr>
                <a:t>협동수업</a:t>
              </a:r>
              <a:endParaRPr lang="ko-KR" altLang="en-US" sz="700" b="1" dirty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19" name="모서리가 둥근 직사각형 18"/>
            <p:cNvSpPr/>
            <p:nvPr/>
          </p:nvSpPr>
          <p:spPr>
            <a:xfrm>
              <a:off x="8240650" y="1304764"/>
              <a:ext cx="577074" cy="234206"/>
            </a:xfrm>
            <a:prstGeom prst="roundRect">
              <a:avLst/>
            </a:prstGeom>
            <a:solidFill>
              <a:srgbClr val="FFFF00"/>
            </a:solidFill>
            <a:ln w="12700" cap="flat" cmpd="sng" algn="ctr">
              <a:solidFill>
                <a:srgbClr val="EEECE1">
                  <a:lumMod val="50000"/>
                </a:srgbClr>
              </a:solidFill>
              <a:prstDash val="sysDot"/>
            </a:ln>
            <a:effectLst/>
          </p:spPr>
          <p:txBody>
            <a:bodyPr lIns="36000" rIns="3600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defRPr/>
              </a:pPr>
              <a:r>
                <a:rPr lang="ko-KR" altLang="en-US" sz="700" b="1" dirty="0" smtClean="0">
                  <a:solidFill>
                    <a:prstClr val="black"/>
                  </a:solidFill>
                  <a:latin typeface="+mn-ea"/>
                </a:rPr>
                <a:t>체험활동</a:t>
              </a:r>
              <a:endParaRPr lang="en-US" altLang="ko-KR" sz="700" b="1" dirty="0" smtClean="0">
                <a:solidFill>
                  <a:prstClr val="black"/>
                </a:solidFill>
                <a:latin typeface="+mn-ea"/>
              </a:endParaRPr>
            </a:p>
          </p:txBody>
        </p:sp>
        <p:sp>
          <p:nvSpPr>
            <p:cNvPr id="20" name="모서리가 둥근 직사각형 19"/>
            <p:cNvSpPr/>
            <p:nvPr/>
          </p:nvSpPr>
          <p:spPr>
            <a:xfrm>
              <a:off x="7530368" y="1304764"/>
              <a:ext cx="577074" cy="234206"/>
            </a:xfrm>
            <a:prstGeom prst="roundRect">
              <a:avLst/>
            </a:prstGeom>
            <a:solidFill>
              <a:srgbClr val="C1D6FF"/>
            </a:solidFill>
            <a:ln w="12700">
              <a:solidFill>
                <a:srgbClr val="71A0FF"/>
              </a:solidFill>
              <a:prstDash val="sysDash"/>
              <a:miter lim="800000"/>
              <a:headEnd/>
              <a:tailEnd/>
            </a:ln>
            <a:effectLst/>
          </p:spPr>
          <p:txBody>
            <a:bodyPr lIns="0" tIns="0" rIns="0" bIns="0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0" fontAlgn="base" hangingPunct="0">
                <a:spcBef>
                  <a:spcPct val="50000"/>
                </a:spcBef>
                <a:spcAft>
                  <a:spcPct val="0"/>
                </a:spcAft>
                <a:defRPr/>
              </a:pPr>
              <a:r>
                <a:rPr kumimoji="1" lang="ko-KR" altLang="en-US" sz="700" b="1" dirty="0" smtClean="0">
                  <a:solidFill>
                    <a:prstClr val="black"/>
                  </a:solidFill>
                  <a:latin typeface="+mn-ea"/>
                </a:rPr>
                <a:t>교육과정 협업</a:t>
              </a:r>
            </a:p>
          </p:txBody>
        </p:sp>
      </p:grpSp>
      <p:sp>
        <p:nvSpPr>
          <p:cNvPr id="89" name="직사각형 88"/>
          <p:cNvSpPr/>
          <p:nvPr/>
        </p:nvSpPr>
        <p:spPr bwMode="auto">
          <a:xfrm>
            <a:off x="914850" y="450830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아름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다운 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사람이 되는 길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0" name="직사각형 89"/>
          <p:cNvSpPr/>
          <p:nvPr/>
        </p:nvSpPr>
        <p:spPr bwMode="auto">
          <a:xfrm>
            <a:off x="914850" y="2911734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나의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뿌리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나의 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가족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1" name="직사각형 90"/>
          <p:cNvSpPr/>
          <p:nvPr/>
        </p:nvSpPr>
        <p:spPr bwMode="auto">
          <a:xfrm>
            <a:off x="6801246" y="2911734"/>
            <a:ext cx="335412" cy="1437480"/>
          </a:xfrm>
          <a:prstGeom prst="rect">
            <a:avLst/>
          </a:prstGeom>
          <a:solidFill>
            <a:srgbClr val="C1D6FF"/>
          </a:solidFill>
          <a:ln w="12700">
            <a:solidFill>
              <a:srgbClr val="71A0FF"/>
            </a:solidFill>
            <a:prstDash val="sysDash"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우리</a:t>
            </a:r>
            <a:r>
              <a:rPr kumimoji="1" lang="en-US" altLang="ko-KR" sz="800" b="1" dirty="0">
                <a:solidFill>
                  <a:prstClr val="black"/>
                </a:solidFill>
                <a:latin typeface="+mn-ea"/>
              </a:rPr>
              <a:t/>
            </a:r>
            <a:br>
              <a:rPr kumimoji="1" lang="en-US" altLang="ko-KR" sz="800" b="1" dirty="0">
                <a:solidFill>
                  <a:prstClr val="black"/>
                </a:solidFill>
                <a:latin typeface="+mn-ea"/>
              </a:rPr>
            </a:b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나라</a:t>
            </a:r>
            <a:r>
              <a:rPr kumimoji="1" lang="en-US" altLang="ko-KR" sz="800" b="1" dirty="0" smtClean="0">
                <a:solidFill>
                  <a:prstClr val="black"/>
                </a:solidFill>
                <a:latin typeface="+mn-ea"/>
              </a:rPr>
              <a:t/>
            </a:r>
            <a:br>
              <a:rPr kumimoji="1" lang="en-US" altLang="ko-KR" sz="800" b="1" dirty="0" smtClean="0">
                <a:solidFill>
                  <a:prstClr val="black"/>
                </a:solidFill>
                <a:latin typeface="+mn-ea"/>
              </a:rPr>
            </a:b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경제</a:t>
            </a:r>
            <a:r>
              <a:rPr kumimoji="1" lang="en-US" altLang="ko-KR" sz="800" b="1" dirty="0">
                <a:solidFill>
                  <a:prstClr val="black"/>
                </a:solidFill>
                <a:latin typeface="+mn-ea"/>
              </a:rPr>
              <a:t/>
            </a:r>
            <a:br>
              <a:rPr kumimoji="1" lang="en-US" altLang="ko-KR" sz="800" b="1" dirty="0">
                <a:solidFill>
                  <a:prstClr val="black"/>
                </a:solidFill>
                <a:latin typeface="+mn-ea"/>
              </a:rPr>
            </a:b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성장</a:t>
            </a:r>
            <a:r>
              <a:rPr kumimoji="1" lang="en-US" altLang="ko-KR" sz="800" b="1" dirty="0">
                <a:solidFill>
                  <a:prstClr val="black"/>
                </a:solidFill>
                <a:latin typeface="+mn-ea"/>
              </a:rPr>
              <a:t/>
            </a:r>
            <a:br>
              <a:rPr kumimoji="1" lang="en-US" altLang="ko-KR" sz="800" b="1" dirty="0">
                <a:solidFill>
                  <a:prstClr val="black"/>
                </a:solidFill>
                <a:latin typeface="+mn-ea"/>
              </a:rPr>
            </a:b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과정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2" name="직사각형 91"/>
          <p:cNvSpPr/>
          <p:nvPr/>
        </p:nvSpPr>
        <p:spPr bwMode="auto">
          <a:xfrm>
            <a:off x="2777517" y="450830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어르신</a:t>
            </a:r>
            <a:r>
              <a:rPr kumimoji="1" lang="en-US" altLang="ko-KR" sz="800" b="1" dirty="0" smtClean="0">
                <a:solidFill>
                  <a:prstClr val="black"/>
                </a:solidFill>
                <a:latin typeface="+mn-ea"/>
              </a:rPr>
              <a:t>!</a:t>
            </a: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존경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하고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함께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해요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4" name="직사각형 93"/>
          <p:cNvSpPr/>
          <p:nvPr/>
        </p:nvSpPr>
        <p:spPr bwMode="auto">
          <a:xfrm>
            <a:off x="2372754" y="4508302"/>
            <a:ext cx="335412" cy="1437480"/>
          </a:xfrm>
          <a:prstGeom prst="rect">
            <a:avLst/>
          </a:prstGeom>
          <a:solidFill>
            <a:srgbClr val="92D050"/>
          </a:solidFill>
          <a:ln w="12700" cap="flat" cmpd="sng" algn="ctr">
            <a:solidFill>
              <a:srgbClr val="00B050"/>
            </a:solidFill>
            <a:prstDash val="lgDash"/>
          </a:ln>
          <a:effectLst/>
        </p:spPr>
        <p:txBody>
          <a:bodyPr lIns="0" tIns="18000" rIns="0" bIns="18000" anchor="ctr"/>
          <a:lstStyle/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친구야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고마워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6" name="직사각형 95"/>
          <p:cNvSpPr/>
          <p:nvPr/>
        </p:nvSpPr>
        <p:spPr bwMode="auto">
          <a:xfrm>
            <a:off x="8266231" y="4508302"/>
            <a:ext cx="335412" cy="1437480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rgbClr val="EEECE1">
                <a:lumMod val="50000"/>
              </a:srgbClr>
            </a:solidFill>
            <a:prstDash val="sysDot"/>
          </a:ln>
          <a:effectLst/>
        </p:spPr>
        <p:txBody>
          <a:bodyPr lIns="0" rIns="0" anchor="ctr"/>
          <a:lstStyle/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감사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해요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우체부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아저씨 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7" name="직사각형 96"/>
          <p:cNvSpPr/>
          <p:nvPr/>
        </p:nvSpPr>
        <p:spPr bwMode="auto">
          <a:xfrm>
            <a:off x="8676257" y="450830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우표야 놀자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8" name="직사각형 97"/>
          <p:cNvSpPr/>
          <p:nvPr/>
        </p:nvSpPr>
        <p:spPr bwMode="auto">
          <a:xfrm>
            <a:off x="3867608" y="450830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아름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다운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우리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나라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9" name="직사각형 98"/>
          <p:cNvSpPr/>
          <p:nvPr/>
        </p:nvSpPr>
        <p:spPr bwMode="auto">
          <a:xfrm>
            <a:off x="4296797" y="450830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아름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다운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우리땅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독도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1" name="직사각형 100"/>
          <p:cNvSpPr/>
          <p:nvPr/>
        </p:nvSpPr>
        <p:spPr bwMode="auto">
          <a:xfrm>
            <a:off x="4291782" y="2911734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별자리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이야기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3" name="직사각형 102"/>
          <p:cNvSpPr/>
          <p:nvPr/>
        </p:nvSpPr>
        <p:spPr bwMode="auto">
          <a:xfrm>
            <a:off x="6801246" y="4508302"/>
            <a:ext cx="335412" cy="1437480"/>
          </a:xfrm>
          <a:prstGeom prst="rect">
            <a:avLst/>
          </a:prstGeom>
          <a:solidFill>
            <a:srgbClr val="C1D6FF"/>
          </a:solidFill>
          <a:ln w="12700">
            <a:solidFill>
              <a:srgbClr val="71A0FF"/>
            </a:solidFill>
            <a:prstDash val="sysDash"/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나라를 지킨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영웅들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4" name="직사각형 103"/>
          <p:cNvSpPr/>
          <p:nvPr/>
        </p:nvSpPr>
        <p:spPr bwMode="auto">
          <a:xfrm>
            <a:off x="3168098" y="450830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내가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피운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담배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고통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받는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이웃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5" name="직사각형 104"/>
          <p:cNvSpPr/>
          <p:nvPr/>
        </p:nvSpPr>
        <p:spPr bwMode="auto">
          <a:xfrm>
            <a:off x="5343342" y="450830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우리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나라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대한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민국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7" name="직사각형 106"/>
          <p:cNvSpPr/>
          <p:nvPr/>
        </p:nvSpPr>
        <p:spPr bwMode="auto">
          <a:xfrm>
            <a:off x="7204739" y="4508302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우리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나라의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전통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이해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하기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8" name="직사각형 107"/>
          <p:cNvSpPr/>
          <p:nvPr/>
        </p:nvSpPr>
        <p:spPr bwMode="auto">
          <a:xfrm>
            <a:off x="3867608" y="2911734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멸종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위기의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생물들</a:t>
            </a:r>
            <a:endParaRPr kumimoji="1"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10" name="직사각형 109"/>
          <p:cNvSpPr/>
          <p:nvPr/>
        </p:nvSpPr>
        <p:spPr bwMode="auto">
          <a:xfrm>
            <a:off x="1298216" y="2911734"/>
            <a:ext cx="335412" cy="1437480"/>
          </a:xfrm>
          <a:prstGeom prst="rect">
            <a:avLst/>
          </a:prstGeom>
          <a:solidFill>
            <a:srgbClr val="FFC000"/>
          </a:solidFill>
          <a:ln w="12700">
            <a:solidFill>
              <a:srgbClr val="C00000"/>
            </a:solidFill>
            <a:miter lim="800000"/>
            <a:headEnd/>
            <a:tailEnd/>
          </a:ln>
          <a:effectLst/>
        </p:spPr>
        <p:txBody>
          <a:bodyPr lIns="0" tIns="0" rIns="0" bIns="0" anchor="ctr"/>
          <a:lstStyle/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소중한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나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 smtClean="0">
                <a:solidFill>
                  <a:prstClr val="black"/>
                </a:solidFill>
                <a:latin typeface="+mn-ea"/>
              </a:rPr>
              <a:t>참다운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  <a:p>
            <a:pPr algn="ctr" eaLnBrk="0" fontAlgn="base" hangingPunct="0">
              <a:spcAft>
                <a:spcPct val="0"/>
              </a:spcAft>
            </a:pPr>
            <a:r>
              <a:rPr kumimoji="1" lang="ko-KR" altLang="en-US" sz="800" b="1" dirty="0">
                <a:solidFill>
                  <a:prstClr val="black"/>
                </a:solidFill>
                <a:latin typeface="+mn-ea"/>
              </a:rPr>
              <a:t>꿈</a:t>
            </a:r>
            <a:endParaRPr kumimoji="1" lang="en-US" altLang="ko-KR" sz="800" b="1" dirty="0" smtClean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34" name="직사각형 33"/>
          <p:cNvSpPr/>
          <p:nvPr/>
        </p:nvSpPr>
        <p:spPr bwMode="auto">
          <a:xfrm>
            <a:off x="9071764" y="4508302"/>
            <a:ext cx="335412" cy="1437480"/>
          </a:xfrm>
          <a:prstGeom prst="rect">
            <a:avLst/>
          </a:prstGeom>
          <a:solidFill>
            <a:srgbClr val="FFFF00"/>
          </a:solidFill>
          <a:ln w="12700" cap="flat" cmpd="sng" algn="ctr">
            <a:solidFill>
              <a:srgbClr val="EEECE1">
                <a:lumMod val="50000"/>
              </a:srgbClr>
            </a:solidFill>
            <a:prstDash val="sysDot"/>
          </a:ln>
          <a:effectLst/>
        </p:spPr>
        <p:txBody>
          <a:bodyPr lIns="0" rIns="0" anchor="ctr"/>
          <a:lstStyle/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우표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  <a:p>
            <a:pPr algn="ctr"/>
            <a:r>
              <a:rPr lang="ko-KR" altLang="en-US" sz="800" b="1" dirty="0">
                <a:solidFill>
                  <a:prstClr val="black"/>
                </a:solidFill>
                <a:latin typeface="+mn-ea"/>
              </a:rPr>
              <a:t>디자인하기</a:t>
            </a:r>
            <a:endParaRPr lang="en-US" altLang="ko-KR" sz="8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35" name="내용 개체 틀 14"/>
          <p:cNvSpPr txBox="1">
            <a:spLocks/>
          </p:cNvSpPr>
          <p:nvPr/>
        </p:nvSpPr>
        <p:spPr>
          <a:xfrm>
            <a:off x="272480" y="6045485"/>
            <a:ext cx="9145016" cy="30723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174625" indent="-174625" algn="l" defTabSz="914400" rtl="0" eaLnBrk="1" latinLnBrk="1" hangingPunct="1">
              <a:lnSpc>
                <a:spcPct val="120000"/>
              </a:lnSpc>
              <a:spcBef>
                <a:spcPts val="0"/>
              </a:spcBef>
              <a:buFontTx/>
              <a:buBlip>
                <a:blip r:embed="rId2"/>
              </a:buBlip>
              <a:defRPr sz="1300" b="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Tx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ko-KR" sz="1000" b="1" dirty="0" smtClean="0">
                <a:ea typeface="맑은 고딕" panose="020B0503020000020004" pitchFamily="50" charset="-127"/>
              </a:rPr>
              <a:t>※ </a:t>
            </a:r>
            <a:r>
              <a:rPr lang="ko-KR" altLang="en-US" sz="1000" b="1" dirty="0" smtClean="0"/>
              <a:t>현재 모듈은 </a:t>
            </a:r>
            <a:r>
              <a:rPr lang="ko-KR" altLang="en-US" sz="1000" b="1" dirty="0" err="1" smtClean="0"/>
              <a:t>개발중이며</a:t>
            </a:r>
            <a:r>
              <a:rPr lang="ko-KR" altLang="en-US" sz="1000" b="1" dirty="0" smtClean="0"/>
              <a:t> 추후에 변경될 수 있습니다</a:t>
            </a:r>
            <a:r>
              <a:rPr lang="en-US" altLang="ko-KR" sz="1000" b="1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32560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우표문화 교육 콘텐츠 활용</a:t>
            </a:r>
            <a:r>
              <a:rPr lang="en-US" altLang="ko-KR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(</a:t>
            </a: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예시</a:t>
            </a:r>
            <a:r>
              <a:rPr lang="en-US" altLang="ko-KR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)</a:t>
            </a:r>
            <a:endParaRPr lang="ko-KR" altLang="en-US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8</a:t>
            </a:fld>
            <a:endParaRPr lang="ko-KR" altLang="en-US" dirty="0">
              <a:latin typeface="+mn-ea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557816918"/>
              </p:ext>
            </p:extLst>
          </p:nvPr>
        </p:nvGraphicFramePr>
        <p:xfrm>
          <a:off x="2791784" y="1628776"/>
          <a:ext cx="2377115" cy="4752982"/>
        </p:xfrm>
        <a:graphic>
          <a:graphicData uri="http://schemas.openxmlformats.org/drawingml/2006/table">
            <a:tbl>
              <a:tblPr/>
              <a:tblGrid>
                <a:gridCol w="316253"/>
                <a:gridCol w="1030431"/>
                <a:gridCol w="1030431"/>
              </a:tblGrid>
              <a:tr h="297062">
                <a:tc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초등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중등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감사해요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우체부아저씨</a:t>
                      </a: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감사해요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우체부아저씨</a:t>
                      </a: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우표야 놀자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재미있는 우표교실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사람이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되는 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나의 꿈을 향한 도전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친구야 고마워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내가 피운 담배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고통 받는 이웃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우리나라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우리주변의 생태계와 환경보호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우리나라 대한민국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평화통일을 위한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발걸음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나라를 지킨 영웅들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나라를 지킨 영웅들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우표작품전시회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우표작품전시회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849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67422" y="1277449"/>
            <a:ext cx="2401478" cy="261738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101" b="1" dirty="0" smtClean="0"/>
              <a:t>초등</a:t>
            </a:r>
            <a:r>
              <a:rPr lang="ko-KR" altLang="en-US" sz="1101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∙</a:t>
            </a:r>
            <a:r>
              <a:rPr lang="ko-KR" altLang="en-US" sz="1101" b="1" dirty="0" smtClean="0"/>
              <a:t>중등 인성교육 활용</a:t>
            </a:r>
            <a:endParaRPr lang="ko-KR" altLang="en-US" sz="1101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7689304" y="1268762"/>
            <a:ext cx="1728192" cy="246221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000" b="1" dirty="0" err="1" smtClean="0"/>
              <a:t>우취반</a:t>
            </a:r>
            <a:r>
              <a:rPr lang="ko-KR" altLang="en-US" sz="1000" b="1" dirty="0" smtClean="0"/>
              <a:t> 활용</a:t>
            </a:r>
            <a:endParaRPr lang="ko-KR" altLang="en-US" sz="10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5589266" y="1277449"/>
            <a:ext cx="1728191" cy="261738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101" b="1" dirty="0" smtClean="0"/>
              <a:t>교육과정 협업용</a:t>
            </a:r>
            <a:endParaRPr lang="ko-KR" altLang="en-US" sz="1101" b="1" dirty="0"/>
          </a:p>
        </p:txBody>
      </p:sp>
      <p:sp>
        <p:nvSpPr>
          <p:cNvPr id="21" name="TextBox 20"/>
          <p:cNvSpPr txBox="1"/>
          <p:nvPr/>
        </p:nvSpPr>
        <p:spPr>
          <a:xfrm>
            <a:off x="273049" y="1277448"/>
            <a:ext cx="2015655" cy="261738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1101" b="1" dirty="0" smtClean="0"/>
              <a:t>교육구성체계</a:t>
            </a:r>
            <a:endParaRPr lang="ko-KR" altLang="en-US" sz="1101" b="1" dirty="0"/>
          </a:p>
        </p:txBody>
      </p:sp>
      <p:graphicFrame>
        <p:nvGraphicFramePr>
          <p:cNvPr id="96" name="표 9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94121258"/>
              </p:ext>
            </p:extLst>
          </p:nvPr>
        </p:nvGraphicFramePr>
        <p:xfrm>
          <a:off x="291021" y="1628800"/>
          <a:ext cx="1980220" cy="4752943"/>
        </p:xfrm>
        <a:graphic>
          <a:graphicData uri="http://schemas.openxmlformats.org/drawingml/2006/table">
            <a:tbl>
              <a:tblPr/>
              <a:tblGrid>
                <a:gridCol w="629531"/>
                <a:gridCol w="1350689"/>
              </a:tblGrid>
              <a:tr h="202343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나의 꿈을 향한 도전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87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나의 뿌리</a:t>
                      </a:r>
                      <a:endParaRPr lang="en-US" altLang="ko-K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우리가족</a:t>
                      </a:r>
                      <a:endParaRPr lang="en-US" altLang="ko-K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870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소중한 나 </a:t>
                      </a:r>
                      <a:endParaRPr lang="en-US" altLang="ko-KR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참다운 꿈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나를 찾아서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이웃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친구야 고마워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어르신</a:t>
                      </a:r>
                      <a:r>
                        <a:rPr lang="en-US" altLang="ko-K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! </a:t>
                      </a:r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존경하고 함께해요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내가 피운 담배</a:t>
                      </a:r>
                      <a:r>
                        <a:rPr lang="en-US" altLang="ko-KR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고통 받는 이웃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자연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우리나라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우리땅 독도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멸종위기의 생물들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우리주변의 생태계와 환경보호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별자리</a:t>
                      </a:r>
                      <a:r>
                        <a:rPr lang="ko-KR" altLang="en-US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이야기</a:t>
                      </a:r>
                      <a:endParaRPr lang="ko-KR" altLang="en-US" sz="8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존재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우리나라 대한민국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평화통일을 향한 발걸음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역사</a:t>
                      </a:r>
                      <a:endParaRPr lang="ko-KR" altLang="en-US" sz="900" b="1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나라를 지킨 영웅들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우리나라의 전통 이해하기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우리나라</a:t>
                      </a:r>
                      <a:r>
                        <a:rPr lang="en-US" altLang="ko-KR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경제 성장 과정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삼국의 성립과 발전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조선시대 사회의 변동과 발전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rowSpan="4"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1" dirty="0" err="1" smtClean="0">
                          <a:latin typeface="+mn-ea"/>
                          <a:ea typeface="+mn-ea"/>
                        </a:rPr>
                        <a:t>우취교육</a:t>
                      </a:r>
                      <a:endParaRPr lang="ko-KR" altLang="en-US" sz="900" b="1" dirty="0"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우표야 놀자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감사해요 우체부 아저씨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재미있는</a:t>
                      </a:r>
                      <a:r>
                        <a:rPr lang="ko-KR" altLang="en-US" sz="8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우표교실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34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우표디자인하기</a:t>
                      </a:r>
                      <a:endParaRPr lang="ko-KR" alt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97" name="표 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87244109"/>
              </p:ext>
            </p:extLst>
          </p:nvPr>
        </p:nvGraphicFramePr>
        <p:xfrm>
          <a:off x="5583444" y="1628776"/>
          <a:ext cx="1728192" cy="4752976"/>
        </p:xfrm>
        <a:graphic>
          <a:graphicData uri="http://schemas.openxmlformats.org/drawingml/2006/table">
            <a:tbl>
              <a:tblPr/>
              <a:tblGrid>
                <a:gridCol w="612068"/>
                <a:gridCol w="1116124"/>
              </a:tblGrid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초등 사회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아름다운 우리나라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초등 도덕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아름다운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사람이 되는 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중등 과학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우리주변의 생태계와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환경보호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초등 사회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나라를 지킨 영웅들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초등 사회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우리나라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경제성장과정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중등 사회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평화통일을 향한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발걸음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중등 역사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삼국의 성립과 발전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관련교과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중등 역사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모듈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조선시대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사회의 변동과 발전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432418210"/>
              </p:ext>
            </p:extLst>
          </p:nvPr>
        </p:nvGraphicFramePr>
        <p:xfrm>
          <a:off x="7689304" y="1628776"/>
          <a:ext cx="1728192" cy="4752976"/>
        </p:xfrm>
        <a:graphic>
          <a:graphicData uri="http://schemas.openxmlformats.org/drawingml/2006/table">
            <a:tbl>
              <a:tblPr/>
              <a:tblGrid>
                <a:gridCol w="612068"/>
                <a:gridCol w="1116124"/>
              </a:tblGrid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감사해요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우체부아저씨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우표야 놀자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재미있는 우표교실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전통우표와 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테마틱</a:t>
                      </a:r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우표</a:t>
                      </a:r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우표디자인하기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8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우리땅 독도</a:t>
                      </a:r>
                      <a:endParaRPr lang="en-US" altLang="ko-KR" sz="9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아름다운 우리나라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13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우표작품만들기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14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15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우표작품전시회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7061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16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  <a:ea typeface="맑은 고딕" panose="020B0503020000020004" pitchFamily="50" charset="-127"/>
                      </a:endParaRPr>
                    </a:p>
                  </a:txBody>
                  <a:tcPr marL="5574" marR="5574" marT="5574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39719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/>
          <p:cNvSpPr>
            <a:spLocks noGrp="1"/>
          </p:cNvSpPr>
          <p:nvPr>
            <p:ph type="sldNum" sz="quarter" idx="12"/>
          </p:nvPr>
        </p:nvSpPr>
        <p:spPr>
          <a:xfrm>
            <a:off x="3838575" y="6622666"/>
            <a:ext cx="2228850" cy="226714"/>
          </a:xfrm>
        </p:spPr>
        <p:txBody>
          <a:bodyPr/>
          <a:lstStyle/>
          <a:p>
            <a:fld id="{411C68A0-3FD8-444B-A332-41AF8F0BCCC2}" type="slidenum">
              <a:rPr lang="ko-KR" altLang="en-US" smtClean="0">
                <a:latin typeface="+mn-ea"/>
              </a:rPr>
              <a:pPr/>
              <a:t>9</a:t>
            </a:fld>
            <a:endParaRPr lang="ko-KR" altLang="en-US" dirty="0">
              <a:latin typeface="+mn-ea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276224" y="4031217"/>
            <a:ext cx="2696555" cy="2047696"/>
            <a:chOff x="276224" y="4288392"/>
            <a:chExt cx="2696555" cy="2047696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 rot="5400000">
              <a:off x="600654" y="3963962"/>
              <a:ext cx="2047696" cy="2696555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44190" y="4563018"/>
              <a:ext cx="2210469" cy="1515519"/>
            </a:xfrm>
            <a:prstGeom prst="rect">
              <a:avLst/>
            </a:prstGeom>
          </p:spPr>
        </p:pic>
      </p:grpSp>
      <p:pic>
        <p:nvPicPr>
          <p:cNvPr id="22" name="그림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959314" y="3706788"/>
            <a:ext cx="2047696" cy="2696555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317974" y="3706790"/>
            <a:ext cx="2047696" cy="2696555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36587" y="4286250"/>
            <a:ext cx="2287781" cy="1544638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00654" y="1028120"/>
            <a:ext cx="2047696" cy="2696555"/>
          </a:xfrm>
          <a:prstGeom prst="rect">
            <a:avLst/>
          </a:prstGeom>
        </p:spPr>
      </p:pic>
      <p:pic>
        <p:nvPicPr>
          <p:cNvPr id="28" name="그림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959314" y="1028121"/>
            <a:ext cx="2047696" cy="2696555"/>
          </a:xfrm>
          <a:prstGeom prst="rect">
            <a:avLst/>
          </a:prstGeom>
        </p:spPr>
      </p:pic>
      <p:pic>
        <p:nvPicPr>
          <p:cNvPr id="30" name="그림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317974" y="1028123"/>
            <a:ext cx="2047696" cy="2696555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74687" y="1612987"/>
            <a:ext cx="2180909" cy="1539789"/>
          </a:xfrm>
          <a:prstGeom prst="rect">
            <a:avLst/>
          </a:prstGeom>
        </p:spPr>
      </p:pic>
      <p:sp>
        <p:nvSpPr>
          <p:cNvPr id="33" name="제목 13"/>
          <p:cNvSpPr>
            <a:spLocks noGrp="1"/>
          </p:cNvSpPr>
          <p:nvPr>
            <p:ph type="title"/>
          </p:nvPr>
        </p:nvSpPr>
        <p:spPr>
          <a:xfrm>
            <a:off x="272480" y="116632"/>
            <a:ext cx="4787961" cy="441427"/>
          </a:xfrm>
        </p:spPr>
        <p:txBody>
          <a:bodyPr/>
          <a:lstStyle/>
          <a:p>
            <a:pPr>
              <a:tabLst>
                <a:tab pos="625475" algn="l"/>
              </a:tabLst>
            </a:pPr>
            <a:r>
              <a:rPr lang="ko-KR" altLang="en-US" dirty="0" smtClean="0">
                <a:solidFill>
                  <a:schemeClr val="tx1"/>
                </a:solidFill>
                <a:latin typeface="다음_Regular" panose="02000603060000000000" pitchFamily="2" charset="-127"/>
                <a:ea typeface="다음_Regular" panose="02000603060000000000" pitchFamily="2" charset="-127"/>
              </a:rPr>
              <a:t>우표문화 교육 활동 사진</a:t>
            </a:r>
            <a:endParaRPr lang="ko-KR" altLang="en-US" dirty="0">
              <a:solidFill>
                <a:schemeClr val="tx1"/>
              </a:solidFill>
              <a:latin typeface="다음_Regular" panose="02000603060000000000" pitchFamily="2" charset="-127"/>
              <a:ea typeface="다음_Regular" panose="02000603060000000000" pitchFamily="2" charset="-127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411" y="1632036"/>
            <a:ext cx="2249364" cy="156836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99359" y="1612986"/>
            <a:ext cx="2232248" cy="155883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99360" y="4286250"/>
            <a:ext cx="2232248" cy="1544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9898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3350242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노랑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나눔바른고딕">
      <a:majorFont>
        <a:latin typeface="나눔바른고딕"/>
        <a:ea typeface="나눔바른고딕"/>
        <a:cs typeface=""/>
      </a:majorFont>
      <a:minorFont>
        <a:latin typeface="나눔바른고딕"/>
        <a:ea typeface="나눔바른고딕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61543</TotalTime>
  <Words>1149</Words>
  <Application>Microsoft Office PowerPoint</Application>
  <PresentationFormat>A4 용지(210x297mm)</PresentationFormat>
  <Paragraphs>427</Paragraphs>
  <Slides>10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20" baseType="lpstr">
      <vt:lpstr>굴림</vt:lpstr>
      <vt:lpstr>Arial</vt:lpstr>
      <vt:lpstr>HY헤드라인M</vt:lpstr>
      <vt:lpstr>나눔고딕 ExtraBold</vt:lpstr>
      <vt:lpstr>나눔바른고딕</vt:lpstr>
      <vt:lpstr>다음_Regular</vt:lpstr>
      <vt:lpstr>Wingdings</vt:lpstr>
      <vt:lpstr>맑은 고딕</vt:lpstr>
      <vt:lpstr>궁서체</vt:lpstr>
      <vt:lpstr>Office 테마</vt:lpstr>
      <vt:lpstr>슬라이드 1</vt:lpstr>
      <vt:lpstr>연수 개요</vt:lpstr>
      <vt:lpstr>연수과정 시간표</vt:lpstr>
      <vt:lpstr>연수과정 세부 내용</vt:lpstr>
      <vt:lpstr>[특강, 세종 창의 인성 리더십]</vt:lpstr>
      <vt:lpstr>창의적인 인성교육프로그램</vt:lpstr>
      <vt:lpstr>우표문화 교육 콘텐츠 모듈</vt:lpstr>
      <vt:lpstr>우표문화 교육 콘텐츠 활용(예시)</vt:lpstr>
      <vt:lpstr>우표문화 교육 활동 사진</vt:lpstr>
      <vt:lpstr>슬라이드 10</vt:lpstr>
    </vt:vector>
  </TitlesOfParts>
  <Company>HMGC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기상청 인력양성 마스터플랜 수립 연구용역</dc:title>
  <dc:creator>HJ</dc:creator>
  <cp:keywords>인력양성;마스터플랜;기상청</cp:keywords>
  <cp:lastModifiedBy>User_3</cp:lastModifiedBy>
  <cp:revision>2788</cp:revision>
  <cp:lastPrinted>2017-05-26T04:09:00Z</cp:lastPrinted>
  <dcterms:created xsi:type="dcterms:W3CDTF">2015-09-08T07:50:28Z</dcterms:created>
  <dcterms:modified xsi:type="dcterms:W3CDTF">2017-06-19T13:14:27Z</dcterms:modified>
</cp:coreProperties>
</file>